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8" r:id="rId2"/>
    <p:sldMasterId id="2147483685" r:id="rId3"/>
    <p:sldMasterId id="2147483701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  <a:srgbClr val="141313"/>
    <a:srgbClr val="00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2"/>
        <p:guide pos="2880"/>
        <p:guide orient="horz" pos="16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44925634295713E-2"/>
          <c:y val="7.407407407407407E-2"/>
          <c:w val="0.8469884076990376"/>
          <c:h val="0.8416746864975212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Plan1!$Z$3</c:f>
              <c:strCache>
                <c:ptCount val="1"/>
                <c:pt idx="0">
                  <c:v>Perdas (R$/ano)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Plan1!$V$4:$V$8</c:f>
              <c:numCache>
                <c:formatCode>0%</c:formatCode>
                <c:ptCount val="5"/>
                <c:pt idx="0">
                  <c:v>0.66</c:v>
                </c:pt>
                <c:pt idx="1">
                  <c:v>0.51</c:v>
                </c:pt>
                <c:pt idx="2">
                  <c:v>0.42</c:v>
                </c:pt>
                <c:pt idx="3">
                  <c:v>0.24</c:v>
                </c:pt>
                <c:pt idx="4">
                  <c:v>0.1</c:v>
                </c:pt>
              </c:numCache>
            </c:numRef>
          </c:xVal>
          <c:yVal>
            <c:numRef>
              <c:f>Plan1!$Z$4:$Z$8</c:f>
              <c:numCache>
                <c:formatCode>#.##0,00</c:formatCode>
                <c:ptCount val="5"/>
                <c:pt idx="0">
                  <c:v>94313.247900000002</c:v>
                </c:pt>
                <c:pt idx="1">
                  <c:v>50545.703700000013</c:v>
                </c:pt>
                <c:pt idx="2">
                  <c:v>37183.046400000007</c:v>
                </c:pt>
                <c:pt idx="3">
                  <c:v>16073.921100000001</c:v>
                </c:pt>
                <c:pt idx="4">
                  <c:v>162.83866666666691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CA-42B2-A667-F47324946877}"/>
            </c:ext>
          </c:extLst>
        </c:ser>
        <c:ser>
          <c:idx val="1"/>
          <c:order val="1"/>
          <c:tx>
            <c:strRef>
              <c:f>Plan1!$AB$3</c:f>
              <c:strCache>
                <c:ptCount val="1"/>
                <c:pt idx="0">
                  <c:v>Investimento anualizado (R$/ano)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Plan1!$V$4:$V$8</c:f>
              <c:numCache>
                <c:formatCode>0%</c:formatCode>
                <c:ptCount val="5"/>
                <c:pt idx="0">
                  <c:v>0.66</c:v>
                </c:pt>
                <c:pt idx="1">
                  <c:v>0.51</c:v>
                </c:pt>
                <c:pt idx="2">
                  <c:v>0.42</c:v>
                </c:pt>
                <c:pt idx="3">
                  <c:v>0.24</c:v>
                </c:pt>
                <c:pt idx="4">
                  <c:v>0.1</c:v>
                </c:pt>
              </c:numCache>
            </c:numRef>
          </c:xVal>
          <c:yVal>
            <c:numRef>
              <c:f>Plan1!$AB$4:$AB$8</c:f>
              <c:numCache>
                <c:formatCode>#.##0,00</c:formatCode>
                <c:ptCount val="5"/>
                <c:pt idx="0">
                  <c:v>0</c:v>
                </c:pt>
                <c:pt idx="1">
                  <c:v>8000</c:v>
                </c:pt>
                <c:pt idx="2">
                  <c:v>13304</c:v>
                </c:pt>
                <c:pt idx="3">
                  <c:v>21604</c:v>
                </c:pt>
                <c:pt idx="4">
                  <c:v>62854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CA-42B2-A667-F47324946877}"/>
            </c:ext>
          </c:extLst>
        </c:ser>
        <c:ser>
          <c:idx val="2"/>
          <c:order val="2"/>
          <c:tx>
            <c:strRef>
              <c:f>Plan1!$AC$3</c:f>
              <c:strCache>
                <c:ptCount val="1"/>
                <c:pt idx="0">
                  <c:v>Custo total (R$/ano)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Plan1!$V$4:$V$8</c:f>
              <c:numCache>
                <c:formatCode>0%</c:formatCode>
                <c:ptCount val="5"/>
                <c:pt idx="0">
                  <c:v>0.66</c:v>
                </c:pt>
                <c:pt idx="1">
                  <c:v>0.51</c:v>
                </c:pt>
                <c:pt idx="2">
                  <c:v>0.42</c:v>
                </c:pt>
                <c:pt idx="3">
                  <c:v>0.24</c:v>
                </c:pt>
                <c:pt idx="4">
                  <c:v>0.1</c:v>
                </c:pt>
              </c:numCache>
            </c:numRef>
          </c:xVal>
          <c:yVal>
            <c:numRef>
              <c:f>Plan1!$AC$4:$AC$8</c:f>
              <c:numCache>
                <c:formatCode>#.##0,00</c:formatCode>
                <c:ptCount val="5"/>
                <c:pt idx="0">
                  <c:v>94313.247900000002</c:v>
                </c:pt>
                <c:pt idx="1">
                  <c:v>58545.703700000013</c:v>
                </c:pt>
                <c:pt idx="2">
                  <c:v>50487.046400000007</c:v>
                </c:pt>
                <c:pt idx="3">
                  <c:v>37677.9211</c:v>
                </c:pt>
                <c:pt idx="4">
                  <c:v>63016.83866666667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2CA-42B2-A667-F47324946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535888"/>
        <c:axId val="373534320"/>
      </c:scatterChart>
      <c:valAx>
        <c:axId val="373535888"/>
        <c:scaling>
          <c:orientation val="maxMin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IPD (%)</a:t>
                </a:r>
              </a:p>
            </c:rich>
          </c:tx>
          <c:layout>
            <c:manualLayout>
              <c:xMode val="edge"/>
              <c:yMode val="edge"/>
              <c:x val="0.85650098295724086"/>
              <c:y val="0.92882521013987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3534320"/>
        <c:crosses val="autoZero"/>
        <c:crossBetween val="midCat"/>
      </c:valAx>
      <c:valAx>
        <c:axId val="37353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Custo (R$/ano)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.##0,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3535888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49817805923431"/>
          <c:y val="0.96017907571680128"/>
          <c:w val="0.51983605640455166"/>
          <c:h val="3.5601515000498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0.74665</cdr:x>
      <cdr:y>0.07215</cdr:y>
    </cdr:from>
    <cdr:to>
      <cdr:x>0.74665</cdr:x>
      <cdr:y>0.91266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:a16="http://schemas.microsoft.com/office/drawing/2014/main" id="{0DF5E1ED-F45B-4A3C-A41B-A0E2F18E0BDF}"/>
            </a:ext>
          </a:extLst>
        </cdr:cNvPr>
        <cdr:cNvCxnSpPr/>
      </cdr:nvCxnSpPr>
      <cdr:spPr>
        <a:xfrm xmlns:a="http://schemas.openxmlformats.org/drawingml/2006/main" flipV="1">
          <a:off x="7208520" y="434340"/>
          <a:ext cx="0" cy="50596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0.49224</cdr:x>
      <cdr:y>0.07046</cdr:y>
    </cdr:from>
    <cdr:to>
      <cdr:x>0.49224</cdr:x>
      <cdr:y>0.91097</cdr:y>
    </cdr:to>
    <cdr:cxnSp macro="">
      <cdr:nvCxnSpPr>
        <cdr:cNvPr id="5" name="Conector reto 4">
          <a:extLst xmlns:a="http://schemas.openxmlformats.org/drawingml/2006/main">
            <a:ext uri="{FF2B5EF4-FFF2-40B4-BE49-F238E27FC236}">
              <a16:creationId xmlns:a16="http://schemas.microsoft.com/office/drawing/2014/main" id="{FD8DE8C5-8DA8-468C-B1C5-3CD509273F7B}"/>
            </a:ext>
          </a:extLst>
        </cdr:cNvPr>
        <cdr:cNvCxnSpPr/>
      </cdr:nvCxnSpPr>
      <cdr:spPr>
        <a:xfrm xmlns:a="http://schemas.openxmlformats.org/drawingml/2006/main" flipV="1">
          <a:off x="4752340" y="424180"/>
          <a:ext cx="0" cy="50596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0.36517</cdr:x>
      <cdr:y>0.07173</cdr:y>
    </cdr:from>
    <cdr:to>
      <cdr:x>0.36517</cdr:x>
      <cdr:y>0.91224</cdr:y>
    </cdr:to>
    <cdr:cxnSp macro="">
      <cdr:nvCxnSpPr>
        <cdr:cNvPr id="6" name="Conector reto 5">
          <a:extLst xmlns:a="http://schemas.openxmlformats.org/drawingml/2006/main">
            <a:ext uri="{FF2B5EF4-FFF2-40B4-BE49-F238E27FC236}">
              <a16:creationId xmlns:a16="http://schemas.microsoft.com/office/drawing/2014/main" id="{2B54D280-9247-4B32-B688-D34E1B28CA8D}"/>
            </a:ext>
          </a:extLst>
        </cdr:cNvPr>
        <cdr:cNvCxnSpPr/>
      </cdr:nvCxnSpPr>
      <cdr:spPr>
        <a:xfrm xmlns:a="http://schemas.openxmlformats.org/drawingml/2006/main" flipV="1">
          <a:off x="3525520" y="431800"/>
          <a:ext cx="0" cy="50596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0.15364</cdr:x>
      <cdr:y>0.07173</cdr:y>
    </cdr:from>
    <cdr:to>
      <cdr:x>0.15364</cdr:x>
      <cdr:y>0.91224</cdr:y>
    </cdr:to>
    <cdr:cxnSp macro="">
      <cdr:nvCxnSpPr>
        <cdr:cNvPr id="7" name="Conector reto 6">
          <a:extLst xmlns:a="http://schemas.openxmlformats.org/drawingml/2006/main">
            <a:ext uri="{FF2B5EF4-FFF2-40B4-BE49-F238E27FC236}">
              <a16:creationId xmlns:a16="http://schemas.microsoft.com/office/drawing/2014/main" id="{78E126DF-EEEB-4F85-91FC-17D17873F889}"/>
            </a:ext>
          </a:extLst>
        </cdr:cNvPr>
        <cdr:cNvCxnSpPr/>
      </cdr:nvCxnSpPr>
      <cdr:spPr>
        <a:xfrm xmlns:a="http://schemas.openxmlformats.org/drawingml/2006/main" flipV="1">
          <a:off x="1483360" y="431800"/>
          <a:ext cx="0" cy="50596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0.89292</cdr:x>
      <cdr:y>0.45654</cdr:y>
    </cdr:from>
    <cdr:to>
      <cdr:x>0.95304</cdr:x>
      <cdr:y>0.84135</cdr:y>
    </cdr:to>
    <cdr:sp macro="" textlink="">
      <cdr:nvSpPr>
        <cdr:cNvPr id="13" name="CaixaDeTexto 12"/>
        <cdr:cNvSpPr txBox="1"/>
      </cdr:nvSpPr>
      <cdr:spPr>
        <a:xfrm xmlns:a="http://schemas.openxmlformats.org/drawingml/2006/main">
          <a:off x="8066859" y="1846337"/>
          <a:ext cx="543132" cy="1556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Troca de redes e ligações (hipotética)</a:t>
          </a:r>
        </a:p>
      </cdr:txBody>
    </cdr:sp>
  </cdr:relSizeAnchor>
  <cdr:relSizeAnchor xmlns:cdr="http://schemas.openxmlformats.org/drawingml/2006/chartDrawing">
    <cdr:from>
      <cdr:x>0.73663</cdr:x>
      <cdr:y>0.04193</cdr:y>
    </cdr:from>
    <cdr:to>
      <cdr:x>0.77609</cdr:x>
      <cdr:y>0.3896</cdr:y>
    </cdr:to>
    <cdr:sp macro="" textlink="">
      <cdr:nvSpPr>
        <cdr:cNvPr id="14" name="CaixaDeTexto 1"/>
        <cdr:cNvSpPr txBox="1"/>
      </cdr:nvSpPr>
      <cdr:spPr>
        <a:xfrm xmlns:a="http://schemas.openxmlformats.org/drawingml/2006/main">
          <a:off x="6654942" y="169564"/>
          <a:ext cx="356492" cy="140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Pesquisa de vazamentos</a:t>
          </a:r>
          <a:r>
            <a:rPr lang="pt-BR" sz="1100" baseline="0" dirty="0"/>
            <a:t> e fraudes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0.48865</cdr:x>
      <cdr:y>0.11416</cdr:y>
    </cdr:from>
    <cdr:to>
      <cdr:x>0.52811</cdr:x>
      <cdr:y>0.41669</cdr:y>
    </cdr:to>
    <cdr:sp macro="" textlink="">
      <cdr:nvSpPr>
        <cdr:cNvPr id="15" name="CaixaDeTexto 1"/>
        <cdr:cNvSpPr txBox="1"/>
      </cdr:nvSpPr>
      <cdr:spPr>
        <a:xfrm xmlns:a="http://schemas.openxmlformats.org/drawingml/2006/main">
          <a:off x="4414571" y="461665"/>
          <a:ext cx="356493" cy="1223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Substituição de hidrômetros</a:t>
          </a:r>
        </a:p>
      </cdr:txBody>
    </cdr:sp>
  </cdr:relSizeAnchor>
  <cdr:relSizeAnchor xmlns:cdr="http://schemas.openxmlformats.org/drawingml/2006/chartDrawing">
    <cdr:from>
      <cdr:x>0.35559</cdr:x>
      <cdr:y>0.04621</cdr:y>
    </cdr:from>
    <cdr:to>
      <cdr:x>0.39506</cdr:x>
      <cdr:y>0.34873</cdr:y>
    </cdr:to>
    <cdr:sp macro="" textlink="">
      <cdr:nvSpPr>
        <cdr:cNvPr id="16" name="CaixaDeTexto 1"/>
        <cdr:cNvSpPr txBox="1"/>
      </cdr:nvSpPr>
      <cdr:spPr>
        <a:xfrm xmlns:a="http://schemas.openxmlformats.org/drawingml/2006/main">
          <a:off x="3212510" y="186861"/>
          <a:ext cx="356582" cy="1223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Controle de pressão</a:t>
          </a:r>
        </a:p>
      </cdr:txBody>
    </cdr:sp>
  </cdr:relSizeAnchor>
  <cdr:relSizeAnchor xmlns:cdr="http://schemas.openxmlformats.org/drawingml/2006/chartDrawing">
    <cdr:from>
      <cdr:x>0.11956</cdr:x>
      <cdr:y>0.32423</cdr:y>
    </cdr:from>
    <cdr:to>
      <cdr:x>0.15902</cdr:x>
      <cdr:y>0.62676</cdr:y>
    </cdr:to>
    <cdr:sp macro="" textlink="">
      <cdr:nvSpPr>
        <cdr:cNvPr id="17" name="CaixaDeTexto 1"/>
        <cdr:cNvSpPr txBox="1"/>
      </cdr:nvSpPr>
      <cdr:spPr>
        <a:xfrm xmlns:a="http://schemas.openxmlformats.org/drawingml/2006/main">
          <a:off x="1080156" y="1311237"/>
          <a:ext cx="356492" cy="1223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Nenhuma ação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EFEE-B292-E74B-981B-B23D2AD39760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4DF7-25F6-0A42-A4D4-D205DCAA6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2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CF4D-F821-844F-890B-C58A3620C05D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9440-6EF9-3046-8EE8-0B071F079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3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COVER</a:t>
            </a:r>
            <a:r>
              <a:rPr lang="en-US" baseline="0" dirty="0"/>
              <a:t> PAGE OFFERS THE OPTION TO ADD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3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91217"/>
            <a:ext cx="8229600" cy="46209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  ‹#›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 marL="628650" indent="-171450">
              <a:defRPr sz="1400">
                <a:solidFill>
                  <a:schemeClr val="bg1"/>
                </a:solidFill>
              </a:defRPr>
            </a:lvl4pPr>
            <a:lvl5pPr marL="800100" indent="-17145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8214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291430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  ‹#›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400">
                <a:solidFill>
                  <a:schemeClr val="bg1"/>
                </a:solidFill>
              </a:defRPr>
            </a:lvl1pPr>
            <a:lvl2pPr marL="171450" indent="0">
              <a:buNone/>
              <a:defRPr sz="1400">
                <a:solidFill>
                  <a:schemeClr val="bg1"/>
                </a:solidFill>
              </a:defRPr>
            </a:lvl2pPr>
            <a:lvl3pPr marL="285750" indent="0">
              <a:buNone/>
              <a:defRPr sz="1400">
                <a:solidFill>
                  <a:schemeClr val="bg1"/>
                </a:solidFill>
              </a:defRPr>
            </a:lvl3pPr>
            <a:lvl4pPr marL="457200" indent="0">
              <a:buNone/>
              <a:defRPr sz="1400">
                <a:solidFill>
                  <a:schemeClr val="bg1"/>
                </a:solidFill>
              </a:defRPr>
            </a:lvl4pPr>
            <a:lvl5pPr marL="62865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21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6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8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61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52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3336" y="3903142"/>
            <a:ext cx="8037193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 goes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95300" y="4705361"/>
            <a:ext cx="823828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38647" y="4713826"/>
            <a:ext cx="1828800" cy="31273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00, 0000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2" y="3314962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624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1" y="4873973"/>
            <a:ext cx="333590" cy="135365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314110" y="4819650"/>
            <a:ext cx="860129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E0E1B5F9-E868-A342-AE6A-97A728E26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1" r:id="rId2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3" r:id="rId2"/>
    <p:sldLayoutId id="2147483687" r:id="rId3"/>
    <p:sldLayoutId id="2147483688" r:id="rId4"/>
    <p:sldLayoutId id="2147483704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3021089"/>
            <a:ext cx="8229600" cy="646331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cap="all" dirty="0">
                <a:solidFill>
                  <a:prstClr val="white">
                    <a:lumMod val="95000"/>
                  </a:prstClr>
                </a:solidFill>
              </a:rPr>
              <a:t>THANK YOU</a:t>
            </a:r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1" y="4470691"/>
            <a:ext cx="706969" cy="27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4607978"/>
            <a:ext cx="2425700" cy="25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</a:p>
        </p:txBody>
      </p:sp>
    </p:spTree>
    <p:extLst>
      <p:ext uri="{BB962C8B-B14F-4D97-AF65-F5344CB8AC3E}">
        <p14:creationId xmlns:p14="http://schemas.microsoft.com/office/powerpoint/2010/main" val="37404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ron_Ribbon_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-50">
          <a:solidFill>
            <a:srgbClr val="ED30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-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anta barbara oeste">
            <a:extLst>
              <a:ext uri="{FF2B5EF4-FFF2-40B4-BE49-F238E27FC236}">
                <a16:creationId xmlns:a16="http://schemas.microsoft.com/office/drawing/2014/main" id="{B81B273E-2F38-4E60-AF0F-BE34D37D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" y="0"/>
            <a:ext cx="9148018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BD0EE-EAED-493B-8436-B0550E73C2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/>
          <p:cNvSpPr/>
          <p:nvPr/>
        </p:nvSpPr>
        <p:spPr>
          <a:xfrm>
            <a:off x="0" y="2738732"/>
            <a:ext cx="9144000" cy="1611028"/>
          </a:xfrm>
          <a:prstGeom prst="rect">
            <a:avLst/>
          </a:prstGeom>
          <a:solidFill>
            <a:srgbClr val="141313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3336" y="3960292"/>
            <a:ext cx="8037193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50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– DAE Santa Bárbara </a:t>
            </a:r>
            <a:r>
              <a:rPr lang="en-US" dirty="0" err="1"/>
              <a:t>d’Oeste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95300" y="3960292"/>
            <a:ext cx="82382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/>
          <p:cNvSpPr txBox="1">
            <a:spLocks/>
          </p:cNvSpPr>
          <p:nvPr/>
        </p:nvSpPr>
        <p:spPr>
          <a:xfrm>
            <a:off x="406402" y="2738731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3600" b="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Determinação de indicadores de investimentos para redução de perdas a partir da instrumentação e estudo de um Distrito de Medição e Controle – DMC</a:t>
            </a:r>
            <a:endParaRPr lang="en-US" sz="2400" dirty="0"/>
          </a:p>
        </p:txBody>
      </p:sp>
      <p:pic>
        <p:nvPicPr>
          <p:cNvPr id="14" name="Picture 13" descr="Itron_Ribbon_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  <p:pic>
        <p:nvPicPr>
          <p:cNvPr id="15" name="Imagem 3">
            <a:extLst>
              <a:ext uri="{FF2B5EF4-FFF2-40B4-BE49-F238E27FC236}">
                <a16:creationId xmlns:a16="http://schemas.microsoft.com/office/drawing/2014/main" id="{FF253475-21D9-4BB1-B603-D5953D23C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18" y="667093"/>
            <a:ext cx="1369697" cy="1021981"/>
          </a:xfrm>
          <a:prstGeom prst="rect">
            <a:avLst/>
          </a:prstGeom>
          <a:noFill/>
        </p:spPr>
      </p:pic>
      <p:pic>
        <p:nvPicPr>
          <p:cNvPr id="16" name="Picture 2" descr="http://www.daesbo.sp.gov.br/wp-content/themes/dae-sbo/assets/images/logo_dae.png">
            <a:extLst>
              <a:ext uri="{FF2B5EF4-FFF2-40B4-BE49-F238E27FC236}">
                <a16:creationId xmlns:a16="http://schemas.microsoft.com/office/drawing/2014/main" id="{145A0AC7-A0C0-4914-A900-71920459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19" y="146305"/>
            <a:ext cx="1369697" cy="491933"/>
          </a:xfrm>
          <a:prstGeom prst="rect">
            <a:avLst/>
          </a:prstGeom>
          <a:solidFill>
            <a:srgbClr val="FFFFFE"/>
          </a:solidFill>
          <a:extLst/>
        </p:spPr>
      </p:pic>
      <p:pic>
        <p:nvPicPr>
          <p:cNvPr id="2" name="Picture 2" descr="logo congresso">
            <a:extLst>
              <a:ext uri="{FF2B5EF4-FFF2-40B4-BE49-F238E27FC236}">
                <a16:creationId xmlns:a16="http://schemas.microsoft.com/office/drawing/2014/main" id="{10513078-EFE4-47CB-A98A-59AC5793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38" y="3957130"/>
            <a:ext cx="3180062" cy="1219988"/>
          </a:xfrm>
          <a:prstGeom prst="rect">
            <a:avLst/>
          </a:prstGeom>
          <a:solidFill>
            <a:srgbClr val="FFFFFE"/>
          </a:solidFill>
        </p:spPr>
      </p:pic>
    </p:spTree>
    <p:extLst>
      <p:ext uri="{BB962C8B-B14F-4D97-AF65-F5344CB8AC3E}">
        <p14:creationId xmlns:p14="http://schemas.microsoft.com/office/powerpoint/2010/main" val="3019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D2F0-C6A6-4188-BFD5-AD50AE4C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 da </a:t>
            </a:r>
            <a:r>
              <a:rPr lang="en-US" dirty="0" err="1"/>
              <a:t>troca</a:t>
            </a:r>
            <a:r>
              <a:rPr lang="en-US" dirty="0"/>
              <a:t> de </a:t>
            </a:r>
            <a:r>
              <a:rPr lang="en-US" dirty="0" err="1"/>
              <a:t>hidrômetros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F036F-25CA-482B-A6DE-B3B22BEC2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22F5A019-59F2-4826-A508-956BEF285E13}" type="slidenum">
              <a:rPr lang="en-US" smtClean="0"/>
              <a:t>10</a:t>
            </a:fld>
            <a:r>
              <a:rPr lang="en-US" dirty="0"/>
              <a:t>›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88315E7E-BDEF-4E0A-AFE7-1891BA28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34508"/>
              </p:ext>
            </p:extLst>
          </p:nvPr>
        </p:nvGraphicFramePr>
        <p:xfrm>
          <a:off x="361950" y="928820"/>
          <a:ext cx="8482129" cy="1784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Período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Antes da troca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Período de troca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Após a troca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Mês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Março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Abril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Junho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Julho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Agosto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Micro medido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 2016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3374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3128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3298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2594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3573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3733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Micro medido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 2015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3069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3270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2942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2842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2695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Incremento micro medido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305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473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-348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731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1038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Incremento de volume médio </a:t>
                      </a:r>
                      <a:r>
                        <a:rPr lang="pt-BR" sz="1200" dirty="0" err="1">
                          <a:solidFill>
                            <a:srgbClr val="FFFFFE"/>
                          </a:solidFill>
                          <a:effectLst/>
                        </a:rPr>
                        <a:t>micromedido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 em julho e agosto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886 (32%)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353EA9E1-60EF-4287-A814-4B8F59B8A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63963"/>
              </p:ext>
            </p:extLst>
          </p:nvPr>
        </p:nvGraphicFramePr>
        <p:xfrm>
          <a:off x="361950" y="2888730"/>
          <a:ext cx="8482128" cy="180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Período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Antes da troca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Período de troca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Após a troca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Mês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Março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Abril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Junho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Julho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Agosto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Volume faturado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 2016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3798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3658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4021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4281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4292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3869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Volume faturado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 2015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3572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3763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3902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3956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3483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3521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Incremento faturado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-105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809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348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8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Incremento de volume médio faturado em julho e agosto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578 (16,5%)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7997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CE26-A11F-4A76-93F7-D6BC0EC2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Tunel</a:t>
            </a:r>
            <a:r>
              <a:rPr lang="en-US" dirty="0"/>
              <a:t> de </a:t>
            </a:r>
            <a:r>
              <a:rPr lang="en-US" dirty="0" err="1"/>
              <a:t>erro</a:t>
            </a:r>
            <a:r>
              <a:rPr lang="en-US" dirty="0"/>
              <a:t> dos </a:t>
            </a:r>
            <a:r>
              <a:rPr lang="en-US" dirty="0" err="1"/>
              <a:t>hidrômetros</a:t>
            </a:r>
            <a:r>
              <a:rPr lang="en-US" dirty="0"/>
              <a:t> </a:t>
            </a:r>
            <a:r>
              <a:rPr lang="en-US" dirty="0" err="1"/>
              <a:t>substituídos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83742-2191-419E-AC3E-A3192729B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BDD23C6F-BFDE-4E23-B6E5-602806D900C7}" type="slidenum">
              <a:rPr lang="en-US" smtClean="0"/>
              <a:t>11</a:t>
            </a:fld>
            <a:r>
              <a:rPr lang="en-US" dirty="0"/>
              <a:t>›</a:t>
            </a: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94C0BC7A-87CC-48B8-9C04-42A85970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20972"/>
            <a:ext cx="6461760" cy="38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B5A9C-3600-4FB5-A6AD-A31FC1B5ADBC}"/>
              </a:ext>
            </a:extLst>
          </p:cNvPr>
          <p:cNvSpPr txBox="1"/>
          <p:nvPr/>
        </p:nvSpPr>
        <p:spPr>
          <a:xfrm>
            <a:off x="7140702" y="3767609"/>
            <a:ext cx="195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___ </a:t>
            </a:r>
            <a:r>
              <a:rPr lang="en-US" sz="1600" b="1" dirty="0" err="1">
                <a:solidFill>
                  <a:srgbClr val="00B050"/>
                </a:solidFill>
              </a:rPr>
              <a:t>Qn</a:t>
            </a:r>
            <a:r>
              <a:rPr lang="en-US" sz="1600" b="1" dirty="0">
                <a:solidFill>
                  <a:srgbClr val="00B050"/>
                </a:solidFill>
              </a:rPr>
              <a:t> 0,6 m³/h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___ </a:t>
            </a:r>
            <a:r>
              <a:rPr lang="en-US" sz="1600" b="1" dirty="0" err="1">
                <a:solidFill>
                  <a:srgbClr val="7030A0"/>
                </a:solidFill>
              </a:rPr>
              <a:t>Qn</a:t>
            </a:r>
            <a:r>
              <a:rPr lang="en-US" sz="1600" b="1" dirty="0">
                <a:solidFill>
                  <a:srgbClr val="7030A0"/>
                </a:solidFill>
              </a:rPr>
              <a:t> 1,2 m³/h</a:t>
            </a:r>
          </a:p>
          <a:p>
            <a:r>
              <a:rPr lang="en-US" sz="1600" b="1" dirty="0"/>
              <a:t>___ </a:t>
            </a:r>
            <a:r>
              <a:rPr lang="en-US" sz="1600" b="1" dirty="0" err="1"/>
              <a:t>Qn</a:t>
            </a:r>
            <a:r>
              <a:rPr lang="en-US" sz="1600" b="1" dirty="0"/>
              <a:t> 1,5 m³/h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1802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F99A-D327-44AF-B751-2B731134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gerais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2EB7B-023F-4A8D-ABAD-56BD12FFB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DB31B3D2-19D4-4D67-86D7-B91E234C1499}" type="slidenum">
              <a:rPr lang="en-US" smtClean="0"/>
              <a:t>12</a:t>
            </a:fld>
            <a:r>
              <a:rPr lang="en-US" dirty="0"/>
              <a:t>›</a:t>
            </a:r>
          </a:p>
        </p:txBody>
      </p:sp>
      <p:graphicFrame>
        <p:nvGraphicFramePr>
          <p:cNvPr id="5" name="Espaço Reservado para Conteúdo 5">
            <a:extLst>
              <a:ext uri="{FF2B5EF4-FFF2-40B4-BE49-F238E27FC236}">
                <a16:creationId xmlns:a16="http://schemas.microsoft.com/office/drawing/2014/main" id="{94E9798D-ACF6-4579-B6B0-62E363099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137729"/>
              </p:ext>
            </p:extLst>
          </p:nvPr>
        </p:nvGraphicFramePr>
        <p:xfrm>
          <a:off x="361951" y="753095"/>
          <a:ext cx="8648702" cy="3928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76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6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ETAPA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Vazão média de entrada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/dia)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Vazão Mínima Noturna - VMN (L/s)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Volume </a:t>
                      </a:r>
                      <a:r>
                        <a:rPr lang="pt-BR" sz="1200" dirty="0" err="1">
                          <a:solidFill>
                            <a:srgbClr val="FFFFFE"/>
                          </a:solidFill>
                          <a:effectLst/>
                        </a:rPr>
                        <a:t>micromedido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 (m</a:t>
                      </a:r>
                      <a:r>
                        <a:rPr lang="pt-BR" sz="1200" baseline="300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Índice de Perdas – IP (%)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Fator de pesquisa - FP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Índice de perdas por ligação       (L/</a:t>
                      </a:r>
                      <a:r>
                        <a:rPr lang="pt-BR" sz="1200" dirty="0" err="1">
                          <a:solidFill>
                            <a:srgbClr val="FFFFFE"/>
                          </a:solidFill>
                          <a:effectLst/>
                        </a:rPr>
                        <a:t>lig.dia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Consumo Per Capita (L/</a:t>
                      </a:r>
                      <a:r>
                        <a:rPr lang="pt-BR" sz="1200" dirty="0" err="1">
                          <a:solidFill>
                            <a:srgbClr val="FFFFFE"/>
                          </a:solidFill>
                          <a:effectLst/>
                        </a:rPr>
                        <a:t>hab.dia</a:t>
                      </a: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Situação inicial (março/2016)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324,5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2,90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3389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66%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0,77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Controle de pressão (abril/2016)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226,6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0,66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3336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51%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0,25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Início troca de hidrômetros (maio/2016)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209,3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0,83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3128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0,34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491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Final da troca (junho/2016)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212,6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0,90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3281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49%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0,37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467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Julho/2016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209,6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0,70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3576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0,29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384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Agosto/2016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FFFE"/>
                          </a:solidFill>
                          <a:effectLst/>
                        </a:rPr>
                        <a:t>(1 a 15)</a:t>
                      </a:r>
                      <a:endParaRPr lang="pt-BR" sz="18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1672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24%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141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2539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FBE9-BE6D-43A1-8DFB-BAEAA831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nada é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caro</a:t>
            </a:r>
            <a:r>
              <a:rPr lang="en-US" dirty="0"/>
              <a:t>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B8C38-53D9-4B14-B281-687AB367A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AAF458C7-41C8-4904-BD14-4D6EA59DCEE9}" type="slidenum">
              <a:rPr lang="en-US" smtClean="0"/>
              <a:t>13</a:t>
            </a:fld>
            <a:r>
              <a:rPr lang="en-US" dirty="0"/>
              <a:t>›</a:t>
            </a:r>
          </a:p>
        </p:txBody>
      </p:sp>
      <p:graphicFrame>
        <p:nvGraphicFramePr>
          <p:cNvPr id="8" name="Gráfico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72424"/>
              </p:ext>
            </p:extLst>
          </p:nvPr>
        </p:nvGraphicFramePr>
        <p:xfrm>
          <a:off x="58522" y="753095"/>
          <a:ext cx="9034272" cy="404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5846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0238-CE94-47EE-97C4-6F310779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conclusões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B95C3-CBE1-40B3-84B2-0FCA8273C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59E21F9E-01F2-4287-88A2-AA12A45F94ED}" type="slidenum">
              <a:rPr lang="en-US" smtClean="0"/>
              <a:t>14</a:t>
            </a:fld>
            <a:r>
              <a:rPr lang="en-US" dirty="0"/>
              <a:t>›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65266-01B0-4A4B-B597-86A36B2FF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865632"/>
            <a:ext cx="8648700" cy="3020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participação das perdas físicas no índice inicial de perdas era </a:t>
            </a:r>
            <a:r>
              <a:rPr lang="pt-BR" b="1" u="sng" dirty="0"/>
              <a:t>mais significativa</a:t>
            </a:r>
            <a:r>
              <a:rPr lang="pt-B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 isso, o </a:t>
            </a:r>
            <a:r>
              <a:rPr lang="pt-BR" b="1" u="sng" dirty="0"/>
              <a:t>controle de pressão apresentou grande impacto na redução das perdas</a:t>
            </a:r>
            <a:r>
              <a:rPr lang="pt-BR" dirty="0"/>
              <a:t>: quase metade da redução dos índices em porcentagem e em L/</a:t>
            </a:r>
            <a:r>
              <a:rPr lang="pt-BR" dirty="0" err="1"/>
              <a:t>ramal.dia</a:t>
            </a:r>
            <a:r>
              <a:rPr lang="pt-B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Também, somente com o controle de pressão, foi possível obter fatores de pesquisa relativamente baixos (da ordem de 0,3), </a:t>
            </a:r>
            <a:r>
              <a:rPr lang="pt-BR" b="1" u="sng" dirty="0"/>
              <a:t>mesmo sem pesquisa de vazamentos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Tabu: </a:t>
            </a:r>
            <a:r>
              <a:rPr lang="pt-BR" b="1" u="sng" dirty="0"/>
              <a:t>não houve queda do consumo</a:t>
            </a:r>
            <a:r>
              <a:rPr lang="pt-BR" dirty="0"/>
              <a:t> per capita ou do volume micro medido </a:t>
            </a:r>
            <a:r>
              <a:rPr lang="pt-BR" b="1" u="sng" dirty="0"/>
              <a:t>com a redução de pressão</a:t>
            </a:r>
            <a:r>
              <a:rPr lang="pt-BR" dirty="0"/>
              <a:t> – preocupação recorrente dos operadores.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Como cerca de 45% dos medidores estavam dentro da faixa de consumo mínimo, a recuperação financeira foi cerca da metade daquela observada com a troca dos medidores, ou seja, </a:t>
            </a:r>
            <a:r>
              <a:rPr lang="pt-BR" b="1" u="sng" dirty="0"/>
              <a:t>idade não deve ser o único critério para troca.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 termos gerais, </a:t>
            </a:r>
            <a:r>
              <a:rPr lang="pt-BR" b="1" u="sng" dirty="0"/>
              <a:t>todas as ações de redução de perdas tiveram retornos de investimento adequados, com menos de 24 meses</a:t>
            </a:r>
            <a:r>
              <a:rPr lang="pt-BR" dirty="0"/>
              <a:t>, com destaque ao </a:t>
            </a:r>
            <a:r>
              <a:rPr lang="pt-BR" b="1" u="sng" dirty="0"/>
              <a:t>controle de pressão (4,9 meses)</a:t>
            </a:r>
            <a:r>
              <a:rPr lang="pt-BR" b="1" dirty="0"/>
              <a:t> </a:t>
            </a:r>
            <a:r>
              <a:rPr lang="pt-BR" dirty="0"/>
              <a:t>e a </a:t>
            </a:r>
            <a:r>
              <a:rPr lang="pt-BR" b="1" u="sng" dirty="0"/>
              <a:t>troca otimizada dos medidores (11,4 meses)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acompanhamento das perdas exclusivamente pela relação percentual entre volumes de entrada e saída não permite uma avaliação efetiva das perdas e das melhores estratégias de atuação, sendo recomendados os usos também dos indicadores em </a:t>
            </a:r>
            <a:r>
              <a:rPr lang="pt-BR" b="1" u="sng" dirty="0"/>
              <a:t>L/</a:t>
            </a:r>
            <a:r>
              <a:rPr lang="pt-BR" b="1" u="sng" dirty="0" err="1"/>
              <a:t>ramal.dia</a:t>
            </a:r>
            <a:r>
              <a:rPr lang="pt-BR" b="1" u="sng" dirty="0"/>
              <a:t> e do Fator de Pesquisa.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224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4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JARDIM LAUDISSI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5361467E-B4FD-433B-88FC-8EA3E1AAB32F}" type="slidenum">
              <a:rPr lang="en-US" smtClean="0"/>
              <a:t>2</a:t>
            </a:fld>
            <a:r>
              <a:rPr lang="en-US" dirty="0"/>
              <a:t>›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1949" y="938784"/>
            <a:ext cx="8701583" cy="2947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Com o objetivo de estudar e avaliar as estratégias possíveis para controle das </a:t>
            </a:r>
            <a:r>
              <a:rPr lang="pt-BR" sz="2000" b="1" u="sng" dirty="0"/>
              <a:t>parcelas reais e aparentes</a:t>
            </a:r>
            <a:r>
              <a:rPr lang="pt-BR" sz="2000" b="1" dirty="0"/>
              <a:t> </a:t>
            </a:r>
            <a:r>
              <a:rPr lang="pt-BR" sz="2000" dirty="0"/>
              <a:t>das perdas em um setor de distribuição de água a ARES-PCJ, em parceria com a </a:t>
            </a:r>
            <a:r>
              <a:rPr lang="pt-BR" sz="2000" dirty="0" err="1"/>
              <a:t>Itron</a:t>
            </a:r>
            <a:r>
              <a:rPr lang="pt-BR" sz="2000" dirty="0"/>
              <a:t> e o DAE-SBO, desenvolveu um Projeto Piloto com: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/>
              <a:t>Redução inteligente de Pressão;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/>
              <a:t>Substituição integral dos hidrômetros do setor, com avaliação em bancada dos medidores removidos;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/>
              <a:t>Pesquisa de vazamentos;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/>
              <a:t>Elaboração de indicadores de retorno para cada estratégia adotada de redução de perdas.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911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BD54-3E94-4F12-B80C-1ABEEB85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ETAPAS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B7994-0F0E-4722-8B02-EC580684D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38FE0860-B080-44DE-908B-AC8703B3995E}" type="slidenum">
              <a:rPr lang="en-US" smtClean="0"/>
              <a:t>3</a:t>
            </a:fld>
            <a:r>
              <a:rPr lang="en-US" dirty="0"/>
              <a:t>›</a:t>
            </a:r>
          </a:p>
        </p:txBody>
      </p:sp>
      <p:graphicFrame>
        <p:nvGraphicFramePr>
          <p:cNvPr id="5" name="Espaço Reservado para Conteúdo 5">
            <a:extLst>
              <a:ext uri="{FF2B5EF4-FFF2-40B4-BE49-F238E27FC236}">
                <a16:creationId xmlns:a16="http://schemas.microsoft.com/office/drawing/2014/main" id="{9435D6C9-024A-4425-89EE-D88ADFD76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16120"/>
              </p:ext>
            </p:extLst>
          </p:nvPr>
        </p:nvGraphicFramePr>
        <p:xfrm>
          <a:off x="361950" y="741778"/>
          <a:ext cx="8550402" cy="3993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5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E"/>
                          </a:solidFill>
                          <a:effectLst/>
                        </a:rPr>
                        <a:t>Etapa</a:t>
                      </a:r>
                      <a:endParaRPr lang="pt-BR" sz="20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E"/>
                          </a:solidFill>
                          <a:effectLst/>
                        </a:rPr>
                        <a:t>Atividades</a:t>
                      </a:r>
                      <a:endParaRPr lang="pt-BR" sz="20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E"/>
                          </a:solidFill>
                          <a:effectLst/>
                        </a:rPr>
                        <a:t>1</a:t>
                      </a:r>
                      <a:endParaRPr lang="pt-BR" sz="20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Diagnóstico das perdas no DMC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>
                          <a:effectLst/>
                        </a:rPr>
                        <a:t>Instalação de medidor de vazão na entrada do setor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>
                          <a:effectLst/>
                        </a:rPr>
                        <a:t>1º Balanço Hídrico: sem redução de pressão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E"/>
                          </a:solidFill>
                          <a:effectLst/>
                        </a:rPr>
                        <a:t>2</a:t>
                      </a:r>
                      <a:endParaRPr lang="pt-BR" sz="20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Redução de pressão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Instalação de controlador inteligente de pressão na VRP e monitoramento dos pontos críticos de pressão (altas e baixas pressões)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Controle e redução das pressões no setor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2º Balanço Hídrico: com redução de pressão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E"/>
                          </a:solidFill>
                          <a:effectLst/>
                        </a:rPr>
                        <a:t>3</a:t>
                      </a:r>
                      <a:endParaRPr lang="pt-BR" sz="20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Gerenciamento e substituição dos hidrômetros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Substituição de todos os hidrômetros do DMC por medidores Classe C equipados com telemetria, alimentando sistema supervisório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3º Balanço Hídrico: com substituição dos hidrômetros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E"/>
                          </a:solidFill>
                          <a:effectLst/>
                        </a:rPr>
                        <a:t>4</a:t>
                      </a:r>
                      <a:endParaRPr lang="pt-BR" sz="20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Pesquisa e gerenciamento de vazamentos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>
                          <a:effectLst/>
                        </a:rPr>
                        <a:t>Realização de pesquisa acústica de vazamentos e reparo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pt-BR" sz="1400">
                          <a:effectLst/>
                        </a:rPr>
                        <a:t>4º Balanço Hídrico: com localização e reparo de vazamentos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FFFE"/>
                          </a:solidFill>
                          <a:effectLst/>
                        </a:rPr>
                        <a:t>5</a:t>
                      </a:r>
                      <a:endParaRPr lang="pt-BR" sz="2000" dirty="0">
                        <a:solidFill>
                          <a:srgbClr val="FF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Obtenção e extrapolação de indicadores de investimento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400" dirty="0">
                          <a:effectLst/>
                        </a:rPr>
                        <a:t>Estudo e extrapolação de indicadores da relação custo/benefício de cada estratégia implementada e seu custo marginal por ligação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2994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38B5-7C11-4BB3-880A-BDE4C68B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TOPOLOGIA DO SETOR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AD5CD-33D5-4C83-889A-A76B480B6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7800C1C0-DB7B-43CE-AD49-DE9167FFC236}" type="slidenum">
              <a:rPr lang="en-US" smtClean="0"/>
              <a:t>4</a:t>
            </a:fld>
            <a:r>
              <a:rPr lang="en-US" dirty="0"/>
              <a:t>›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52546C-8B37-4355-9543-BD221E16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14" y="847073"/>
            <a:ext cx="7107936" cy="39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A3F97-3CE4-4740-B66E-AD17FAD1B71C}"/>
              </a:ext>
            </a:extLst>
          </p:cNvPr>
          <p:cNvSpPr txBox="1"/>
          <p:nvPr/>
        </p:nvSpPr>
        <p:spPr>
          <a:xfrm>
            <a:off x="361950" y="2310113"/>
            <a:ext cx="175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227 </a:t>
            </a:r>
            <a:r>
              <a:rPr lang="en-US" dirty="0" err="1"/>
              <a:t>ligações</a:t>
            </a:r>
            <a:endParaRPr lang="en-US" dirty="0"/>
          </a:p>
          <a:p>
            <a:r>
              <a:rPr lang="en-US" dirty="0"/>
              <a:t>2,7 km </a:t>
            </a:r>
            <a:r>
              <a:rPr lang="en-US" dirty="0" err="1"/>
              <a:t>redes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910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0C1E-3023-4F04-9236-C089A17F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72384-EA2F-48CF-9B83-EEC464A48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6413669F-2001-4AA3-87CC-517D6BA7AFB6}" type="slidenum">
              <a:rPr lang="en-US" smtClean="0"/>
              <a:t>5</a:t>
            </a:fld>
            <a:r>
              <a:rPr lang="en-US" dirty="0"/>
              <a:t>›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4CB7096E-0EFE-459C-BF86-32690AEA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12244" r="16914" b="5553"/>
          <a:stretch>
            <a:fillRect/>
          </a:stretch>
        </p:blipFill>
        <p:spPr bwMode="auto">
          <a:xfrm>
            <a:off x="693706" y="1074353"/>
            <a:ext cx="4082967" cy="25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7">
            <a:extLst>
              <a:ext uri="{FF2B5EF4-FFF2-40B4-BE49-F238E27FC236}">
                <a16:creationId xmlns:a16="http://schemas.microsoft.com/office/drawing/2014/main" id="{12145C9B-D676-48F3-B48D-F2C6D62A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r="20221"/>
          <a:stretch>
            <a:fillRect/>
          </a:stretch>
        </p:blipFill>
        <p:spPr bwMode="auto">
          <a:xfrm>
            <a:off x="5602796" y="2538824"/>
            <a:ext cx="2718093" cy="20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3alto">
            <a:extLst>
              <a:ext uri="{FF2B5EF4-FFF2-40B4-BE49-F238E27FC236}">
                <a16:creationId xmlns:a16="http://schemas.microsoft.com/office/drawing/2014/main" id="{05F2D0FA-40CC-4B59-B612-39F12408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67" y="592406"/>
            <a:ext cx="2706522" cy="186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6">
            <a:extLst>
              <a:ext uri="{FF2B5EF4-FFF2-40B4-BE49-F238E27FC236}">
                <a16:creationId xmlns:a16="http://schemas.microsoft.com/office/drawing/2014/main" id="{90C7EA0B-9EFB-4E09-9FF8-5546A8FC4CC1}"/>
              </a:ext>
            </a:extLst>
          </p:cNvPr>
          <p:cNvSpPr txBox="1"/>
          <p:nvPr/>
        </p:nvSpPr>
        <p:spPr>
          <a:xfrm>
            <a:off x="665204" y="3719407"/>
            <a:ext cx="4460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pt-BR" dirty="0">
                <a:solidFill>
                  <a:srgbClr val="FF0000"/>
                </a:solidFill>
              </a:rPr>
              <a:t>Entrada do DMC</a:t>
            </a:r>
          </a:p>
          <a:p>
            <a:pPr marL="457200" indent="-457200">
              <a:buAutoNum type="arabicParenBoth"/>
            </a:pPr>
            <a:r>
              <a:rPr lang="pt-BR" dirty="0">
                <a:solidFill>
                  <a:srgbClr val="FF0000"/>
                </a:solidFill>
              </a:rPr>
              <a:t>Ponto crítico alto</a:t>
            </a:r>
          </a:p>
          <a:p>
            <a:pPr marL="457200" indent="-457200">
              <a:buAutoNum type="arabicParenBoth"/>
            </a:pPr>
            <a:r>
              <a:rPr lang="pt-BR" dirty="0">
                <a:solidFill>
                  <a:srgbClr val="FF0000"/>
                </a:solidFill>
              </a:rPr>
              <a:t>Ponto crítico baixo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574D7FBC-9A27-4965-A1AA-ACB43433111A}"/>
              </a:ext>
            </a:extLst>
          </p:cNvPr>
          <p:cNvSpPr txBox="1"/>
          <p:nvPr/>
        </p:nvSpPr>
        <p:spPr>
          <a:xfrm>
            <a:off x="4172126" y="3136005"/>
            <a:ext cx="73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id="{981F748F-ED6D-476A-89AC-4658B29FFECB}"/>
              </a:ext>
            </a:extLst>
          </p:cNvPr>
          <p:cNvSpPr txBox="1"/>
          <p:nvPr/>
        </p:nvSpPr>
        <p:spPr>
          <a:xfrm>
            <a:off x="5602796" y="1934324"/>
            <a:ext cx="73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4E6FC2EB-75D4-4841-A466-7A4FB913AE9B}"/>
              </a:ext>
            </a:extLst>
          </p:cNvPr>
          <p:cNvSpPr txBox="1"/>
          <p:nvPr/>
        </p:nvSpPr>
        <p:spPr>
          <a:xfrm>
            <a:off x="7730092" y="4011795"/>
            <a:ext cx="73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0705324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CF59-64A9-42CE-8CDF-0F9CA8E6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Indicadores</a:t>
            </a:r>
            <a:r>
              <a:rPr lang="en-US" dirty="0"/>
              <a:t> e </a:t>
            </a:r>
            <a:r>
              <a:rPr lang="en-US" dirty="0" err="1"/>
              <a:t>intervenções</a:t>
            </a:r>
            <a:r>
              <a:rPr lang="en-US" dirty="0"/>
              <a:t> </a:t>
            </a:r>
            <a:r>
              <a:rPr lang="en-US" i="1" dirty="0"/>
              <a:t>on-line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8F257-A3CB-4C48-9387-94360429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5D1B0D27-FD4D-426B-8031-5B2EFA4A5BB1}" type="slidenum">
              <a:rPr lang="en-US" smtClean="0"/>
              <a:t>6</a:t>
            </a:fld>
            <a:r>
              <a:rPr lang="en-US" dirty="0"/>
              <a:t>›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93AB64-FEDC-4B80-A02E-0B223556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312" y="773252"/>
            <a:ext cx="3560737" cy="20029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54C220-DDA9-4BB3-8166-588BA96A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90" y="775230"/>
            <a:ext cx="3557222" cy="2000938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E2B01AED-64D1-434E-AFB4-AF1DB942D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90" y="2776167"/>
            <a:ext cx="3557222" cy="2000937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0198D34F-A573-4015-B8DC-2F7877D1B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153" y="2776166"/>
            <a:ext cx="3557221" cy="20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55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BD8BF-E06C-496C-9A3A-E93DE4F3A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4A018224-7271-4B29-9CD1-01A0908743F7}" type="slidenum">
              <a:rPr lang="en-US" smtClean="0"/>
              <a:t>7</a:t>
            </a:fld>
            <a:r>
              <a:rPr lang="en-US" dirty="0"/>
              <a:t>›</a:t>
            </a:r>
          </a:p>
        </p:txBody>
      </p:sp>
      <p:sp>
        <p:nvSpPr>
          <p:cNvPr id="5" name="Fluxograma: Agrupar 3">
            <a:extLst>
              <a:ext uri="{FF2B5EF4-FFF2-40B4-BE49-F238E27FC236}">
                <a16:creationId xmlns:a16="http://schemas.microsoft.com/office/drawing/2014/main" id="{B1054435-FBF1-4768-959A-D8D2504EC56F}"/>
              </a:ext>
            </a:extLst>
          </p:cNvPr>
          <p:cNvSpPr/>
          <p:nvPr/>
        </p:nvSpPr>
        <p:spPr>
          <a:xfrm>
            <a:off x="825482" y="4530594"/>
            <a:ext cx="288032" cy="216024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6" name="Forma livre 5">
            <a:extLst>
              <a:ext uri="{FF2B5EF4-FFF2-40B4-BE49-F238E27FC236}">
                <a16:creationId xmlns:a16="http://schemas.microsoft.com/office/drawing/2014/main" id="{B09EA19E-6BAD-41A3-BE3C-51D8ED8E02EB}"/>
              </a:ext>
            </a:extLst>
          </p:cNvPr>
          <p:cNvSpPr/>
          <p:nvPr/>
        </p:nvSpPr>
        <p:spPr>
          <a:xfrm>
            <a:off x="963598" y="2738074"/>
            <a:ext cx="7219405" cy="1940718"/>
          </a:xfrm>
          <a:custGeom>
            <a:avLst/>
            <a:gdLst>
              <a:gd name="connsiteX0" fmla="*/ 0 w 7219405"/>
              <a:gd name="connsiteY0" fmla="*/ 2536391 h 2585183"/>
              <a:gd name="connsiteX1" fmla="*/ 836022 w 7219405"/>
              <a:gd name="connsiteY1" fmla="*/ 2501556 h 2585183"/>
              <a:gd name="connsiteX2" fmla="*/ 1854925 w 7219405"/>
              <a:gd name="connsiteY2" fmla="*/ 1761328 h 2585183"/>
              <a:gd name="connsiteX3" fmla="*/ 2917371 w 7219405"/>
              <a:gd name="connsiteY3" fmla="*/ 855636 h 2585183"/>
              <a:gd name="connsiteX4" fmla="*/ 4206240 w 7219405"/>
              <a:gd name="connsiteY4" fmla="*/ 176368 h 2585183"/>
              <a:gd name="connsiteX5" fmla="*/ 5529942 w 7219405"/>
              <a:gd name="connsiteY5" fmla="*/ 19614 h 2585183"/>
              <a:gd name="connsiteX6" fmla="*/ 6156960 w 7219405"/>
              <a:gd name="connsiteY6" fmla="*/ 10905 h 2585183"/>
              <a:gd name="connsiteX7" fmla="*/ 6897188 w 7219405"/>
              <a:gd name="connsiteY7" fmla="*/ 97991 h 2585183"/>
              <a:gd name="connsiteX8" fmla="*/ 7219405 w 7219405"/>
              <a:gd name="connsiteY8" fmla="*/ 150242 h 258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405" h="2585183">
                <a:moveTo>
                  <a:pt x="0" y="2536391"/>
                </a:moveTo>
                <a:cubicBezTo>
                  <a:pt x="263434" y="2583562"/>
                  <a:pt x="526868" y="2630733"/>
                  <a:pt x="836022" y="2501556"/>
                </a:cubicBezTo>
                <a:cubicBezTo>
                  <a:pt x="1145176" y="2372379"/>
                  <a:pt x="1508034" y="2035648"/>
                  <a:pt x="1854925" y="1761328"/>
                </a:cubicBezTo>
                <a:cubicBezTo>
                  <a:pt x="2201817" y="1487008"/>
                  <a:pt x="2525485" y="1119796"/>
                  <a:pt x="2917371" y="855636"/>
                </a:cubicBezTo>
                <a:cubicBezTo>
                  <a:pt x="3309257" y="591476"/>
                  <a:pt x="3770812" y="315705"/>
                  <a:pt x="4206240" y="176368"/>
                </a:cubicBezTo>
                <a:cubicBezTo>
                  <a:pt x="4641669" y="37031"/>
                  <a:pt x="5204822" y="47191"/>
                  <a:pt x="5529942" y="19614"/>
                </a:cubicBezTo>
                <a:cubicBezTo>
                  <a:pt x="5855062" y="-7963"/>
                  <a:pt x="5929086" y="-2158"/>
                  <a:pt x="6156960" y="10905"/>
                </a:cubicBezTo>
                <a:cubicBezTo>
                  <a:pt x="6384834" y="23968"/>
                  <a:pt x="6720114" y="74768"/>
                  <a:pt x="6897188" y="97991"/>
                </a:cubicBezTo>
                <a:cubicBezTo>
                  <a:pt x="7074262" y="121214"/>
                  <a:pt x="7146833" y="135728"/>
                  <a:pt x="7219405" y="150242"/>
                </a:cubicBezTo>
              </a:path>
            </a:pathLst>
          </a:custGeom>
          <a:noFill/>
          <a:ln cmpd="tri">
            <a:solidFill>
              <a:srgbClr val="653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A4D2D7AF-8657-4D6D-9682-667A067B37A0}"/>
              </a:ext>
            </a:extLst>
          </p:cNvPr>
          <p:cNvCxnSpPr>
            <a:cxnSpLocks/>
          </p:cNvCxnSpPr>
          <p:nvPr/>
        </p:nvCxnSpPr>
        <p:spPr>
          <a:xfrm flipV="1">
            <a:off x="812441" y="421098"/>
            <a:ext cx="0" cy="4109496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4DF3D460-74A3-4A7A-A830-A46CA7848BC1}"/>
              </a:ext>
            </a:extLst>
          </p:cNvPr>
          <p:cNvCxnSpPr/>
          <p:nvPr/>
        </p:nvCxnSpPr>
        <p:spPr>
          <a:xfrm>
            <a:off x="812441" y="421098"/>
            <a:ext cx="6480720" cy="3600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3">
            <a:extLst>
              <a:ext uri="{FF2B5EF4-FFF2-40B4-BE49-F238E27FC236}">
                <a16:creationId xmlns:a16="http://schemas.microsoft.com/office/drawing/2014/main" id="{A8B97D8C-1CB1-4541-971D-B19E287D2821}"/>
              </a:ext>
            </a:extLst>
          </p:cNvPr>
          <p:cNvCxnSpPr>
            <a:cxnSpLocks/>
          </p:cNvCxnSpPr>
          <p:nvPr/>
        </p:nvCxnSpPr>
        <p:spPr>
          <a:xfrm flipH="1" flipV="1">
            <a:off x="1100473" y="1285194"/>
            <a:ext cx="13041" cy="3245400"/>
          </a:xfrm>
          <a:prstGeom prst="line">
            <a:avLst/>
          </a:prstGeom>
          <a:ln w="2540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16">
            <a:extLst>
              <a:ext uri="{FF2B5EF4-FFF2-40B4-BE49-F238E27FC236}">
                <a16:creationId xmlns:a16="http://schemas.microsoft.com/office/drawing/2014/main" id="{D52E72DB-8EDE-4555-9B0B-2CDF835EE121}"/>
              </a:ext>
            </a:extLst>
          </p:cNvPr>
          <p:cNvCxnSpPr/>
          <p:nvPr/>
        </p:nvCxnSpPr>
        <p:spPr>
          <a:xfrm>
            <a:off x="1103584" y="1285194"/>
            <a:ext cx="6333593" cy="1386485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9">
            <a:extLst>
              <a:ext uri="{FF2B5EF4-FFF2-40B4-BE49-F238E27FC236}">
                <a16:creationId xmlns:a16="http://schemas.microsoft.com/office/drawing/2014/main" id="{B4ADE6EC-C6EA-4D2E-9848-7AA344D8E472}"/>
              </a:ext>
            </a:extLst>
          </p:cNvPr>
          <p:cNvCxnSpPr/>
          <p:nvPr/>
        </p:nvCxnSpPr>
        <p:spPr>
          <a:xfrm>
            <a:off x="1100473" y="1281602"/>
            <a:ext cx="6336704" cy="106575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4">
            <a:extLst>
              <a:ext uri="{FF2B5EF4-FFF2-40B4-BE49-F238E27FC236}">
                <a16:creationId xmlns:a16="http://schemas.microsoft.com/office/drawing/2014/main" id="{1EFFA77D-DA9F-4A04-81EF-4DCEC862F2B8}"/>
              </a:ext>
            </a:extLst>
          </p:cNvPr>
          <p:cNvCxnSpPr/>
          <p:nvPr/>
        </p:nvCxnSpPr>
        <p:spPr>
          <a:xfrm>
            <a:off x="7293161" y="1388177"/>
            <a:ext cx="0" cy="1380551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26">
            <a:extLst>
              <a:ext uri="{FF2B5EF4-FFF2-40B4-BE49-F238E27FC236}">
                <a16:creationId xmlns:a16="http://schemas.microsoft.com/office/drawing/2014/main" id="{5D189716-AEC1-4189-9F1A-BF703B19497A}"/>
              </a:ext>
            </a:extLst>
          </p:cNvPr>
          <p:cNvCxnSpPr/>
          <p:nvPr/>
        </p:nvCxnSpPr>
        <p:spPr>
          <a:xfrm>
            <a:off x="6501073" y="2471569"/>
            <a:ext cx="0" cy="297159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28">
            <a:extLst>
              <a:ext uri="{FF2B5EF4-FFF2-40B4-BE49-F238E27FC236}">
                <a16:creationId xmlns:a16="http://schemas.microsoft.com/office/drawing/2014/main" id="{57889679-1A3B-4339-BEFF-A01AA6CD4890}"/>
              </a:ext>
            </a:extLst>
          </p:cNvPr>
          <p:cNvCxnSpPr/>
          <p:nvPr/>
        </p:nvCxnSpPr>
        <p:spPr>
          <a:xfrm>
            <a:off x="6717097" y="1978436"/>
            <a:ext cx="2786" cy="75604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31">
            <a:extLst>
              <a:ext uri="{FF2B5EF4-FFF2-40B4-BE49-F238E27FC236}">
                <a16:creationId xmlns:a16="http://schemas.microsoft.com/office/drawing/2014/main" id="{27CD9578-EA4C-4F0A-BF05-4C32C53625BA}"/>
              </a:ext>
            </a:extLst>
          </p:cNvPr>
          <p:cNvCxnSpPr/>
          <p:nvPr/>
        </p:nvCxnSpPr>
        <p:spPr>
          <a:xfrm>
            <a:off x="1172481" y="1569993"/>
            <a:ext cx="5544616" cy="4308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35">
            <a:extLst>
              <a:ext uri="{FF2B5EF4-FFF2-40B4-BE49-F238E27FC236}">
                <a16:creationId xmlns:a16="http://schemas.microsoft.com/office/drawing/2014/main" id="{3035C1D6-0812-4EDF-BFD1-0C8E78F98D3A}"/>
              </a:ext>
            </a:extLst>
          </p:cNvPr>
          <p:cNvCxnSpPr>
            <a:cxnSpLocks/>
          </p:cNvCxnSpPr>
          <p:nvPr/>
        </p:nvCxnSpPr>
        <p:spPr>
          <a:xfrm flipV="1">
            <a:off x="1169695" y="1569994"/>
            <a:ext cx="0" cy="2960600"/>
          </a:xfrm>
          <a:prstGeom prst="line">
            <a:avLst/>
          </a:prstGeom>
          <a:ln w="254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vre 41">
            <a:extLst>
              <a:ext uri="{FF2B5EF4-FFF2-40B4-BE49-F238E27FC236}">
                <a16:creationId xmlns:a16="http://schemas.microsoft.com/office/drawing/2014/main" id="{6B024C3B-9A69-468E-B837-A64024FE668D}"/>
              </a:ext>
            </a:extLst>
          </p:cNvPr>
          <p:cNvSpPr/>
          <p:nvPr/>
        </p:nvSpPr>
        <p:spPr>
          <a:xfrm>
            <a:off x="1097688" y="441207"/>
            <a:ext cx="5883532" cy="923108"/>
          </a:xfrm>
          <a:custGeom>
            <a:avLst/>
            <a:gdLst>
              <a:gd name="connsiteX0" fmla="*/ 0 w 6148251"/>
              <a:gd name="connsiteY0" fmla="*/ 0 h 923108"/>
              <a:gd name="connsiteX1" fmla="*/ 0 w 6148251"/>
              <a:gd name="connsiteY1" fmla="*/ 818605 h 923108"/>
              <a:gd name="connsiteX2" fmla="*/ 6148251 w 6148251"/>
              <a:gd name="connsiteY2" fmla="*/ 923108 h 923108"/>
              <a:gd name="connsiteX3" fmla="*/ 6148251 w 6148251"/>
              <a:gd name="connsiteY3" fmla="*/ 330925 h 923108"/>
              <a:gd name="connsiteX4" fmla="*/ 0 w 6148251"/>
              <a:gd name="connsiteY4" fmla="*/ 0 h 92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8251" h="923108">
                <a:moveTo>
                  <a:pt x="0" y="0"/>
                </a:moveTo>
                <a:lnTo>
                  <a:pt x="0" y="818605"/>
                </a:lnTo>
                <a:lnTo>
                  <a:pt x="6148251" y="923108"/>
                </a:lnTo>
                <a:lnTo>
                  <a:pt x="6148251" y="3309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+mj-lt"/>
              </a:rPr>
              <a:t>Recuperação com sistema convencional</a:t>
            </a:r>
          </a:p>
        </p:txBody>
      </p:sp>
      <p:sp>
        <p:nvSpPr>
          <p:cNvPr id="18" name="Forma livre 42">
            <a:extLst>
              <a:ext uri="{FF2B5EF4-FFF2-40B4-BE49-F238E27FC236}">
                <a16:creationId xmlns:a16="http://schemas.microsoft.com/office/drawing/2014/main" id="{4FE278EE-014B-4622-8B18-9D20CF2767AE}"/>
              </a:ext>
            </a:extLst>
          </p:cNvPr>
          <p:cNvSpPr/>
          <p:nvPr/>
        </p:nvSpPr>
        <p:spPr>
          <a:xfrm>
            <a:off x="1102935" y="1277229"/>
            <a:ext cx="5878285" cy="714103"/>
          </a:xfrm>
          <a:custGeom>
            <a:avLst/>
            <a:gdLst>
              <a:gd name="connsiteX0" fmla="*/ 8708 w 5878285"/>
              <a:gd name="connsiteY0" fmla="*/ 0 h 714103"/>
              <a:gd name="connsiteX1" fmla="*/ 0 w 5878285"/>
              <a:gd name="connsiteY1" fmla="*/ 287383 h 714103"/>
              <a:gd name="connsiteX2" fmla="*/ 5878285 w 5878285"/>
              <a:gd name="connsiteY2" fmla="*/ 714103 h 714103"/>
              <a:gd name="connsiteX3" fmla="*/ 5878285 w 5878285"/>
              <a:gd name="connsiteY3" fmla="*/ 121920 h 714103"/>
              <a:gd name="connsiteX4" fmla="*/ 8708 w 5878285"/>
              <a:gd name="connsiteY4" fmla="*/ 0 h 7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285" h="714103">
                <a:moveTo>
                  <a:pt x="8708" y="0"/>
                </a:moveTo>
                <a:lnTo>
                  <a:pt x="0" y="287383"/>
                </a:lnTo>
                <a:lnTo>
                  <a:pt x="5878285" y="714103"/>
                </a:lnTo>
                <a:lnTo>
                  <a:pt x="5878285" y="121920"/>
                </a:lnTo>
                <a:lnTo>
                  <a:pt x="8708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r"/>
            <a:endParaRPr lang="pt-BR" sz="400" dirty="0">
              <a:latin typeface="+mj-lt"/>
            </a:endParaRPr>
          </a:p>
          <a:p>
            <a:pPr algn="r"/>
            <a:r>
              <a:rPr lang="pt-BR" sz="1200" dirty="0">
                <a:latin typeface="+mj-lt"/>
              </a:rPr>
              <a:t>Recuperação adicional com sistema inteligente</a:t>
            </a:r>
          </a:p>
        </p:txBody>
      </p:sp>
      <p:sp>
        <p:nvSpPr>
          <p:cNvPr id="19" name="CaixaDeTexto 43">
            <a:extLst>
              <a:ext uri="{FF2B5EF4-FFF2-40B4-BE49-F238E27FC236}">
                <a16:creationId xmlns:a16="http://schemas.microsoft.com/office/drawing/2014/main" id="{67EA0AC7-0D4B-4327-A81C-2681B4EB44C4}"/>
              </a:ext>
            </a:extLst>
          </p:cNvPr>
          <p:cNvSpPr txBox="1"/>
          <p:nvPr/>
        </p:nvSpPr>
        <p:spPr>
          <a:xfrm>
            <a:off x="474680" y="252733"/>
            <a:ext cx="369332" cy="30653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+mj-lt"/>
              </a:rPr>
              <a:t>Pressão de entrada</a:t>
            </a:r>
          </a:p>
        </p:txBody>
      </p:sp>
      <p:sp>
        <p:nvSpPr>
          <p:cNvPr id="20" name="CaixaDeTexto 44">
            <a:extLst>
              <a:ext uri="{FF2B5EF4-FFF2-40B4-BE49-F238E27FC236}">
                <a16:creationId xmlns:a16="http://schemas.microsoft.com/office/drawing/2014/main" id="{4549F48F-978B-4A74-BC19-F496AF2A4FE2}"/>
              </a:ext>
            </a:extLst>
          </p:cNvPr>
          <p:cNvSpPr txBox="1"/>
          <p:nvPr/>
        </p:nvSpPr>
        <p:spPr>
          <a:xfrm>
            <a:off x="765265" y="319128"/>
            <a:ext cx="369332" cy="30653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>
                <a:solidFill>
                  <a:schemeClr val="accent1"/>
                </a:solidFill>
                <a:latin typeface="+mj-lt"/>
              </a:rPr>
              <a:t>Pressão de saída FIXA</a:t>
            </a:r>
          </a:p>
        </p:txBody>
      </p:sp>
      <p:sp>
        <p:nvSpPr>
          <p:cNvPr id="21" name="CaixaDeTexto 45">
            <a:extLst>
              <a:ext uri="{FF2B5EF4-FFF2-40B4-BE49-F238E27FC236}">
                <a16:creationId xmlns:a16="http://schemas.microsoft.com/office/drawing/2014/main" id="{BF58BA44-A663-4268-88BE-05AA5D998F82}"/>
              </a:ext>
            </a:extLst>
          </p:cNvPr>
          <p:cNvSpPr txBox="1"/>
          <p:nvPr/>
        </p:nvSpPr>
        <p:spPr>
          <a:xfrm>
            <a:off x="1104207" y="1127650"/>
            <a:ext cx="369332" cy="30653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>
                <a:solidFill>
                  <a:srgbClr val="00B050"/>
                </a:solidFill>
                <a:latin typeface="+mj-lt"/>
              </a:rPr>
              <a:t>Pressão de saída VARIÁVEL</a:t>
            </a:r>
          </a:p>
        </p:txBody>
      </p:sp>
      <p:sp>
        <p:nvSpPr>
          <p:cNvPr id="22" name="Seta para cima 6">
            <a:extLst>
              <a:ext uri="{FF2B5EF4-FFF2-40B4-BE49-F238E27FC236}">
                <a16:creationId xmlns:a16="http://schemas.microsoft.com/office/drawing/2014/main" id="{4FDF93DC-B1AE-46B0-9F50-B36DFB4F7157}"/>
              </a:ext>
            </a:extLst>
          </p:cNvPr>
          <p:cNvSpPr/>
          <p:nvPr/>
        </p:nvSpPr>
        <p:spPr>
          <a:xfrm>
            <a:off x="6717097" y="2361722"/>
            <a:ext cx="576064" cy="372759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23" name="Conector de seta reta 12">
            <a:extLst>
              <a:ext uri="{FF2B5EF4-FFF2-40B4-BE49-F238E27FC236}">
                <a16:creationId xmlns:a16="http://schemas.microsoft.com/office/drawing/2014/main" id="{BC69D84D-7A19-41FE-A3B5-3BD6E80ADC6C}"/>
              </a:ext>
            </a:extLst>
          </p:cNvPr>
          <p:cNvCxnSpPr>
            <a:endCxn id="22" idx="2"/>
          </p:cNvCxnSpPr>
          <p:nvPr/>
        </p:nvCxnSpPr>
        <p:spPr>
          <a:xfrm>
            <a:off x="7005129" y="781138"/>
            <a:ext cx="0" cy="195334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47">
            <a:extLst>
              <a:ext uri="{FF2B5EF4-FFF2-40B4-BE49-F238E27FC236}">
                <a16:creationId xmlns:a16="http://schemas.microsoft.com/office/drawing/2014/main" id="{87A40EDB-10BB-4DD6-8C42-E7CF7BFA7727}"/>
              </a:ext>
            </a:extLst>
          </p:cNvPr>
          <p:cNvSpPr txBox="1"/>
          <p:nvPr/>
        </p:nvSpPr>
        <p:spPr>
          <a:xfrm>
            <a:off x="6286592" y="274419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/>
                </a:solidFill>
                <a:latin typeface="+mj-lt"/>
              </a:rPr>
              <a:t>Pressões excessivas...</a:t>
            </a:r>
          </a:p>
          <a:p>
            <a:r>
              <a:rPr lang="pt-BR" sz="1200" dirty="0">
                <a:solidFill>
                  <a:schemeClr val="accent1"/>
                </a:solidFill>
                <a:latin typeface="+mj-lt"/>
              </a:rPr>
              <a:t>ou baixas...</a:t>
            </a:r>
          </a:p>
        </p:txBody>
      </p:sp>
      <p:sp>
        <p:nvSpPr>
          <p:cNvPr id="25" name="CaixaDeTexto 48">
            <a:extLst>
              <a:ext uri="{FF2B5EF4-FFF2-40B4-BE49-F238E27FC236}">
                <a16:creationId xmlns:a16="http://schemas.microsoft.com/office/drawing/2014/main" id="{94AFFBD7-2ADB-496A-A421-517F685F4C36}"/>
              </a:ext>
            </a:extLst>
          </p:cNvPr>
          <p:cNvSpPr txBox="1"/>
          <p:nvPr/>
        </p:nvSpPr>
        <p:spPr>
          <a:xfrm>
            <a:off x="6981220" y="1000501"/>
            <a:ext cx="18002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1200" dirty="0">
                <a:solidFill>
                  <a:srgbClr val="FF0000"/>
                </a:solidFill>
                <a:latin typeface="+mj-lt"/>
              </a:rPr>
              <a:t>Pressões excessivas...</a:t>
            </a:r>
          </a:p>
        </p:txBody>
      </p:sp>
      <p:sp>
        <p:nvSpPr>
          <p:cNvPr id="26" name="CaixaDeTexto 49">
            <a:extLst>
              <a:ext uri="{FF2B5EF4-FFF2-40B4-BE49-F238E27FC236}">
                <a16:creationId xmlns:a16="http://schemas.microsoft.com/office/drawing/2014/main" id="{06192A7A-F6BF-4F73-899C-607D9919453D}"/>
              </a:ext>
            </a:extLst>
          </p:cNvPr>
          <p:cNvSpPr txBox="1"/>
          <p:nvPr/>
        </p:nvSpPr>
        <p:spPr>
          <a:xfrm>
            <a:off x="5503220" y="2001050"/>
            <a:ext cx="122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pt-BR" sz="1200" dirty="0">
                <a:solidFill>
                  <a:srgbClr val="00B050"/>
                </a:solidFill>
                <a:latin typeface="+mj-lt"/>
              </a:rPr>
              <a:t>Pressão constante</a:t>
            </a:r>
          </a:p>
        </p:txBody>
      </p:sp>
      <p:sp>
        <p:nvSpPr>
          <p:cNvPr id="27" name="CaixaDeTexto 50">
            <a:extLst>
              <a:ext uri="{FF2B5EF4-FFF2-40B4-BE49-F238E27FC236}">
                <a16:creationId xmlns:a16="http://schemas.microsoft.com/office/drawing/2014/main" id="{5F26AA5D-C2FB-4B05-872D-523128BB9F52}"/>
              </a:ext>
            </a:extLst>
          </p:cNvPr>
          <p:cNvSpPr txBox="1"/>
          <p:nvPr/>
        </p:nvSpPr>
        <p:spPr>
          <a:xfrm>
            <a:off x="3169144" y="28259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+mj-lt"/>
              </a:rPr>
              <a:t>Sem redução de pressão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B62EF7D-59DD-4834-A86A-A498E8F7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862" y="3842136"/>
            <a:ext cx="3961288" cy="461665"/>
          </a:xfrm>
        </p:spPr>
        <p:txBody>
          <a:bodyPr/>
          <a:lstStyle/>
          <a:p>
            <a:r>
              <a:rPr lang="pt-BR" dirty="0"/>
              <a:t>CONTROLE OTIMIZADO DE PRESSÃO</a:t>
            </a:r>
          </a:p>
        </p:txBody>
      </p:sp>
    </p:spTree>
    <p:extLst>
      <p:ext uri="{BB962C8B-B14F-4D97-AF65-F5344CB8AC3E}">
        <p14:creationId xmlns:p14="http://schemas.microsoft.com/office/powerpoint/2010/main" val="4214707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F070-B6F2-47F9-9B24-71011B6B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06764"/>
            <a:ext cx="8648700" cy="830997"/>
          </a:xfrm>
        </p:spPr>
        <p:txBody>
          <a:bodyPr/>
          <a:lstStyle/>
          <a:p>
            <a:r>
              <a:rPr lang="en-US" dirty="0" err="1"/>
              <a:t>Perfis</a:t>
            </a:r>
            <a:r>
              <a:rPr lang="en-US" dirty="0"/>
              <a:t> de </a:t>
            </a:r>
            <a:r>
              <a:rPr lang="en-US" dirty="0" err="1"/>
              <a:t>vazão</a:t>
            </a:r>
            <a:r>
              <a:rPr lang="en-US" dirty="0"/>
              <a:t> com e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pressão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C4402-9084-4C64-93E6-F35AD4C1C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72E46E7E-779B-45D5-ACF4-8FCE822515B6}" type="slidenum">
              <a:rPr lang="en-US" smtClean="0"/>
              <a:t>8</a:t>
            </a:fld>
            <a:r>
              <a:rPr lang="en-US" dirty="0"/>
              <a:t>›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101B22-BC8A-4B94-9907-68E79B7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8" y="719033"/>
            <a:ext cx="7583424" cy="40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154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5BF9-5A29-4BA8-A963-F6BBDCBF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micromedição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96853-7933-4ACB-9983-9F8DA1050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DMC </a:t>
            </a:r>
            <a:r>
              <a:rPr lang="en-US" dirty="0" err="1"/>
              <a:t>Jd</a:t>
            </a:r>
            <a:r>
              <a:rPr lang="en-US" dirty="0"/>
              <a:t>. </a:t>
            </a:r>
            <a:r>
              <a:rPr lang="en-US" dirty="0" err="1"/>
              <a:t>Laudissi</a:t>
            </a:r>
            <a:r>
              <a:rPr lang="en-US" dirty="0"/>
              <a:t>  |  ‹</a:t>
            </a:r>
            <a:fld id="{28A4602D-C5E5-41D6-B786-AF322914E0C6}" type="slidenum">
              <a:rPr lang="en-US" smtClean="0"/>
              <a:t>9</a:t>
            </a:fld>
            <a:r>
              <a:rPr lang="en-US" dirty="0"/>
              <a:t>›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6AFD1-7E36-4FC2-9DC1-BA046039D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785353"/>
            <a:ext cx="8452866" cy="2622550"/>
          </a:xfrm>
        </p:spPr>
        <p:txBody>
          <a:bodyPr/>
          <a:lstStyle/>
          <a:p>
            <a:r>
              <a:rPr lang="pt-BR" dirty="0"/>
              <a:t>Foram substituídos </a:t>
            </a:r>
            <a:r>
              <a:rPr lang="pt-BR" b="1" u="sng" dirty="0"/>
              <a:t>todos os </a:t>
            </a:r>
            <a:r>
              <a:rPr lang="pt-BR" b="1" u="sng" dirty="0" err="1"/>
              <a:t>micromedidores</a:t>
            </a:r>
            <a:r>
              <a:rPr lang="pt-BR" dirty="0"/>
              <a:t> do setor por hidrômetros </a:t>
            </a:r>
            <a:r>
              <a:rPr lang="pt-BR" b="1" u="sng" dirty="0"/>
              <a:t>volumétricos (70% do total)</a:t>
            </a:r>
            <a:r>
              <a:rPr lang="pt-BR" dirty="0"/>
              <a:t> e </a:t>
            </a:r>
            <a:r>
              <a:rPr lang="pt-BR" b="1" u="sng" dirty="0" err="1"/>
              <a:t>velocimétricos</a:t>
            </a:r>
            <a:r>
              <a:rPr lang="pt-BR" b="1" u="sng" dirty="0"/>
              <a:t> (30% do total)</a:t>
            </a:r>
            <a:r>
              <a:rPr lang="pt-BR" dirty="0"/>
              <a:t>, todos da Classe metrológica C, vazão nominal de operação (</a:t>
            </a:r>
            <a:r>
              <a:rPr lang="pt-BR" dirty="0" err="1"/>
              <a:t>Qn</a:t>
            </a:r>
            <a:r>
              <a:rPr lang="pt-BR" dirty="0"/>
              <a:t>) de 1,5 m³/h e saída pulsada com comunicação de dados para rede fixa via rádio.</a:t>
            </a:r>
          </a:p>
          <a:p>
            <a:endParaRPr lang="en-US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4FBAD86A-3260-4403-BB7F-07CA685C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" y="1525954"/>
            <a:ext cx="7473696" cy="327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3352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1927</TotalTime>
  <Words>1101</Words>
  <Application>Microsoft Office PowerPoint</Application>
  <PresentationFormat>Custom</PresentationFormat>
  <Paragraphs>219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Lucida Grande</vt:lpstr>
      <vt:lpstr>Symbol</vt:lpstr>
      <vt:lpstr>Times New Roman</vt:lpstr>
      <vt:lpstr>Wingdings</vt:lpstr>
      <vt:lpstr>Default Theme</vt:lpstr>
      <vt:lpstr>2_Custom Design</vt:lpstr>
      <vt:lpstr>1_Thank You</vt:lpstr>
      <vt:lpstr>1_Blank</vt:lpstr>
      <vt:lpstr>PowerPoint Presentation</vt:lpstr>
      <vt:lpstr>DMC JARDIM LAUDISSI</vt:lpstr>
      <vt:lpstr>ETAPAS</vt:lpstr>
      <vt:lpstr>TOPOLOGIA DO SETOR</vt:lpstr>
      <vt:lpstr>Pontos de controle</vt:lpstr>
      <vt:lpstr>Indicadores e intervenções on-line</vt:lpstr>
      <vt:lpstr>CONTROLE OTIMIZADO DE PRESSÃO</vt:lpstr>
      <vt:lpstr>Perfis de vazão com e sem controle de pressão</vt:lpstr>
      <vt:lpstr>micromedição</vt:lpstr>
      <vt:lpstr>Resultados da troca de hidrômetros</vt:lpstr>
      <vt:lpstr>Tunel de erro dos hidrômetros substituídos</vt:lpstr>
      <vt:lpstr>Resultados gerais</vt:lpstr>
      <vt:lpstr>Não fazer nada é mais caro…</vt:lpstr>
      <vt:lpstr>conclusões</vt:lpstr>
      <vt:lpstr>PowerPoint Presentation</vt:lpstr>
    </vt:vector>
  </TitlesOfParts>
  <Company>Itron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Rounds</dc:creator>
  <cp:lastModifiedBy>Manzi, Daniel</cp:lastModifiedBy>
  <cp:revision>79</cp:revision>
  <dcterms:created xsi:type="dcterms:W3CDTF">2016-04-19T15:22:44Z</dcterms:created>
  <dcterms:modified xsi:type="dcterms:W3CDTF">2018-05-18T19:31:50Z</dcterms:modified>
</cp:coreProperties>
</file>