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Documento_do_Microsoft_Word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Documento_do_Microsoft_Word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Documento_do_Microsoft_Word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Documento_do_Microsoft_Word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Documento_do_Microsoft_Word6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Documento_do_Microsoft_Word7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o_do_Microsoft_Word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package" Target="../embeddings/Documento_do_Microsoft_Word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package" Target="../embeddings/Documento_do_Microsoft_Word10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package" Target="../embeddings/Documento_do_Microsoft_Word1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package" Target="../embeddings/Documento_do_Microsoft_Word1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package" Target="../embeddings/Documento_do_Microsoft_Word1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package" Target="../embeddings/Documento_do_Microsoft_Word1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package" Target="../embeddings/Documento_do_Microsoft_Word15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package" Target="../embeddings/Documento_do_Microsoft_Word16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package" Target="../embeddings/Documento_do_Microsoft_Word1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package" Target="../embeddings/Documento_do_Microsoft_Word18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package" Target="../embeddings/Documento_do_Microsoft_Word19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emf"/><Relationship Id="rId4" Type="http://schemas.openxmlformats.org/officeDocument/2006/relationships/package" Target="../embeddings/Documento_do_Microsoft_Word20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package" Target="../embeddings/Documento_do_Microsoft_Word21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6.emf"/><Relationship Id="rId4" Type="http://schemas.openxmlformats.org/officeDocument/2006/relationships/package" Target="../embeddings/Documento_do_Microsoft_Word22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7.emf"/><Relationship Id="rId4" Type="http://schemas.openxmlformats.org/officeDocument/2006/relationships/package" Target="../embeddings/Documento_do_Microsoft_Word23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emf"/><Relationship Id="rId4" Type="http://schemas.openxmlformats.org/officeDocument/2006/relationships/package" Target="../embeddings/Documento_do_Microsoft_Word24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emf"/><Relationship Id="rId4" Type="http://schemas.openxmlformats.org/officeDocument/2006/relationships/package" Target="../embeddings/Documento_do_Microsoft_Word25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package" Target="../embeddings/Documento_do_Microsoft_Word26.doc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1.emf"/><Relationship Id="rId4" Type="http://schemas.openxmlformats.org/officeDocument/2006/relationships/package" Target="../embeddings/Documento_do_Microsoft_Word27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2.emf"/><Relationship Id="rId4" Type="http://schemas.openxmlformats.org/officeDocument/2006/relationships/package" Target="../embeddings/Documento_do_Microsoft_Word28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3.emf"/><Relationship Id="rId4" Type="http://schemas.openxmlformats.org/officeDocument/2006/relationships/package" Target="../embeddings/Documento_do_Microsoft_Word29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4.emf"/><Relationship Id="rId4" Type="http://schemas.openxmlformats.org/officeDocument/2006/relationships/package" Target="../embeddings/Documento_do_Microsoft_Word30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5.emf"/><Relationship Id="rId4" Type="http://schemas.openxmlformats.org/officeDocument/2006/relationships/package" Target="../embeddings/Documento_do_Microsoft_Word31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6.emf"/><Relationship Id="rId4" Type="http://schemas.openxmlformats.org/officeDocument/2006/relationships/package" Target="../embeddings/Documento_do_Microsoft_Word32.docx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7.emf"/><Relationship Id="rId4" Type="http://schemas.openxmlformats.org/officeDocument/2006/relationships/package" Target="../embeddings/Documento_do_Microsoft_Word33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8.emf"/><Relationship Id="rId4" Type="http://schemas.openxmlformats.org/officeDocument/2006/relationships/package" Target="../embeddings/Documento_do_Microsoft_Word34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9.emf"/><Relationship Id="rId4" Type="http://schemas.openxmlformats.org/officeDocument/2006/relationships/package" Target="../embeddings/Documento_do_Microsoft_Word35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0.emf"/><Relationship Id="rId4" Type="http://schemas.openxmlformats.org/officeDocument/2006/relationships/package" Target="../embeddings/Documento_do_Microsoft_Word36.docx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web.com.br/legislacao/?id=337648" TargetMode="External"/><Relationship Id="rId2" Type="http://schemas.openxmlformats.org/officeDocument/2006/relationships/hyperlink" Target="http://eprints.lse.ac.uk/499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ato.ce.gov.br/index.php/a-cidade/historia" TargetMode="External"/><Relationship Id="rId5" Type="http://schemas.openxmlformats.org/officeDocument/2006/relationships/hyperlink" Target="https://www.cagece.com.br/phocadownload/estrutura%20tarifria.pdf" TargetMode="External"/><Relationship Id="rId4" Type="http://schemas.openxmlformats.org/officeDocument/2006/relationships/hyperlink" Target="https://lojavirtual.compesa.com.br:8443/gsan/exibirConsultarEstruturaTarifariaPortalAction.do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idades.ibge.gov.br/xtras/perfil.php?lang=&amp;codmun=230420&amp;search=|%20|infogr%E1ficos:-informa%E7%F5es-completas" TargetMode="External"/><Relationship Id="rId7" Type="http://schemas.openxmlformats.org/officeDocument/2006/relationships/hyperlink" Target="http://www.saae-limoeiro.com.br/portal/tarifas/" TargetMode="External"/><Relationship Id="rId2" Type="http://schemas.openxmlformats.org/officeDocument/2006/relationships/hyperlink" Target="http://blogdocrato.blogspot.com.br/2010/02/historia-do-crato-resumo-historic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mail.solutiontux.com.br/" TargetMode="External"/><Relationship Id="rId5" Type="http://schemas.openxmlformats.org/officeDocument/2006/relationships/hyperlink" Target="http://www.saaec.com.br/" TargetMode="External"/><Relationship Id="rId4" Type="http://schemas.openxmlformats.org/officeDocument/2006/relationships/hyperlink" Target="http://www.ipea.gov.br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Documento_do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r"/>
            <a:endParaRPr lang="pt-BR" sz="2800" dirty="0" smtClean="0"/>
          </a:p>
          <a:p>
            <a:pPr algn="r"/>
            <a:r>
              <a:rPr lang="pt-BR" sz="2800" dirty="0" smtClean="0"/>
              <a:t>BRITO, M. A.  </a:t>
            </a:r>
            <a:r>
              <a:rPr lang="pt-BR" sz="2800" i="1" dirty="0" smtClean="0"/>
              <a:t>et al</a:t>
            </a:r>
            <a:r>
              <a:rPr lang="pt-BR" sz="2800" dirty="0" smtClean="0"/>
              <a:t>.</a:t>
            </a:r>
            <a:endParaRPr lang="pt-BR" sz="2800" dirty="0"/>
          </a:p>
          <a:p>
            <a:pPr marL="0" indent="0" algn="l">
              <a:buNone/>
            </a:pPr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i="1" dirty="0" smtClean="0"/>
              <a:t>Precificação </a:t>
            </a: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e disponibilidade </a:t>
            </a:r>
            <a:br>
              <a:rPr lang="pt-BR" i="1" dirty="0"/>
            </a:br>
            <a:r>
              <a:rPr lang="pt-BR" i="1" dirty="0"/>
              <a:t>a pagar pela </a:t>
            </a:r>
            <a:r>
              <a:rPr lang="pt-BR" i="1" dirty="0" smtClean="0"/>
              <a:t>água no </a:t>
            </a:r>
            <a:br>
              <a:rPr lang="pt-BR" i="1" dirty="0" smtClean="0"/>
            </a:br>
            <a:r>
              <a:rPr lang="pt-BR" i="1" dirty="0" smtClean="0"/>
              <a:t>município do Crato – CE </a:t>
            </a:r>
            <a:endParaRPr lang="pt-BR" b="1" dirty="0"/>
          </a:p>
        </p:txBody>
      </p:sp>
      <p:pic>
        <p:nvPicPr>
          <p:cNvPr id="6" name="Picture 5" descr="2 - Untitled - 1 m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375008_123841744484121_72336314_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730"/>
            <a:ext cx="2399903" cy="989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Idade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8357"/>
              </p:ext>
            </p:extLst>
          </p:nvPr>
        </p:nvGraphicFramePr>
        <p:xfrm>
          <a:off x="0" y="2060848"/>
          <a:ext cx="8804470" cy="356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o" r:id="rId4" imgW="5867258" imgH="2375463" progId="Word.Document.12">
                  <p:embed/>
                </p:oleObj>
              </mc:Choice>
              <mc:Fallback>
                <p:oleObj name="Documento" r:id="rId4" imgW="5867258" imgH="2375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60848"/>
                        <a:ext cx="8804470" cy="356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7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6672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Escolaridade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85168"/>
              </p:ext>
            </p:extLst>
          </p:nvPr>
        </p:nvGraphicFramePr>
        <p:xfrm>
          <a:off x="0" y="1268760"/>
          <a:ext cx="8762126" cy="440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o" r:id="rId4" imgW="5867258" imgH="2952742" progId="Word.Document.12">
                  <p:embed/>
                </p:oleObj>
              </mc:Choice>
              <mc:Fallback>
                <p:oleObj name="Documento" r:id="rId4" imgW="5867258" imgH="2952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68760"/>
                        <a:ext cx="8762126" cy="440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9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Quantidade </a:t>
            </a:r>
            <a:r>
              <a:rPr lang="pt-BR" dirty="0"/>
              <a:t>de pessoas no domicílio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59347"/>
              </p:ext>
            </p:extLst>
          </p:nvPr>
        </p:nvGraphicFramePr>
        <p:xfrm>
          <a:off x="251520" y="2276872"/>
          <a:ext cx="8676457" cy="351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o" r:id="rId4" imgW="5867258" imgH="2375463" progId="Word.Document.12">
                  <p:embed/>
                </p:oleObj>
              </mc:Choice>
              <mc:Fallback>
                <p:oleObj name="Documento" r:id="rId4" imgW="5867258" imgH="2375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276872"/>
                        <a:ext cx="8676457" cy="351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4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905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Renda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625221"/>
              </p:ext>
            </p:extLst>
          </p:nvPr>
        </p:nvGraphicFramePr>
        <p:xfrm>
          <a:off x="-140722" y="2241550"/>
          <a:ext cx="9160275" cy="370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o" r:id="rId4" imgW="5867258" imgH="2375463" progId="Word.Document.12">
                  <p:embed/>
                </p:oleObj>
              </mc:Choice>
              <mc:Fallback>
                <p:oleObj name="Documento" r:id="rId4" imgW="5867258" imgH="2375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40722" y="2241550"/>
                        <a:ext cx="9160275" cy="370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4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Preço </a:t>
            </a:r>
            <a:r>
              <a:rPr lang="pt-BR" dirty="0"/>
              <a:t>da energia elétrica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0906"/>
              </p:ext>
            </p:extLst>
          </p:nvPr>
        </p:nvGraphicFramePr>
        <p:xfrm>
          <a:off x="156991" y="1700809"/>
          <a:ext cx="886074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o" r:id="rId4" imgW="5867258" imgH="2566206" progId="Word.Document.12">
                  <p:embed/>
                </p:oleObj>
              </mc:Choice>
              <mc:Fallback>
                <p:oleObj name="Documento" r:id="rId4" imgW="5867258" imgH="25662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991" y="1700809"/>
                        <a:ext cx="8860745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8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188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Tipo </a:t>
            </a:r>
            <a:r>
              <a:rPr lang="pt-BR" dirty="0"/>
              <a:t>do imóvel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84062"/>
              </p:ext>
            </p:extLst>
          </p:nvPr>
        </p:nvGraphicFramePr>
        <p:xfrm>
          <a:off x="-180528" y="2636912"/>
          <a:ext cx="9482459" cy="26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o" r:id="rId4" imgW="5867258" imgH="1612127" progId="Word.Document.12">
                  <p:embed/>
                </p:oleObj>
              </mc:Choice>
              <mc:Fallback>
                <p:oleObj name="Documento" r:id="rId4" imgW="5867258" imgH="16121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0528" y="2636912"/>
                        <a:ext cx="9482459" cy="260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03" y="476672"/>
            <a:ext cx="378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Número </a:t>
            </a:r>
            <a:r>
              <a:rPr lang="pt-BR" dirty="0"/>
              <a:t>de cômodos no imóvel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03277"/>
              </p:ext>
            </p:extLst>
          </p:nvPr>
        </p:nvGraphicFramePr>
        <p:xfrm>
          <a:off x="284382" y="2336800"/>
          <a:ext cx="8542788" cy="318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o" r:id="rId4" imgW="5867258" imgH="2184719" progId="Word.Document.12">
                  <p:embed/>
                </p:oleObj>
              </mc:Choice>
              <mc:Fallback>
                <p:oleObj name="Documento" r:id="rId4" imgW="5867258" imgH="2184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2" y="2336800"/>
                        <a:ext cx="8542788" cy="318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Número </a:t>
            </a:r>
            <a:r>
              <a:rPr lang="pt-BR" dirty="0"/>
              <a:t>de banheiros no imóvel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02094"/>
              </p:ext>
            </p:extLst>
          </p:nvPr>
        </p:nvGraphicFramePr>
        <p:xfrm>
          <a:off x="284382" y="2336800"/>
          <a:ext cx="8542788" cy="318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o" r:id="rId4" imgW="5867258" imgH="2184719" progId="Word.Document.12">
                  <p:embed/>
                </p:oleObj>
              </mc:Choice>
              <mc:Fallback>
                <p:oleObj name="Documento" r:id="rId4" imgW="5867258" imgH="2184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2" y="2336800"/>
                        <a:ext cx="8542788" cy="318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7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Número </a:t>
            </a:r>
            <a:r>
              <a:rPr lang="pt-BR" dirty="0"/>
              <a:t>de torneiras no imóvel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92441"/>
              </p:ext>
            </p:extLst>
          </p:nvPr>
        </p:nvGraphicFramePr>
        <p:xfrm>
          <a:off x="284382" y="2336800"/>
          <a:ext cx="8542788" cy="318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o" r:id="rId4" imgW="5867258" imgH="2184719" progId="Word.Document.12">
                  <p:embed/>
                </p:oleObj>
              </mc:Choice>
              <mc:Fallback>
                <p:oleObj name="Documento" r:id="rId4" imgW="5867258" imgH="2184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2" y="2336800"/>
                        <a:ext cx="8542788" cy="318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9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253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Área </a:t>
            </a:r>
            <a:r>
              <a:rPr lang="pt-BR" dirty="0"/>
              <a:t>total do imóvel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90576"/>
              </p:ext>
            </p:extLst>
          </p:nvPr>
        </p:nvGraphicFramePr>
        <p:xfrm>
          <a:off x="330019" y="2298700"/>
          <a:ext cx="8540615" cy="329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o" r:id="rId4" imgW="5867258" imgH="2261161" progId="Word.Document.12">
                  <p:embed/>
                </p:oleObj>
              </mc:Choice>
              <mc:Fallback>
                <p:oleObj name="Documento" r:id="rId4" imgW="5867258" imgH="22611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019" y="2298700"/>
                        <a:ext cx="8540615" cy="329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5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 fontScale="55000" lnSpcReduction="20000"/>
          </a:bodyPr>
          <a:lstStyle/>
          <a:p>
            <a:r>
              <a:rPr lang="pt-BR" sz="4400" dirty="0"/>
              <a:t>A região do Cariri se notabiliza pela existência de características conspícuas, que favorecem o acúmulo de recursos hídricos no subsolo, mas o uso indiscriminado e sem planejamento pode ocasionar sérios problemas para as gerações futuras.</a:t>
            </a:r>
          </a:p>
          <a:p>
            <a:r>
              <a:rPr lang="pt-BR" sz="4400" dirty="0"/>
              <a:t>Contudo, existem custos inarredáveis para a exploração e para o abastecimento de água no município do Crato, que são administrados pela Sociedade Anônima de Água e Esgoto do Crato – CE (SAAEC), um monopólio natural concedido pela Prefeitura Municipal do Crato.  Ademais, valores cobrados nas contas de água dos domicílios estão defasados e bem inferiores aos cobrados pelos municípios circunvizinhos.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Capacidade </a:t>
            </a:r>
            <a:r>
              <a:rPr lang="pt-BR" dirty="0"/>
              <a:t>de água dos reservatórios do imóvel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63272"/>
              </p:ext>
            </p:extLst>
          </p:nvPr>
        </p:nvGraphicFramePr>
        <p:xfrm>
          <a:off x="392985" y="2241550"/>
          <a:ext cx="8448666" cy="341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o" r:id="rId4" imgW="5867258" imgH="2375463" progId="Word.Document.12">
                  <p:embed/>
                </p:oleObj>
              </mc:Choice>
              <mc:Fallback>
                <p:oleObj name="Documento" r:id="rId4" imgW="5867258" imgH="2375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985" y="2241550"/>
                        <a:ext cx="8448666" cy="3419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8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Domicílios </a:t>
            </a:r>
            <a:r>
              <a:rPr lang="pt-BR" dirty="0"/>
              <a:t>com e sem hidrômetro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211057"/>
              </p:ext>
            </p:extLst>
          </p:nvPr>
        </p:nvGraphicFramePr>
        <p:xfrm>
          <a:off x="443501" y="2720975"/>
          <a:ext cx="8313587" cy="200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o" r:id="rId4" imgW="5867258" imgH="1415254" progId="Word.Document.12">
                  <p:embed/>
                </p:oleObj>
              </mc:Choice>
              <mc:Fallback>
                <p:oleObj name="Documento" r:id="rId4" imgW="5867258" imgH="14152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501" y="2720975"/>
                        <a:ext cx="8313587" cy="200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3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766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Estatísticas </a:t>
            </a:r>
            <a:r>
              <a:rPr lang="pt-BR" dirty="0"/>
              <a:t>descritivas das variáveis </a:t>
            </a:r>
            <a:r>
              <a:rPr lang="pt-BR" i="1" dirty="0" err="1"/>
              <a:t>dummies</a:t>
            </a:r>
            <a:r>
              <a:rPr lang="pt-BR" dirty="0"/>
              <a:t> (1 - possuir, 0 - não possuir) </a:t>
            </a:r>
            <a:r>
              <a:rPr lang="pt-BR" i="1" dirty="0"/>
              <a:t>JARDIM</a:t>
            </a:r>
            <a:r>
              <a:rPr lang="pt-BR" dirty="0"/>
              <a:t>, </a:t>
            </a:r>
            <a:r>
              <a:rPr lang="pt-BR" i="1" dirty="0"/>
              <a:t>PISCINA</a:t>
            </a:r>
            <a:r>
              <a:rPr lang="pt-BR" dirty="0"/>
              <a:t>, </a:t>
            </a:r>
            <a:r>
              <a:rPr lang="pt-BR" i="1" dirty="0"/>
              <a:t>BICA</a:t>
            </a:r>
            <a:r>
              <a:rPr lang="pt-BR" dirty="0"/>
              <a:t>, </a:t>
            </a:r>
            <a:r>
              <a:rPr lang="pt-BR" i="1" dirty="0"/>
              <a:t>LAVANDERIA</a:t>
            </a:r>
            <a:r>
              <a:rPr lang="pt-BR" dirty="0"/>
              <a:t>, </a:t>
            </a:r>
            <a:r>
              <a:rPr lang="pt-BR" i="1" dirty="0"/>
              <a:t>TERRAÇO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00565"/>
              </p:ext>
            </p:extLst>
          </p:nvPr>
        </p:nvGraphicFramePr>
        <p:xfrm>
          <a:off x="378160" y="2590800"/>
          <a:ext cx="8478316" cy="24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o" r:id="rId4" imgW="5867258" imgH="1675949" progId="Word.Document.12">
                  <p:embed/>
                </p:oleObj>
              </mc:Choice>
              <mc:Fallback>
                <p:oleObj name="Documento" r:id="rId4" imgW="5867258" imgH="1675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160" y="2590800"/>
                        <a:ext cx="8478316" cy="242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1787"/>
              </p:ext>
            </p:extLst>
          </p:nvPr>
        </p:nvGraphicFramePr>
        <p:xfrm>
          <a:off x="268789" y="2503488"/>
          <a:ext cx="8639993" cy="27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o" r:id="rId4" imgW="5867258" imgH="1851548" progId="Word.Document.12">
                  <p:embed/>
                </p:oleObj>
              </mc:Choice>
              <mc:Fallback>
                <p:oleObj name="Documento" r:id="rId4" imgW="5867258" imgH="1851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789" y="2503488"/>
                        <a:ext cx="8639993" cy="27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8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804201"/>
              </p:ext>
            </p:extLst>
          </p:nvPr>
        </p:nvGraphicFramePr>
        <p:xfrm>
          <a:off x="268789" y="2503488"/>
          <a:ext cx="8639993" cy="27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o" r:id="rId4" imgW="5867258" imgH="1851548" progId="Word.Document.12">
                  <p:embed/>
                </p:oleObj>
              </mc:Choice>
              <mc:Fallback>
                <p:oleObj name="Documento" r:id="rId4" imgW="5867258" imgH="1851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789" y="2503488"/>
                        <a:ext cx="8639993" cy="27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Estatísticas descritivas das principais variáveis que determinam a precificação da água no município do Crato – CE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13177"/>
              </p:ext>
            </p:extLst>
          </p:nvPr>
        </p:nvGraphicFramePr>
        <p:xfrm>
          <a:off x="318153" y="2628900"/>
          <a:ext cx="8478316" cy="231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o" r:id="rId4" imgW="5867258" imgH="1599507" progId="Word.Document.12">
                  <p:embed/>
                </p:oleObj>
              </mc:Choice>
              <mc:Fallback>
                <p:oleObj name="Documento" r:id="rId4" imgW="5867258" imgH="15995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153" y="2628900"/>
                        <a:ext cx="8478316" cy="231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0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72132"/>
              </p:ext>
            </p:extLst>
          </p:nvPr>
        </p:nvGraphicFramePr>
        <p:xfrm>
          <a:off x="260518" y="2508250"/>
          <a:ext cx="8676988" cy="27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o" r:id="rId4" imgW="5867258" imgH="1840371" progId="Word.Document.12">
                  <p:embed/>
                </p:oleObj>
              </mc:Choice>
              <mc:Fallback>
                <p:oleObj name="Documento" r:id="rId4" imgW="5867258" imgH="1840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518" y="2508250"/>
                        <a:ext cx="8676988" cy="27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4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1760" y="324433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Precificação </a:t>
            </a:r>
            <a:r>
              <a:rPr lang="pt-BR" sz="2800" b="1" dirty="0"/>
              <a:t>da água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330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59881"/>
              </p:ext>
            </p:extLst>
          </p:nvPr>
        </p:nvGraphicFramePr>
        <p:xfrm>
          <a:off x="388395" y="1556792"/>
          <a:ext cx="8367208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ocumento" r:id="rId4" imgW="5867258" imgH="2625341" progId="Word.Document.12">
                  <p:embed/>
                </p:oleObj>
              </mc:Choice>
              <mc:Fallback>
                <p:oleObj name="Documento" r:id="rId4" imgW="5867258" imgH="2625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395" y="1556792"/>
                        <a:ext cx="8367208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5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32151"/>
              </p:ext>
            </p:extLst>
          </p:nvPr>
        </p:nvGraphicFramePr>
        <p:xfrm>
          <a:off x="589772" y="1052736"/>
          <a:ext cx="8554228" cy="429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o" r:id="rId4" imgW="5867258" imgH="2944449" progId="Word.Document.12">
                  <p:embed/>
                </p:oleObj>
              </mc:Choice>
              <mc:Fallback>
                <p:oleObj name="Documento" r:id="rId4" imgW="5867258" imgH="2944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772" y="1052736"/>
                        <a:ext cx="8554228" cy="429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5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principal objetivo </a:t>
            </a:r>
            <a:r>
              <a:rPr lang="pt-BR" dirty="0" smtClean="0"/>
              <a:t>desse trabalho é </a:t>
            </a:r>
            <a:r>
              <a:rPr lang="pt-BR" dirty="0"/>
              <a:t>estimar a precificação da água e capacidade de pagamento do consumidor no município do Crato – CE.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86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05034"/>
              </p:ext>
            </p:extLst>
          </p:nvPr>
        </p:nvGraphicFramePr>
        <p:xfrm>
          <a:off x="323528" y="1052736"/>
          <a:ext cx="8558312" cy="464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o" r:id="rId4" imgW="5867258" imgH="3183149" progId="Word.Document.12">
                  <p:embed/>
                </p:oleObj>
              </mc:Choice>
              <mc:Fallback>
                <p:oleObj name="Documento" r:id="rId4" imgW="5867258" imgH="3183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52736"/>
                        <a:ext cx="8558312" cy="464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2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23150"/>
              </p:ext>
            </p:extLst>
          </p:nvPr>
        </p:nvGraphicFramePr>
        <p:xfrm>
          <a:off x="323528" y="1019693"/>
          <a:ext cx="8496944" cy="481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o" r:id="rId4" imgW="5867258" imgH="3327739" progId="Word.Document.12">
                  <p:embed/>
                </p:oleObj>
              </mc:Choice>
              <mc:Fallback>
                <p:oleObj name="Documento" r:id="rId4" imgW="5867258" imgH="33277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19693"/>
                        <a:ext cx="8496944" cy="4818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5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89417"/>
              </p:ext>
            </p:extLst>
          </p:nvPr>
        </p:nvGraphicFramePr>
        <p:xfrm>
          <a:off x="394890" y="1412776"/>
          <a:ext cx="8503402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ocumento" r:id="rId4" imgW="5867258" imgH="2831589" progId="Word.Document.12">
                  <p:embed/>
                </p:oleObj>
              </mc:Choice>
              <mc:Fallback>
                <p:oleObj name="Documento" r:id="rId4" imgW="5867258" imgH="2831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890" y="1412776"/>
                        <a:ext cx="8503402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4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98396"/>
              </p:ext>
            </p:extLst>
          </p:nvPr>
        </p:nvGraphicFramePr>
        <p:xfrm>
          <a:off x="323529" y="1251889"/>
          <a:ext cx="8604536" cy="440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ocumento" r:id="rId4" imgW="5867258" imgH="3007189" progId="Word.Document.12">
                  <p:embed/>
                </p:oleObj>
              </mc:Choice>
              <mc:Fallback>
                <p:oleObj name="Documento" r:id="rId4" imgW="5867258" imgH="3007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9" y="1251889"/>
                        <a:ext cx="8604536" cy="440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01115"/>
              </p:ext>
            </p:extLst>
          </p:nvPr>
        </p:nvGraphicFramePr>
        <p:xfrm>
          <a:off x="385945" y="2852936"/>
          <a:ext cx="8753119" cy="162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ocumento" r:id="rId4" imgW="5867258" imgH="1088934" progId="Word.Document.12">
                  <p:embed/>
                </p:oleObj>
              </mc:Choice>
              <mc:Fallback>
                <p:oleObj name="Documento" r:id="rId4" imgW="5867258" imgH="1088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945" y="2852936"/>
                        <a:ext cx="8753119" cy="1624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3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53523"/>
              </p:ext>
            </p:extLst>
          </p:nvPr>
        </p:nvGraphicFramePr>
        <p:xfrm>
          <a:off x="279392" y="2204864"/>
          <a:ext cx="858521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o" r:id="rId4" imgW="5867258" imgH="1673785" progId="Word.Document.12">
                  <p:embed/>
                </p:oleObj>
              </mc:Choice>
              <mc:Fallback>
                <p:oleObj name="Documento" r:id="rId4" imgW="5867258" imgH="1673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392" y="2204864"/>
                        <a:ext cx="8585212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0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96733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Comparativo </a:t>
            </a:r>
            <a:r>
              <a:rPr lang="pt-BR" sz="2400" b="1" dirty="0"/>
              <a:t>do preço da água nas </a:t>
            </a:r>
            <a:r>
              <a:rPr lang="pt-BR" sz="2400" b="1" dirty="0" err="1"/>
              <a:t>SAAE’s</a:t>
            </a:r>
            <a:r>
              <a:rPr lang="pt-BR" sz="2400" b="1" dirty="0"/>
              <a:t> cearenses,  CAGECE e outras</a:t>
            </a:r>
          </a:p>
        </p:txBody>
      </p:sp>
    </p:spTree>
    <p:extLst>
      <p:ext uri="{BB962C8B-B14F-4D97-AF65-F5344CB8AC3E}">
        <p14:creationId xmlns:p14="http://schemas.microsoft.com/office/powerpoint/2010/main" val="30165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42747"/>
              </p:ext>
            </p:extLst>
          </p:nvPr>
        </p:nvGraphicFramePr>
        <p:xfrm>
          <a:off x="1638300" y="187325"/>
          <a:ext cx="5867400" cy="648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ocumento" r:id="rId4" imgW="5867258" imgH="6483845" progId="Word.Document.12">
                  <p:embed/>
                </p:oleObj>
              </mc:Choice>
              <mc:Fallback>
                <p:oleObj name="Documento" r:id="rId4" imgW="5867258" imgH="6483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8300" y="187325"/>
                        <a:ext cx="5867400" cy="648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1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05295"/>
              </p:ext>
            </p:extLst>
          </p:nvPr>
        </p:nvGraphicFramePr>
        <p:xfrm>
          <a:off x="330073" y="1484784"/>
          <a:ext cx="8483852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o" r:id="rId4" imgW="5867258" imgH="2689523" progId="Word.Document.12">
                  <p:embed/>
                </p:oleObj>
              </mc:Choice>
              <mc:Fallback>
                <p:oleObj name="Documento" r:id="rId4" imgW="5867258" imgH="2689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073" y="1484784"/>
                        <a:ext cx="8483852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6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68804"/>
              </p:ext>
            </p:extLst>
          </p:nvPr>
        </p:nvGraphicFramePr>
        <p:xfrm>
          <a:off x="181248" y="2060848"/>
          <a:ext cx="8786600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o" r:id="rId4" imgW="5867258" imgH="1830274" progId="Word.Document.12">
                  <p:embed/>
                </p:oleObj>
              </mc:Choice>
              <mc:Fallback>
                <p:oleObj name="Documento" r:id="rId4" imgW="5867258" imgH="18302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48" y="2060848"/>
                        <a:ext cx="8786600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4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Assim</a:t>
            </a:r>
            <a:r>
              <a:rPr lang="pt-BR" sz="3600" dirty="0"/>
              <a:t>, para fazer uma caracterização e perfil dos consumidores e das principais variáveis que contribuem para a precificação da água foi utilizada a estatística descritiva; verificou-se a correlação que existe entre o preço da água e energia, nos domicílios que têm e não têm hidrômetro; fez-se uma análise de contingência para avaliar a disponibilidade a pagar pela água; realizou-se uma avaliação de impacto no preço da água entre os domicílios que têm hidrômetro em relação aos que não têm; fez-se uma análise de custos e receitas; e, finalmente, será realizado um estudo de viabilidade econômica para a aquisição de hidrômetros a serem instalados nos domicílios pelo preço de custo, ao longo do tempo.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247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16345"/>
              </p:ext>
            </p:extLst>
          </p:nvPr>
        </p:nvGraphicFramePr>
        <p:xfrm>
          <a:off x="320539" y="1988840"/>
          <a:ext cx="8502923" cy="288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ocumento" r:id="rId4" imgW="5867258" imgH="1988206" progId="Word.Document.12">
                  <p:embed/>
                </p:oleObj>
              </mc:Choice>
              <mc:Fallback>
                <p:oleObj name="Documento" r:id="rId4" imgW="5867258" imgH="19882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539" y="1988840"/>
                        <a:ext cx="8502923" cy="2880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3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Relação </a:t>
            </a:r>
            <a:r>
              <a:rPr lang="pt-BR" dirty="0"/>
              <a:t>entre energia, água e renda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20198"/>
              </p:ext>
            </p:extLst>
          </p:nvPr>
        </p:nvGraphicFramePr>
        <p:xfrm>
          <a:off x="306911" y="1988840"/>
          <a:ext cx="874343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ocumento" r:id="rId4" imgW="5867258" imgH="1981716" progId="Word.Document.12">
                  <p:embed/>
                </p:oleObj>
              </mc:Choice>
              <mc:Fallback>
                <p:oleObj name="Documento" r:id="rId4" imgW="5867258" imgH="1981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911" y="1988840"/>
                        <a:ext cx="8743433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Estudo </a:t>
            </a:r>
            <a:r>
              <a:rPr lang="pt-BR" b="1" dirty="0"/>
              <a:t>de custos dos principais insumos 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48327"/>
              </p:ext>
            </p:extLst>
          </p:nvPr>
        </p:nvGraphicFramePr>
        <p:xfrm>
          <a:off x="899592" y="846004"/>
          <a:ext cx="7488832" cy="579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ocumento" r:id="rId4" imgW="5867258" imgH="4539268" progId="Word.Document.12">
                  <p:embed/>
                </p:oleObj>
              </mc:Choice>
              <mc:Fallback>
                <p:oleObj name="Documento" r:id="rId4" imgW="5867258" imgH="4539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846004"/>
                        <a:ext cx="7488832" cy="579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09332" y="3244334"/>
            <a:ext cx="3672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DEFASAGEM TARIFÁRIA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97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32462"/>
              </p:ext>
            </p:extLst>
          </p:nvPr>
        </p:nvGraphicFramePr>
        <p:xfrm>
          <a:off x="611560" y="287008"/>
          <a:ext cx="7992888" cy="634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ocumento" r:id="rId4" imgW="5915486" imgH="4692152" progId="Word.Document.12">
                  <p:embed/>
                </p:oleObj>
              </mc:Choice>
              <mc:Fallback>
                <p:oleObj name="Documento" r:id="rId4" imgW="5915486" imgH="4692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87008"/>
                        <a:ext cx="7992888" cy="634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2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39255"/>
              </p:ext>
            </p:extLst>
          </p:nvPr>
        </p:nvGraphicFramePr>
        <p:xfrm>
          <a:off x="1907705" y="288251"/>
          <a:ext cx="5328592" cy="628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ocumento" r:id="rId4" imgW="5915486" imgH="6974226" progId="Word.Document.12">
                  <p:embed/>
                </p:oleObj>
              </mc:Choice>
              <mc:Fallback>
                <p:oleObj name="Documento" r:id="rId4" imgW="5915486" imgH="6974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5" y="288251"/>
                        <a:ext cx="5328592" cy="6283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1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94065"/>
              </p:ext>
            </p:extLst>
          </p:nvPr>
        </p:nvGraphicFramePr>
        <p:xfrm>
          <a:off x="1945361" y="332656"/>
          <a:ext cx="5362943" cy="632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ocumento" r:id="rId4" imgW="5915486" imgH="6974226" progId="Word.Document.12">
                  <p:embed/>
                </p:oleObj>
              </mc:Choice>
              <mc:Fallback>
                <p:oleObj name="Documento" r:id="rId4" imgW="5915486" imgH="6974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5361" y="332656"/>
                        <a:ext cx="5362943" cy="6323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6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124866"/>
              </p:ext>
            </p:extLst>
          </p:nvPr>
        </p:nvGraphicFramePr>
        <p:xfrm>
          <a:off x="1945361" y="332656"/>
          <a:ext cx="5251691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Documento" r:id="rId4" imgW="5915486" imgH="6974226" progId="Word.Document.12">
                  <p:embed/>
                </p:oleObj>
              </mc:Choice>
              <mc:Fallback>
                <p:oleObj name="Documento" r:id="rId4" imgW="5915486" imgH="6974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5361" y="332656"/>
                        <a:ext cx="5251691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0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310583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CONSIDERAÇÕES </a:t>
            </a:r>
            <a:r>
              <a:rPr lang="pt-BR" b="1" dirty="0"/>
              <a:t>FINAIS E SUGESTÕES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2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76401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Esta consultoria teve como objetivo a análise da estrutura tarifária de água praticada pela SAAEC e precificação da água no município do Crato – CE.  Esse estudo foi provocado pela necessidade de comparar a estrutura tarifária aplicada no Crato em relação às praticadas pelas demais </a:t>
            </a:r>
            <a:r>
              <a:rPr lang="pt-BR" dirty="0" err="1"/>
              <a:t>SAAE’s</a:t>
            </a:r>
            <a:r>
              <a:rPr lang="pt-BR" dirty="0"/>
              <a:t> e CAGECE e pela defasagem do preço da água praticado pela </a:t>
            </a:r>
            <a:r>
              <a:rPr lang="pt-BR" dirty="0" smtClean="0"/>
              <a:t>SAAEC.  </a:t>
            </a:r>
            <a:endParaRPr lang="pt-BR" dirty="0"/>
          </a:p>
          <a:p>
            <a:r>
              <a:rPr lang="pt-BR" dirty="0"/>
              <a:t>Desta forma, a análise considerou a estrutura de custos e receitas da SAAEC, as estruturas tarifárias da SAAEC, demais </a:t>
            </a:r>
            <a:r>
              <a:rPr lang="pt-BR" dirty="0" err="1"/>
              <a:t>SAAE’s</a:t>
            </a:r>
            <a:r>
              <a:rPr lang="pt-BR" dirty="0"/>
              <a:t> e CAGEGE, pesquisa de campo com aplicação de 514 questionários nos domicílios </a:t>
            </a:r>
            <a:r>
              <a:rPr lang="pt-BR" i="1" dirty="0" err="1"/>
              <a:t>hidrometrados</a:t>
            </a:r>
            <a:r>
              <a:rPr lang="pt-BR" dirty="0"/>
              <a:t> e não </a:t>
            </a:r>
            <a:r>
              <a:rPr lang="pt-BR" i="1" dirty="0" err="1"/>
              <a:t>hidrometrados</a:t>
            </a:r>
            <a:r>
              <a:rPr lang="pt-BR" dirty="0"/>
              <a:t> e reuniões com o </a:t>
            </a:r>
            <a:r>
              <a:rPr lang="pt-BR" i="1" dirty="0"/>
              <a:t>staff</a:t>
            </a:r>
            <a:r>
              <a:rPr lang="pt-BR" dirty="0"/>
              <a:t> da SAAEC, para dirimir dúvidas e consubstanciar a Consultoria com dados fidedignos e experiência profissional.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effectLst/>
              </a:rPr>
              <a:t>CONSIDERAÇÕES </a:t>
            </a:r>
            <a:r>
              <a:rPr lang="pt-BR" sz="2800" dirty="0">
                <a:effectLst/>
              </a:rPr>
              <a:t>FINAIS E </a:t>
            </a:r>
            <a:r>
              <a:rPr lang="pt-BR" sz="2800" dirty="0" smtClean="0">
                <a:effectLst/>
              </a:rPr>
              <a:t>SUGESTÕES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68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/>
              <a:t>Área de estudo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cidade do Crato está localizada no interior do Ceará, situado </a:t>
            </a:r>
            <a:r>
              <a:rPr lang="pt-BR" dirty="0" smtClean="0"/>
              <a:t>na </a:t>
            </a:r>
            <a:r>
              <a:rPr lang="pt-BR" dirty="0"/>
              <a:t>Chapada do Araripe, extremo sul do Estado e na Microrregião do </a:t>
            </a:r>
            <a:r>
              <a:rPr lang="pt-BR" dirty="0" smtClean="0"/>
              <a:t>Cariri;</a:t>
            </a:r>
            <a:endParaRPr lang="pt-BR" dirty="0"/>
          </a:p>
          <a:p>
            <a:r>
              <a:rPr lang="pt-BR" dirty="0"/>
              <a:t>Os indicadores socioeconômicos mostram que, dentre os municípios que têm </a:t>
            </a:r>
            <a:r>
              <a:rPr lang="pt-BR" dirty="0" smtClean="0"/>
              <a:t>SAAE no CE, </a:t>
            </a:r>
            <a:r>
              <a:rPr lang="pt-BR" dirty="0"/>
              <a:t>o município do Crato – CE apresenta o segundo maior PIB (R$846.191.660,00), </a:t>
            </a:r>
            <a:r>
              <a:rPr lang="pt-BR" dirty="0" smtClean="0"/>
              <a:t>menor </a:t>
            </a:r>
            <a:r>
              <a:rPr lang="pt-BR" dirty="0"/>
              <a:t>apenas </a:t>
            </a:r>
            <a:r>
              <a:rPr lang="pt-BR" dirty="0" smtClean="0"/>
              <a:t>do que o de </a:t>
            </a:r>
            <a:r>
              <a:rPr lang="pt-BR" dirty="0"/>
              <a:t>Sobral – CE; o maior IDH (0,71); PIB per capita (R$6.968,67 a. a.) bem superior à média;  Mas ainda apresenta uma alta concentração de renda, um Índice de </a:t>
            </a:r>
            <a:r>
              <a:rPr lang="pt-BR" dirty="0" err="1"/>
              <a:t>Gini</a:t>
            </a:r>
            <a:r>
              <a:rPr lang="pt-BR" dirty="0"/>
              <a:t> de 0,57 (IPECE, 2017).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108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585097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Posto isto, este estudo sugere três propostas de recomposição da estrutura tarifária de água no município de Crato – CE, podendo ser aplicada alguma delas a partir de janeiro de 2018.  Na Proposta A sugere-se um aumento linear de 47,40%, para todos os domicílios, independentemente se têm ou não hidrômetro, sendo de 43,09% referente à inflação de custo e 4,31% em decorrência das perdas associadas à Tarifa Social, que devem ser compensadas pelas demais faixas de consumo. A Proposta B mantém o percentual da Proposta A, para os domicílios com hidrômetro (47,40%), mas considera também as perdas médias dos domicílios não </a:t>
            </a:r>
            <a:r>
              <a:rPr lang="pt-BR" i="1" dirty="0" err="1"/>
              <a:t>hidrometrados</a:t>
            </a:r>
            <a:r>
              <a:rPr lang="pt-BR" dirty="0"/>
              <a:t> (21,58%), sendo necessário um aumento de 68,98%, para este grupo e 47,40% para aquele, com uma média ponderada de 62,69% de aumento. Finalmente, a Proposta C sugere um aumento de 47,40% para os domicílios </a:t>
            </a:r>
            <a:r>
              <a:rPr lang="pt-BR" dirty="0" err="1"/>
              <a:t>hidrometrados</a:t>
            </a:r>
            <a:r>
              <a:rPr lang="pt-BR" dirty="0"/>
              <a:t> e 94,99% para os não </a:t>
            </a:r>
            <a:r>
              <a:rPr lang="pt-BR" dirty="0" err="1"/>
              <a:t>hidrometrados</a:t>
            </a:r>
            <a:r>
              <a:rPr lang="pt-BR" dirty="0"/>
              <a:t>, sendo uma média ponderada de 81,12% de aumento.</a:t>
            </a:r>
          </a:p>
        </p:txBody>
      </p:sp>
    </p:spTree>
    <p:extLst>
      <p:ext uri="{BB962C8B-B14F-4D97-AF65-F5344CB8AC3E}">
        <p14:creationId xmlns:p14="http://schemas.microsoft.com/office/powerpoint/2010/main" val="11179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Comparando essas propostas de recomposição da estrutura tarifária da SAAEC, com as estruturas tarifárias já praticadas pelas demais </a:t>
            </a:r>
            <a:r>
              <a:rPr lang="pt-BR" dirty="0" err="1"/>
              <a:t>SAAE’s</a:t>
            </a:r>
            <a:r>
              <a:rPr lang="pt-BR" dirty="0"/>
              <a:t> do Estado do Ceará e pela CAGECE, observa-se que os preços cobrados em média pelas </a:t>
            </a:r>
            <a:r>
              <a:rPr lang="pt-BR" dirty="0" err="1"/>
              <a:t>SAAE’s</a:t>
            </a:r>
            <a:r>
              <a:rPr lang="pt-BR" dirty="0"/>
              <a:t> são superiores em 55,07% aos praticados pela SAAEC, e a CAGECE pratica uma estrutura tarifária em 151 municípios cearenses com valor superior ao cobrado pela SAAEC em 151,85%.  Portanto a Proposta A sugerida por esse trabalho sequer se iguala às tarifas praticadas pelas </a:t>
            </a:r>
            <a:r>
              <a:rPr lang="pt-BR" dirty="0" err="1"/>
              <a:t>SAAE’s</a:t>
            </a:r>
            <a:r>
              <a:rPr lang="pt-BR" dirty="0"/>
              <a:t>, enquanto as Propostas B e C estão no meio termo entre o praticado pelas </a:t>
            </a:r>
            <a:r>
              <a:rPr lang="pt-BR" dirty="0" err="1"/>
              <a:t>SAAE’s</a:t>
            </a:r>
            <a:r>
              <a:rPr lang="pt-BR" dirty="0"/>
              <a:t> e CAGECE.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0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60576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183880" cy="5400600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BRITO, M. A.; SILVA, R. R.; PINHO, M. I. G.  </a:t>
            </a:r>
            <a:r>
              <a:rPr lang="pt-BR" b="1" dirty="0"/>
              <a:t>PESQUISA DE PREÇOS DOS PRODUTOS QUE COMPÕEM A CESTA BÁSICA NA REGIÃO METROPOLITANA DO CARIRI</a:t>
            </a:r>
            <a:r>
              <a:rPr lang="pt-BR" dirty="0"/>
              <a:t>. (Projeto de Extensão). Universidade Regional do Cariri – URCA.  Crato – CE, 2017.</a:t>
            </a:r>
          </a:p>
          <a:p>
            <a:r>
              <a:rPr lang="en-US" dirty="0"/>
              <a:t>BRYSON, A.; DORSETT, R.; PURDON, S. </a:t>
            </a:r>
            <a:r>
              <a:rPr lang="en-US" b="1" dirty="0"/>
              <a:t> The use of propensity score matching in the evaluation of active </a:t>
            </a:r>
            <a:r>
              <a:rPr lang="en-US" b="1" dirty="0" err="1"/>
              <a:t>labour</a:t>
            </a:r>
            <a:r>
              <a:rPr lang="en-US" b="1" dirty="0"/>
              <a:t> market policies</a:t>
            </a:r>
            <a:r>
              <a:rPr lang="en-US" dirty="0"/>
              <a:t>. Working Paper Number 4, Policy Studies Institute  and National Centre for Social Research, 2002.  </a:t>
            </a:r>
            <a:r>
              <a:rPr lang="pt-BR" dirty="0"/>
              <a:t>Disponível em </a:t>
            </a:r>
            <a:r>
              <a:rPr lang="pt-BR" u="sng" dirty="0">
                <a:hlinkClick r:id="rId2"/>
              </a:rPr>
              <a:t>http://eprints.lse.ac.uk/4993/</a:t>
            </a:r>
            <a:r>
              <a:rPr lang="pt-BR" dirty="0"/>
              <a:t>. Acesso em out. 2011.</a:t>
            </a:r>
          </a:p>
          <a:p>
            <a:r>
              <a:rPr lang="en-US" dirty="0"/>
              <a:t>CAMERON, A. Colin; TRIVEDI, </a:t>
            </a:r>
            <a:r>
              <a:rPr lang="en-US" dirty="0" err="1"/>
              <a:t>Pravin</a:t>
            </a:r>
            <a:r>
              <a:rPr lang="en-US" dirty="0"/>
              <a:t> K.  </a:t>
            </a:r>
            <a:r>
              <a:rPr lang="en-US" b="1" dirty="0" err="1"/>
              <a:t>Microeconometrics</a:t>
            </a:r>
            <a:r>
              <a:rPr lang="en-US" b="1" dirty="0"/>
              <a:t>: methods and applications</a:t>
            </a:r>
            <a:r>
              <a:rPr lang="en-US" dirty="0"/>
              <a:t>. New York: Cambridge University Press, 2005. </a:t>
            </a:r>
            <a:endParaRPr lang="pt-BR" dirty="0"/>
          </a:p>
          <a:p>
            <a:r>
              <a:rPr lang="pt-BR" dirty="0"/>
              <a:t>COMPANHIA DE ÁGUA E ESGOTO DO ESTADO DO RIO GRANDE DO NORTE – CAERN. Disponível em </a:t>
            </a:r>
            <a:r>
              <a:rPr lang="pt-BR" dirty="0" err="1"/>
              <a:t>Caern</a:t>
            </a:r>
            <a:r>
              <a:rPr lang="pt-BR" dirty="0"/>
              <a:t> </a:t>
            </a:r>
            <a:r>
              <a:rPr lang="pt-BR" u="sng" dirty="0">
                <a:hlinkClick r:id="rId3"/>
              </a:rPr>
              <a:t>https://www.legisweb.com.br/legislacao/?id=337648</a:t>
            </a:r>
            <a:r>
              <a:rPr lang="pt-BR" dirty="0"/>
              <a:t>  Acessado em 20/10/2017</a:t>
            </a:r>
          </a:p>
          <a:p>
            <a:r>
              <a:rPr lang="pt-BR" dirty="0"/>
              <a:t>COMPANHIA DE ÁGUA E ESGOTO DO ESTADO DE PERNAMBUCO S/A – COMPESA. Disponível em  </a:t>
            </a:r>
            <a:r>
              <a:rPr lang="pt-BR" u="sng" dirty="0">
                <a:hlinkClick r:id="rId4"/>
              </a:rPr>
              <a:t>https://lojavirtual.compesa.com.br:8443/gsan/exibirConsultarEstruturaTarifariaPortalAction.do</a:t>
            </a:r>
            <a:r>
              <a:rPr lang="pt-BR" dirty="0"/>
              <a:t> Acessado em 20/10/2017</a:t>
            </a:r>
          </a:p>
          <a:p>
            <a:r>
              <a:rPr lang="pt-BR" dirty="0"/>
              <a:t>COMPANHIA DE ÁGUA E ESGOTO DO ESTADO DO CEARÁ – CAGECE. Disponível em </a:t>
            </a:r>
            <a:r>
              <a:rPr lang="pt-BR" u="sng" dirty="0">
                <a:hlinkClick r:id="rId5"/>
              </a:rPr>
              <a:t>https://www.cagece.com.br/phocadownload/estrutura%20tarifria.pdf</a:t>
            </a:r>
            <a:r>
              <a:rPr lang="pt-BR" dirty="0"/>
              <a:t> Acessado em 20/10/2017</a:t>
            </a:r>
          </a:p>
          <a:p>
            <a:r>
              <a:rPr lang="pt-BR" dirty="0"/>
              <a:t>CRATO, Prefeitura Municipal. </a:t>
            </a:r>
            <a:r>
              <a:rPr lang="pt-BR" b="1" dirty="0"/>
              <a:t>História</a:t>
            </a:r>
            <a:r>
              <a:rPr lang="pt-BR" dirty="0"/>
              <a:t>. Disponível em: </a:t>
            </a:r>
            <a:r>
              <a:rPr lang="pt-BR" u="sng" dirty="0">
                <a:hlinkClick r:id="rId6"/>
              </a:rPr>
              <a:t>http://www.crato.ce.gov.br/index.php/a-cidade/historia</a:t>
            </a:r>
            <a:r>
              <a:rPr lang="pt-BR" dirty="0"/>
              <a:t> Acesso em: 18 de Abril de 2015.</a:t>
            </a:r>
          </a:p>
          <a:p>
            <a:r>
              <a:rPr lang="pt-BR" dirty="0"/>
              <a:t>FONSECA Jairo S.; MARTINS, Gilberto de A. </a:t>
            </a:r>
            <a:r>
              <a:rPr lang="pt-BR" b="1" dirty="0"/>
              <a:t>Curso de Estatística</a:t>
            </a:r>
            <a:r>
              <a:rPr lang="pt-BR" dirty="0"/>
              <a:t>. 6. ed. São Paulo: Atlas, 1996.  </a:t>
            </a:r>
          </a:p>
          <a:p>
            <a:r>
              <a:rPr lang="pt-BR" dirty="0"/>
              <a:t>GUJARATI, D. </a:t>
            </a:r>
            <a:r>
              <a:rPr lang="pt-BR" b="1" dirty="0"/>
              <a:t>Econometria Básica</a:t>
            </a:r>
            <a:r>
              <a:rPr lang="pt-BR" dirty="0"/>
              <a:t>. 4. ed. Rio de Janeiro: </a:t>
            </a:r>
            <a:r>
              <a:rPr lang="pt-BR" dirty="0" err="1"/>
              <a:t>Elsevier</a:t>
            </a:r>
            <a:r>
              <a:rPr lang="pt-BR" dirty="0"/>
              <a:t>, 2006.</a:t>
            </a:r>
          </a:p>
          <a:p>
            <a:r>
              <a:rPr lang="en-US" dirty="0"/>
              <a:t>HECKMAN, J.; ICHIMURA H.; TODD P. </a:t>
            </a:r>
            <a:r>
              <a:rPr lang="en-US" b="1" dirty="0"/>
              <a:t>Matching as an econometric evaluation estimator: evidence from evaluating a job training program</a:t>
            </a:r>
            <a:r>
              <a:rPr lang="en-US" dirty="0"/>
              <a:t>. Review of Economic Studies, v.64(4), n.221, p.605-654, Out. 1997.</a:t>
            </a:r>
            <a:endParaRPr lang="pt-BR" dirty="0"/>
          </a:p>
          <a:p>
            <a:r>
              <a:rPr lang="en-US" dirty="0"/>
              <a:t>HECKMAN, J. J.; LALONDE, R. J.; SMITH, A. J. The economics and econometrics of active </a:t>
            </a:r>
            <a:r>
              <a:rPr lang="en-US" dirty="0" err="1"/>
              <a:t>labormarket</a:t>
            </a:r>
            <a:r>
              <a:rPr lang="en-US" dirty="0"/>
              <a:t> programs.  In: </a:t>
            </a:r>
            <a:r>
              <a:rPr lang="en-US" b="1" dirty="0"/>
              <a:t>Handbook of labor economics</a:t>
            </a:r>
            <a:r>
              <a:rPr lang="en-US" dirty="0"/>
              <a:t>, </a:t>
            </a:r>
            <a:r>
              <a:rPr lang="en-US" dirty="0" err="1"/>
              <a:t>Noth</a:t>
            </a:r>
            <a:r>
              <a:rPr lang="en-US" dirty="0"/>
              <a:t>-Holland, v.3A n.1, 1999.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2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HISTÓRIA DO CRATO, </a:t>
            </a:r>
            <a:r>
              <a:rPr lang="pt-BR" b="1" dirty="0"/>
              <a:t>Resumo histórico</a:t>
            </a:r>
            <a:r>
              <a:rPr lang="pt-BR" dirty="0"/>
              <a:t>. Fev. 2010. Disponível em: </a:t>
            </a:r>
            <a:r>
              <a:rPr lang="pt-BR" u="sng" dirty="0">
                <a:hlinkClick r:id="rId2"/>
              </a:rPr>
              <a:t>http://blogdocrato.blogspot.com.br/2010/02/historia-do-crato-resumo-historico.html</a:t>
            </a:r>
            <a:r>
              <a:rPr lang="pt-BR" dirty="0"/>
              <a:t>. Acesso em: 18 de Abril de 2015</a:t>
            </a:r>
          </a:p>
          <a:p>
            <a:r>
              <a:rPr lang="pt-BR" dirty="0"/>
              <a:t>IBGE, Instituto Brasileiro de Geografia e Estatística. </a:t>
            </a:r>
            <a:r>
              <a:rPr lang="pt-BR" b="1" dirty="0"/>
              <a:t>CIDADES@. © 2014 IBGE.</a:t>
            </a:r>
            <a:r>
              <a:rPr lang="pt-BR" dirty="0"/>
              <a:t> Disponível em:  </a:t>
            </a:r>
            <a:r>
              <a:rPr lang="pt-BR" u="sng" dirty="0">
                <a:hlinkClick r:id="rId3"/>
              </a:rPr>
              <a:t>http://cidades.ibge.gov.br/xtras/perfil.php?lang=&amp;codmun=230420&amp;search=| |infogr%E1ficos:-informa%E7%F5es-completas</a:t>
            </a:r>
            <a:r>
              <a:rPr lang="pt-BR" dirty="0"/>
              <a:t> Acesso em: 17 de Abril de 2015 </a:t>
            </a:r>
          </a:p>
          <a:p>
            <a:r>
              <a:rPr lang="pt-BR" dirty="0"/>
              <a:t>IPEA – Instituto de Pesquisa Econômica Aplicada.  Disponível em: </a:t>
            </a:r>
            <a:r>
              <a:rPr lang="pt-BR" u="sng" dirty="0">
                <a:hlinkClick r:id="rId4"/>
              </a:rPr>
              <a:t>http://www.ipea.gov.br</a:t>
            </a:r>
            <a:r>
              <a:rPr lang="pt-BR" dirty="0"/>
              <a:t> Acessado em 25/agosto/2011.</a:t>
            </a:r>
          </a:p>
          <a:p>
            <a:r>
              <a:rPr lang="en-US" dirty="0"/>
              <a:t>LEE, M. -J. </a:t>
            </a:r>
            <a:r>
              <a:rPr lang="en-US" b="1" dirty="0"/>
              <a:t>Micro-econometrics for policy, program, and treatment effects</a:t>
            </a:r>
            <a:r>
              <a:rPr lang="en-US" dirty="0"/>
              <a:t>. New York: Oxford University Press, 2005.  </a:t>
            </a:r>
            <a:endParaRPr lang="pt-BR" dirty="0"/>
          </a:p>
          <a:p>
            <a:r>
              <a:rPr lang="en-US" dirty="0"/>
              <a:t>MADALLA, G. S. </a:t>
            </a:r>
            <a:r>
              <a:rPr lang="en-US" b="1" dirty="0" err="1"/>
              <a:t>Introdução</a:t>
            </a:r>
            <a:r>
              <a:rPr lang="en-US" b="1" dirty="0"/>
              <a:t> à </a:t>
            </a:r>
            <a:r>
              <a:rPr lang="en-US" b="1" dirty="0" err="1"/>
              <a:t>Econometria</a:t>
            </a:r>
            <a:r>
              <a:rPr lang="en-US" dirty="0"/>
              <a:t>. </a:t>
            </a:r>
            <a:r>
              <a:rPr lang="pt-BR" dirty="0"/>
              <a:t>3. ed. Rio de Janeiro: LTC, 2003.</a:t>
            </a:r>
          </a:p>
          <a:p>
            <a:r>
              <a:rPr lang="pt-BR" dirty="0"/>
              <a:t>OLIVEIRA, Ana M. H. Camilo de. </a:t>
            </a:r>
            <a:r>
              <a:rPr lang="en-US" b="1" dirty="0"/>
              <a:t>An evaluation of the </a:t>
            </a:r>
            <a:r>
              <a:rPr lang="en-US" b="1" dirty="0" err="1"/>
              <a:t>Bolsa</a:t>
            </a:r>
            <a:r>
              <a:rPr lang="en-US" b="1" dirty="0"/>
              <a:t> </a:t>
            </a:r>
            <a:r>
              <a:rPr lang="en-US" b="1" dirty="0" err="1"/>
              <a:t>Família</a:t>
            </a:r>
            <a:r>
              <a:rPr lang="en-US" b="1" dirty="0"/>
              <a:t> Program in Brazil: expenditures, education and labor outcomes</a:t>
            </a:r>
            <a:r>
              <a:rPr lang="en-US" dirty="0"/>
              <a:t>. </a:t>
            </a:r>
            <a:r>
              <a:rPr lang="pt-BR" dirty="0"/>
              <a:t>Belo Horizonte: UFMG, 2008. </a:t>
            </a:r>
          </a:p>
          <a:p>
            <a:r>
              <a:rPr lang="en-US" dirty="0"/>
              <a:t>ROSENBAUM , P. R.; RUBIN, D. B. The central role of the propensity score in observation studies for causal effects.  </a:t>
            </a:r>
            <a:r>
              <a:rPr lang="en-US" b="1" dirty="0"/>
              <a:t> </a:t>
            </a:r>
            <a:r>
              <a:rPr lang="pt-BR" dirty="0"/>
              <a:t>In: </a:t>
            </a:r>
            <a:r>
              <a:rPr lang="pt-BR" b="1" dirty="0" err="1"/>
              <a:t>Biometrika</a:t>
            </a:r>
            <a:r>
              <a:rPr lang="pt-BR" dirty="0"/>
              <a:t>, v.70, n.1, pp. 41-55, 1983</a:t>
            </a:r>
          </a:p>
          <a:p>
            <a:r>
              <a:rPr lang="pt-BR" dirty="0"/>
              <a:t>SOCIEDADE ANÔNIMA DE ÁGUA E ESGOTO DO CRATO – SAAEC. Disponível em </a:t>
            </a:r>
            <a:r>
              <a:rPr lang="pt-BR" u="sng" dirty="0">
                <a:hlinkClick r:id="rId5"/>
              </a:rPr>
              <a:t>http://www.saaec.com.br/</a:t>
            </a:r>
            <a:r>
              <a:rPr lang="pt-BR" dirty="0"/>
              <a:t> Acessado em 20/10/2017</a:t>
            </a:r>
          </a:p>
          <a:p>
            <a:r>
              <a:rPr lang="pt-BR" dirty="0"/>
              <a:t>SOCIEDADE ANÔNIMA DE ÁGUA E ESGOTO DE IGUATU – SAAEI.  Disponível em </a:t>
            </a:r>
            <a:r>
              <a:rPr lang="pt-BR" u="sng" dirty="0">
                <a:hlinkClick r:id="rId6"/>
              </a:rPr>
              <a:t>http://webmail.solutiontux.com.br/</a:t>
            </a:r>
            <a:r>
              <a:rPr lang="pt-BR" dirty="0"/>
              <a:t> Acessado em 20/10/2017</a:t>
            </a:r>
          </a:p>
          <a:p>
            <a:r>
              <a:rPr lang="pt-BR" dirty="0"/>
              <a:t>SOCIEDADE ANÔNIMA DE ÁGUA E ESGOTO DE LIMOEIRO DO NORTE  – SAAEL. Disponível em </a:t>
            </a:r>
            <a:r>
              <a:rPr lang="pt-BR" u="sng" dirty="0">
                <a:hlinkClick r:id="rId7"/>
              </a:rPr>
              <a:t>http://www.saae-limoeiro.com.br/portal/tarifas/</a:t>
            </a:r>
            <a:r>
              <a:rPr lang="pt-BR" dirty="0"/>
              <a:t> Acessado em 20/10/2017</a:t>
            </a:r>
          </a:p>
          <a:p>
            <a:r>
              <a:rPr lang="en-US" dirty="0"/>
              <a:t>WOOLDRIDGE, J. M. </a:t>
            </a:r>
            <a:r>
              <a:rPr lang="en-US" b="1" dirty="0"/>
              <a:t> Econometric analysis of cross section and panel data</a:t>
            </a:r>
            <a:r>
              <a:rPr lang="en-US" dirty="0"/>
              <a:t>. </a:t>
            </a:r>
            <a:r>
              <a:rPr lang="pt-BR" dirty="0"/>
              <a:t>Londres: The MIT Press, 2002. </a:t>
            </a:r>
          </a:p>
        </p:txBody>
      </p:sp>
    </p:spTree>
    <p:extLst>
      <p:ext uri="{BB962C8B-B14F-4D97-AF65-F5344CB8AC3E}">
        <p14:creationId xmlns:p14="http://schemas.microsoft.com/office/powerpoint/2010/main" val="9924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7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Métodos </a:t>
            </a:r>
            <a:r>
              <a:rPr lang="pt-BR" dirty="0"/>
              <a:t>analíticos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40966"/>
          </a:xfrm>
        </p:spPr>
        <p:txBody>
          <a:bodyPr/>
          <a:lstStyle/>
          <a:p>
            <a:r>
              <a:rPr lang="pt-BR" dirty="0"/>
              <a:t>Estatística </a:t>
            </a:r>
            <a:r>
              <a:rPr lang="pt-BR" dirty="0" smtClean="0"/>
              <a:t>descritiva</a:t>
            </a:r>
          </a:p>
          <a:p>
            <a:r>
              <a:rPr lang="pt-BR" dirty="0" smtClean="0"/>
              <a:t>Correlação  de Pearson</a:t>
            </a:r>
            <a:endParaRPr lang="pt-BR" dirty="0"/>
          </a:p>
          <a:p>
            <a:r>
              <a:rPr lang="pt-BR" dirty="0"/>
              <a:t>Regressão múltipla e análise de contingência </a:t>
            </a:r>
          </a:p>
          <a:p>
            <a:r>
              <a:rPr lang="pt-BR" dirty="0"/>
              <a:t>Avaliação de impacto </a:t>
            </a:r>
          </a:p>
          <a:p>
            <a:r>
              <a:rPr lang="pt-BR" dirty="0"/>
              <a:t>Análise de custos e receitas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3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Métodos </a:t>
            </a:r>
            <a:r>
              <a:rPr lang="pt-BR" dirty="0"/>
              <a:t>analíticos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Fonte </a:t>
            </a:r>
            <a:r>
              <a:rPr lang="pt-BR" sz="4000" dirty="0"/>
              <a:t>dos dados</a:t>
            </a:r>
          </a:p>
          <a:p>
            <a:r>
              <a:rPr lang="pt-BR" sz="4000" dirty="0"/>
              <a:t>Tamanho da amostra (193, 321)</a:t>
            </a:r>
          </a:p>
          <a:p>
            <a:r>
              <a:rPr lang="pt-BR" sz="4000" dirty="0"/>
              <a:t>Variáveis utilizadas na pesquisa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7083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dirty="0" smtClean="0"/>
              <a:t>RESULTADOS E DISCUSSÕES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17601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08843"/>
              </p:ext>
            </p:extLst>
          </p:nvPr>
        </p:nvGraphicFramePr>
        <p:xfrm>
          <a:off x="107504" y="2204864"/>
          <a:ext cx="8696608" cy="239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o" r:id="rId4" imgW="5867258" imgH="1615372" progId="Word.Document.12">
                  <p:embed/>
                </p:oleObj>
              </mc:Choice>
              <mc:Fallback>
                <p:oleObj name="Documento" r:id="rId4" imgW="5867258" imgH="16153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204864"/>
                        <a:ext cx="8696608" cy="239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683568" y="548680"/>
            <a:ext cx="7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Sexo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5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1574</Words>
  <Application>Microsoft Office PowerPoint</Application>
  <PresentationFormat>Apresentação na tela (4:3)</PresentationFormat>
  <Paragraphs>81</Paragraphs>
  <Slides>54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8" baseType="lpstr">
      <vt:lpstr>Arial</vt:lpstr>
      <vt:lpstr>Calibri</vt:lpstr>
      <vt:lpstr>Tema do Office</vt:lpstr>
      <vt:lpstr>Documento</vt:lpstr>
      <vt:lpstr>Precificação  e disponibilidade  a pagar pela água no  município do Crato – CE </vt:lpstr>
      <vt:lpstr>INTRODUÇÃO</vt:lpstr>
      <vt:lpstr> OBJETIVO</vt:lpstr>
      <vt:lpstr> METODOLOGIA</vt:lpstr>
      <vt:lpstr>  Área de estudo </vt:lpstr>
      <vt:lpstr> Métodos analíticos </vt:lpstr>
      <vt:lpstr> Métodos analíticos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 E SUGESTÕES</vt:lpstr>
      <vt:lpstr>Apresentação do PowerPoint</vt:lpstr>
      <vt:lpstr>Apresentação do PowerPoint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Usuário do Windows</cp:lastModifiedBy>
  <cp:revision>20</cp:revision>
  <dcterms:created xsi:type="dcterms:W3CDTF">2018-05-02T19:43:05Z</dcterms:created>
  <dcterms:modified xsi:type="dcterms:W3CDTF">2018-05-28T12:29:19Z</dcterms:modified>
</cp:coreProperties>
</file>