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sldIdLst>
    <p:sldId id="268" r:id="rId2"/>
    <p:sldId id="298" r:id="rId3"/>
    <p:sldId id="297" r:id="rId4"/>
    <p:sldId id="311" r:id="rId5"/>
    <p:sldId id="310" r:id="rId6"/>
    <p:sldId id="300" r:id="rId7"/>
    <p:sldId id="301" r:id="rId8"/>
    <p:sldId id="299" r:id="rId9"/>
    <p:sldId id="319" r:id="rId10"/>
    <p:sldId id="269" r:id="rId11"/>
    <p:sldId id="270" r:id="rId12"/>
    <p:sldId id="314" r:id="rId13"/>
    <p:sldId id="317" r:id="rId14"/>
    <p:sldId id="285" r:id="rId15"/>
    <p:sldId id="271" r:id="rId16"/>
    <p:sldId id="321" r:id="rId17"/>
    <p:sldId id="318" r:id="rId18"/>
    <p:sldId id="291" r:id="rId19"/>
    <p:sldId id="296" r:id="rId20"/>
    <p:sldId id="308" r:id="rId21"/>
    <p:sldId id="309" r:id="rId22"/>
    <p:sldId id="302" r:id="rId23"/>
    <p:sldId id="304" r:id="rId24"/>
    <p:sldId id="306" r:id="rId25"/>
    <p:sldId id="307" r:id="rId26"/>
    <p:sldId id="320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53" autoAdjust="0"/>
  </p:normalViewPr>
  <p:slideViewPr>
    <p:cSldViewPr>
      <p:cViewPr>
        <p:scale>
          <a:sx n="70" d="100"/>
          <a:sy n="70" d="100"/>
        </p:scale>
        <p:origin x="-462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ojose\LEA$\ATIVIDADES%20COORDENA&#199;&#195;O%202015\Assemae\Esgotamento%20Sanit&#225;rio%20-%20Percep&#231;&#245;es\percep&#231;&#227;o%20esgoto%20-%20tabula&#231;&#227;o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Plan1!$A$101:$A$102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Plan1!$B$101:$B$102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+mn-lt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Plan1!$A$64:$A$69</c:f>
              <c:strCache>
                <c:ptCount val="6"/>
                <c:pt idx="0">
                  <c:v>Arroio</c:v>
                </c:pt>
                <c:pt idx="1">
                  <c:v>Córrego</c:v>
                </c:pt>
                <c:pt idx="2">
                  <c:v>Tratamento de esgoto</c:v>
                </c:pt>
                <c:pt idx="3">
                  <c:v>Solo</c:v>
                </c:pt>
                <c:pt idx="4">
                  <c:v>Fossa/filtro</c:v>
                </c:pt>
                <c:pt idx="5">
                  <c:v>Não sabe</c:v>
                </c:pt>
              </c:strCache>
            </c:strRef>
          </c:cat>
          <c:val>
            <c:numRef>
              <c:f>Plan1!$B$64:$B$69</c:f>
              <c:numCache>
                <c:formatCode>General</c:formatCode>
                <c:ptCount val="6"/>
                <c:pt idx="0">
                  <c:v>11.1</c:v>
                </c:pt>
                <c:pt idx="1">
                  <c:v>5.2</c:v>
                </c:pt>
                <c:pt idx="2">
                  <c:v>61.3</c:v>
                </c:pt>
                <c:pt idx="3">
                  <c:v>0.5</c:v>
                </c:pt>
                <c:pt idx="4">
                  <c:v>12.1</c:v>
                </c:pt>
                <c:pt idx="5">
                  <c:v>9.5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800">
              <a:latin typeface="+mn-lt"/>
              <a:cs typeface="Arial" pitchFamily="34" charset="0"/>
            </a:defRPr>
          </a:pPr>
          <a:endParaRPr lang="pt-BR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Plan1!$N$38:$N$39</c:f>
              <c:strCache>
                <c:ptCount val="2"/>
                <c:pt idx="0">
                  <c:v>Sim</c:v>
                </c:pt>
                <c:pt idx="1">
                  <c:v>Não </c:v>
                </c:pt>
              </c:strCache>
            </c:strRef>
          </c:cat>
          <c:val>
            <c:numRef>
              <c:f>Plan1!$O$38:$O$39</c:f>
              <c:numCache>
                <c:formatCode>General</c:formatCode>
                <c:ptCount val="2"/>
                <c:pt idx="0">
                  <c:v>54.2</c:v>
                </c:pt>
                <c:pt idx="1">
                  <c:v>45.8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</c:dLbls>
          <c:cat>
            <c:strRef>
              <c:f>Plan1!$M$2:$M$3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Plan1!$N$2:$N$3</c:f>
              <c:numCache>
                <c:formatCode>General</c:formatCode>
                <c:ptCount val="2"/>
                <c:pt idx="0">
                  <c:v>42.3</c:v>
                </c:pt>
                <c:pt idx="1">
                  <c:v>57.7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Plan1!$M$55:$M$56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Plan1!$N$55:$N$56</c:f>
              <c:numCache>
                <c:formatCode>General</c:formatCode>
                <c:ptCount val="2"/>
                <c:pt idx="0">
                  <c:v>71.099999999999994</c:v>
                </c:pt>
                <c:pt idx="1">
                  <c:v>28.9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+mn-lt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Plan1!$A$14:$A$19</c:f>
              <c:strCache>
                <c:ptCount val="6"/>
                <c:pt idx="0">
                  <c:v>Pia</c:v>
                </c:pt>
                <c:pt idx="1">
                  <c:v>Vaso</c:v>
                </c:pt>
                <c:pt idx="2">
                  <c:v>Solo</c:v>
                </c:pt>
                <c:pt idx="3">
                  <c:v>Reciclagem</c:v>
                </c:pt>
                <c:pt idx="4">
                  <c:v>Lixo</c:v>
                </c:pt>
                <c:pt idx="5">
                  <c:v>Outro</c:v>
                </c:pt>
              </c:strCache>
            </c:strRef>
          </c:cat>
          <c:val>
            <c:numRef>
              <c:f>Plan1!$B$14:$B$19</c:f>
              <c:numCache>
                <c:formatCode>0.0</c:formatCode>
                <c:ptCount val="6"/>
                <c:pt idx="0">
                  <c:v>6.5</c:v>
                </c:pt>
                <c:pt idx="1">
                  <c:v>0</c:v>
                </c:pt>
                <c:pt idx="2">
                  <c:v>28.1</c:v>
                </c:pt>
                <c:pt idx="3">
                  <c:v>46.4</c:v>
                </c:pt>
                <c:pt idx="4">
                  <c:v>18.3</c:v>
                </c:pt>
                <c:pt idx="5">
                  <c:v>7.0000000000000021E-2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800">
              <a:latin typeface="+mn-lt"/>
              <a:cs typeface="Arial" pitchFamily="34" charset="0"/>
            </a:defRPr>
          </a:pPr>
          <a:endParaRPr lang="pt-BR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</c:dLbls>
          <c:cat>
            <c:strRef>
              <c:f>Plan1!$M$22:$M$23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Plan1!$N$22:$N$23</c:f>
              <c:numCache>
                <c:formatCode>General</c:formatCode>
                <c:ptCount val="2"/>
                <c:pt idx="0">
                  <c:v>23.2</c:v>
                </c:pt>
                <c:pt idx="1">
                  <c:v>76.8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dk1" tx1="lt1" bg2="dk2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+mn-lt"/>
                    <a:cs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Plan1!$A$49:$A$54</c:f>
              <c:strCache>
                <c:ptCount val="6"/>
                <c:pt idx="0">
                  <c:v>Vaso</c:v>
                </c:pt>
                <c:pt idx="1">
                  <c:v>Pia</c:v>
                </c:pt>
                <c:pt idx="2">
                  <c:v>Farmácia</c:v>
                </c:pt>
                <c:pt idx="3">
                  <c:v>Lixo</c:v>
                </c:pt>
                <c:pt idx="4">
                  <c:v>Posto Médico</c:v>
                </c:pt>
                <c:pt idx="5">
                  <c:v>Outro</c:v>
                </c:pt>
              </c:strCache>
            </c:strRef>
          </c:cat>
          <c:val>
            <c:numRef>
              <c:f>Plan1!$B$49:$B$54</c:f>
              <c:numCache>
                <c:formatCode>General</c:formatCode>
                <c:ptCount val="6"/>
                <c:pt idx="0">
                  <c:v>2.4</c:v>
                </c:pt>
                <c:pt idx="1">
                  <c:v>1.2</c:v>
                </c:pt>
                <c:pt idx="2">
                  <c:v>10.3</c:v>
                </c:pt>
                <c:pt idx="3" formatCode="0.0">
                  <c:v>63</c:v>
                </c:pt>
                <c:pt idx="4">
                  <c:v>21.8</c:v>
                </c:pt>
                <c:pt idx="5">
                  <c:v>1.2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95916837865473"/>
          <c:y val="8.5576909328351228E-2"/>
          <c:w val="0.37312356065898561"/>
          <c:h val="0.55645947324271261"/>
        </c:manualLayout>
      </c:layout>
      <c:txPr>
        <a:bodyPr/>
        <a:lstStyle/>
        <a:p>
          <a:pPr>
            <a:defRPr sz="1600">
              <a:latin typeface="+mn-lt"/>
              <a:cs typeface="Arial" pitchFamily="34" charset="0"/>
            </a:defRPr>
          </a:pPr>
          <a:endParaRPr lang="pt-BR"/>
        </a:p>
      </c:txPr>
    </c:legend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Plan1!$M$72:$M$73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Plan1!$N$72:$N$73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BB2E3-0620-43DF-A127-7A7F945B2284}" type="datetimeFigureOut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700DD1-DC2E-412A-96E7-4B00A348BEE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162FC-EE28-43CA-AE4F-BDA9268DABD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bitucas de cigarro, tampas de garrafa PET; absorventes, preservativos, papéis, cabelos, sacos plásticos, pedaços de madeira, roupas e resíduos de óleo. Além dos resíduos sólidos informados, o biólogo chama a atenção para solventes, tintas, óleo de cozinha, óleo lubrificante, medicamentos, dentre outras substâncias, que a população tem por costume descartar na rede de esgoto (derrama no vaso sanitário).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6B147-70C6-4ABF-86E0-59975295A668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075C2-5538-4026-A2A0-414F4D0F3C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18593-AAD3-4524-A7AC-8321AF0475B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4CF89-3415-4A73-9492-59A66D18A8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83ED6-65D2-406C-8C92-84E278661192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D7D36D5-B6DD-4131-88BE-45888E6593C9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2A7F85-F352-4F77-8044-D4F45F54C4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BEB1-3190-428E-9EA0-C5E085154D4A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05FA-7EDA-435E-8DD4-FEE65833C8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05BF-E976-46E2-B01F-7F247AB148D8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A8FE-A351-4528-9F47-CAD6FD3CBB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890E7-1330-4EBC-9E7B-64219746955C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67862-F090-47CE-9815-0EFDFC08DA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89F1C16-56A3-4BB6-ADCF-0C968E682374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2219274-8B30-4996-83C3-AA9F31F233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48BD37-9C7E-4A8D-A53C-488A3337780A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991A9A-561D-4A00-90A4-FB92A4751E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711AC-E909-4D8F-A72A-6EA598C0663D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45B6A-01B0-44B8-AE5B-7309B2AC38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A93CB-6703-4FE6-A2B3-8B3FEDC3C60D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D0F4A0-705A-4F43-842C-D7FBCFD9B6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3018-F97B-440A-89BD-3A7B88E78C94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053C-8AF6-4645-8744-9015C8FF6F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2614A3A-8762-4FE7-BC57-B5A0C875E049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7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FACEA6-AD00-4F22-878E-7CC48F081E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EAB9201-9A5A-4F60-9BD3-B8E9346D75EB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CD83E71-8886-4F9F-AB8C-80FED803411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D4A9A5B-F528-46F3-8BDC-792C97DA5AAD}" type="datetime1">
              <a:rPr lang="pt-BR"/>
              <a:pPr>
                <a:defRPr/>
              </a:pPr>
              <a:t>27/05/2015</a:t>
            </a:fld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A8D849E-5AF9-4989-96A9-6D816D9EB9F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24" r:id="rId7"/>
    <p:sldLayoutId id="2147483933" r:id="rId8"/>
    <p:sldLayoutId id="2147483934" r:id="rId9"/>
    <p:sldLayoutId id="2147483925" r:id="rId10"/>
    <p:sldLayoutId id="2147483926" r:id="rId11"/>
  </p:sldLayoutIdLst>
  <p:hf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CAcQjRw&amp;url=http://www.comusa.rs.gov.br/index.php/noticia-422/comitiva-fara-novas-analises-em-estacoes-de-tratamento-de-esgoto-na-espanha&amp;ei=HpwSVZScLYedNr3GgrAC&amp;bvm=bv.89184060,d.cWc&amp;psig=AFQjCNHXrwGopYZKLdWh26dI1eV4EhvVBw&amp;ust=14273692988727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CAcQjRw&amp;url=http://www.comusa.rs.gov.br/index.php/noticia-422/comitiva-fara-novas-analises-em-estacoes-de-tratamento-de-esgoto-na-espanha&amp;ei=HpwSVZScLYedNr3GgrAC&amp;bvm=bv.89184060,d.cWc&amp;psig=AFQjCNHXrwGopYZKLdWh26dI1eV4EhvVBw&amp;ust=14273692988727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musa.rs.gov.br/_common/admin/scripts/ckfinder/userfiles/images/2014-05-15-macrofit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31640" y="-243408"/>
            <a:ext cx="7383764" cy="4864616"/>
          </a:xfrm>
        </p:spPr>
        <p:txBody>
          <a:bodyPr rtlCol="0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</a:rPr>
              <a:t>PERCEPÇÃO DA POPULAÇÃO EM RELAÇÃO AO ESGOTAMENTO SANITÁRIO DO MUNICÍPIO DE NOVO HAMBURGO</a:t>
            </a:r>
            <a:r>
              <a:rPr lang="pt-BR" sz="3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3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BR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50" y="5715000"/>
            <a:ext cx="51689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786438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tângulo 5"/>
          <p:cNvSpPr>
            <a:spLocks noChangeArrowheads="1"/>
          </p:cNvSpPr>
          <p:nvPr/>
        </p:nvSpPr>
        <p:spPr bwMode="auto">
          <a:xfrm>
            <a:off x="4032250" y="4149725"/>
            <a:ext cx="457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Milena Rossetti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Biomédica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Técnica Química da Comusa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mrossetti@comusa.rs.gov.br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504006" y="1492201"/>
            <a:ext cx="8172450" cy="928687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657D7F-5533-4310-8F37-2786FE5BE837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59113" y="2773363"/>
            <a:ext cx="55832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Você sabia que seu loteamento possui coleta e tratamento de esgoto?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-180528" y="3645024"/>
          <a:ext cx="5019470" cy="35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62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576014" y="1276177"/>
            <a:ext cx="8172450" cy="928687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8D1E98-2B77-4B6D-955E-F07A43C958E1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39975" y="2565400"/>
            <a:ext cx="65897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 o destino do esgoto cloacal de sua residência?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0" y="3212976"/>
          <a:ext cx="7500990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C5C22-ABB2-4E59-9987-30D064E08639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</p:nvPr>
        </p:nvGraphicFramePr>
        <p:xfrm>
          <a:off x="4860032" y="3861048"/>
          <a:ext cx="4041775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Espaço Reservado para Conteúdo 13"/>
          <p:cNvGraphicFramePr>
            <a:graphicFrameLocks noGrp="1"/>
          </p:cNvGraphicFramePr>
          <p:nvPr>
            <p:ph sz="quarter" idx="2"/>
          </p:nvPr>
        </p:nvGraphicFramePr>
        <p:xfrm>
          <a:off x="323528" y="4077072"/>
          <a:ext cx="4040188" cy="301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ço Reservado para Texto 14"/>
          <p:cNvSpPr txBox="1">
            <a:spLocks noGrp="1"/>
          </p:cNvSpPr>
          <p:nvPr>
            <p:ph type="body" idx="1"/>
          </p:nvPr>
        </p:nvSpPr>
        <p:spPr>
          <a:xfrm>
            <a:off x="323850" y="2268538"/>
            <a:ext cx="4176713" cy="4400550"/>
          </a:xfr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Você sabia que seu loteamento possui duas redes coletoras de esgoto distintas?</a:t>
            </a: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pt-BR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Espaço Reservado para Texto 15"/>
          <p:cNvSpPr txBox="1">
            <a:spLocks noGrp="1"/>
          </p:cNvSpPr>
          <p:nvPr>
            <p:ph type="body" sz="half" idx="3"/>
          </p:nvPr>
        </p:nvSpPr>
        <p:spPr>
          <a:xfrm>
            <a:off x="4716463" y="2268538"/>
            <a:ext cx="4176712" cy="4400550"/>
          </a:xfrm>
          <a:ln>
            <a:solidFill>
              <a:schemeClr val="accent6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sabia que toda a água que você utiliza dentro de casa vai para o tratamento de esgoto e a água da chuva não?</a:t>
            </a: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17105"/>
            <a:ext cx="8229600" cy="103177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222375" y="2708275"/>
            <a:ext cx="7921625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sabia que os canos de esgoto têm diâmetros pequenos e que os resíduos podem entupir os mesmos?</a:t>
            </a:r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E6871E-9DB2-4576-949F-935E2B552AD4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0" y="3284984"/>
          <a:ext cx="50040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4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65F99-260E-444C-8168-4306C5E5A66A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375" y="1412875"/>
            <a:ext cx="78581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Onde você descarta os seguintes materiais?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1813" y="2459038"/>
          <a:ext cx="8143931" cy="4191000"/>
        </p:xfrm>
        <a:graphic>
          <a:graphicData uri="http://schemas.openxmlformats.org/drawingml/2006/table">
            <a:tbl>
              <a:tblPr/>
              <a:tblGrid>
                <a:gridCol w="3120120"/>
                <a:gridCol w="1473352"/>
                <a:gridCol w="1835948"/>
                <a:gridCol w="1714511"/>
              </a:tblGrid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Lixo (%)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Reciclagem (%)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Não sabe (%)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Papel higiênico 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Camisinha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99,5%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Papel de bala 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Garrafa plástica 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78,5%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21,5%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Frasco de xampu 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88,3%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11,7%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Tecido/pano de limpeza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99,5%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Cabelos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98,5%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0,5%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1,0%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ctrTitle"/>
          </p:nvPr>
        </p:nvSpPr>
        <p:spPr>
          <a:xfrm>
            <a:off x="576014" y="1412776"/>
            <a:ext cx="8172450" cy="928687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505799-10EA-4ABE-A509-E80908849BE6}" type="slidenum">
              <a:rPr lang="pt-BR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088" y="2708275"/>
            <a:ext cx="80724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Onde você descarta o óleo de cozinha?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95536" y="3429000"/>
          <a:ext cx="734481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82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6308725"/>
            <a:ext cx="26654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4238" y="6350000"/>
            <a:ext cx="1514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0825" y="2276475"/>
            <a:ext cx="4321175" cy="439261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pt-BR" sz="3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Você sabia que são bactérias que realizam o tratamento de esgoto?</a:t>
            </a: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CD74B-A9A7-4B17-8BEB-47A725711EB4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2"/>
          </p:nvPr>
        </p:nvGraphicFramePr>
        <p:xfrm>
          <a:off x="395536" y="4509120"/>
          <a:ext cx="3744416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Texto 8"/>
          <p:cNvSpPr txBox="1">
            <a:spLocks noGrp="1"/>
          </p:cNvSpPr>
          <p:nvPr>
            <p:ph type="body" sz="half" idx="3"/>
          </p:nvPr>
        </p:nvSpPr>
        <p:spPr>
          <a:xfrm>
            <a:off x="4645025" y="2276475"/>
            <a:ext cx="4041775" cy="431958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Onde você descarta um medicamento vencido?</a:t>
            </a: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30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</p:nvPr>
        </p:nvGraphicFramePr>
        <p:xfrm>
          <a:off x="4499992" y="4077072"/>
          <a:ext cx="424847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ítulo 8"/>
          <p:cNvSpPr>
            <a:spLocks noGrp="1"/>
          </p:cNvSpPr>
          <p:nvPr>
            <p:ph type="subTitle" idx="1"/>
          </p:nvPr>
        </p:nvSpPr>
        <p:spPr>
          <a:xfrm>
            <a:off x="2260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Você considera importante ter um tratamento de esgoto no seu loteamento?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E0AF1A-50CC-4798-BB41-50B0FFA480FF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464234" y="1173089"/>
            <a:ext cx="8229600" cy="1247799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graphicFrame>
        <p:nvGraphicFramePr>
          <p:cNvPr id="11" name="Espaço Reservado para Conteúdo 12"/>
          <p:cNvGraphicFramePr>
            <a:graphicFrameLocks/>
          </p:cNvGraphicFramePr>
          <p:nvPr/>
        </p:nvGraphicFramePr>
        <p:xfrm>
          <a:off x="0" y="3573016"/>
          <a:ext cx="4824536" cy="350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464234" y="1461121"/>
            <a:ext cx="8229600" cy="8157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type="subTitle" idx="1"/>
          </p:nvPr>
        </p:nvSpPr>
        <p:spPr>
          <a:xfrm>
            <a:off x="233363" y="2997200"/>
            <a:ext cx="8586787" cy="3705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Manutenção da saúde;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Manter as condições de limpeza e higiene;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Não haver proliferação de mosquitos e outros vetores no local;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Evitar a degradação do meio ambiente;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Para termos uma água de melhor qualidade;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Para preservar </a:t>
            </a:r>
            <a:r>
              <a:rPr lang="pt-BR" sz="3000" dirty="0" smtClean="0"/>
              <a:t>os rios </a:t>
            </a:r>
            <a:r>
              <a:rPr lang="pt-BR" sz="3000" dirty="0" smtClean="0"/>
              <a:t>e os córregos.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pt-BR" sz="30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D0EFFF-081E-495E-A21F-8A7CE311F56D}" type="slidenum">
              <a:rPr lang="pt-BR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half" idx="4294967295"/>
          </p:nvPr>
        </p:nvSpPr>
        <p:spPr>
          <a:xfrm>
            <a:off x="4562475" y="2039938"/>
            <a:ext cx="4041775" cy="1101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quê?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0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308725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350000"/>
            <a:ext cx="1512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ctrTitle"/>
          </p:nvPr>
        </p:nvSpPr>
        <p:spPr>
          <a:xfrm>
            <a:off x="720030" y="1556792"/>
            <a:ext cx="8172450" cy="928687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Resultados</a:t>
            </a:r>
          </a:p>
        </p:txBody>
      </p:sp>
      <p:sp>
        <p:nvSpPr>
          <p:cNvPr id="28675" name="Subtítulo 2"/>
          <p:cNvSpPr>
            <a:spLocks noGrp="1"/>
          </p:cNvSpPr>
          <p:nvPr>
            <p:ph type="subTitle" idx="1"/>
          </p:nvPr>
        </p:nvSpPr>
        <p:spPr>
          <a:xfrm>
            <a:off x="612775" y="4076700"/>
            <a:ext cx="8496300" cy="1944688"/>
          </a:xfrm>
        </p:spPr>
        <p:txBody>
          <a:bodyPr wrap="none"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Diminuir a carga poluidora lançada nos rios;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Melhorar a qualidade da água </a:t>
            </a:r>
            <a:r>
              <a:rPr lang="pt-BR" sz="3000" smtClean="0"/>
              <a:t>dos mananciais;</a:t>
            </a:r>
            <a:endParaRPr lang="pt-BR" sz="30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Saúde;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Preservação da vida aquática dos rios.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pt-BR" sz="30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C570D0-912D-4F9A-8A45-48F803951921}" type="slidenum">
              <a:rPr lang="pt-BR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950" y="2711450"/>
            <a:ext cx="87487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que o esgoto cloacal deve ser tratado antes do seu lançamento no rio?</a:t>
            </a:r>
          </a:p>
        </p:txBody>
      </p:sp>
      <p:pic>
        <p:nvPicPr>
          <p:cNvPr id="27654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941388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t-BR" sz="3800" b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Município de Novo Hamburgo</a:t>
            </a:r>
          </a:p>
        </p:txBody>
      </p:sp>
      <p:sp>
        <p:nvSpPr>
          <p:cNvPr id="1126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8401050" cy="1357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Área territorial é de 223,821km²*;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sz="3000" dirty="0" smtClean="0"/>
              <a:t> População estimada de 248.251 habitantes*;</a:t>
            </a:r>
          </a:p>
        </p:txBody>
      </p:sp>
      <p:pic>
        <p:nvPicPr>
          <p:cNvPr id="11268" name="Espaço Reservado para Conteúdo 7" descr="mapa nh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200275"/>
            <a:ext cx="7143750" cy="4583113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D5BD42-6AC4-455D-A114-4180D60001E9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1270" name="CaixaDeTexto 8"/>
          <p:cNvSpPr txBox="1">
            <a:spLocks noChangeArrowheads="1"/>
          </p:cNvSpPr>
          <p:nvPr/>
        </p:nvSpPr>
        <p:spPr bwMode="auto">
          <a:xfrm>
            <a:off x="8001000" y="6550025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* IBGE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511492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Uma parcela significativa da população atendida com esgotamento sanitário não sabe que é contemplado com esse benefício (19%).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  <a:p>
            <a:pPr algn="just" eaLnBrk="1" hangingPunct="1"/>
            <a:r>
              <a:rPr lang="pt-BR" sz="2800" dirty="0" smtClean="0"/>
              <a:t> Apesar </a:t>
            </a:r>
            <a:r>
              <a:rPr lang="pt-BR" sz="2800" smtClean="0"/>
              <a:t>de 81% </a:t>
            </a:r>
            <a:r>
              <a:rPr lang="pt-BR" sz="2800" dirty="0" smtClean="0"/>
              <a:t>da população ter o conhecimento de que é contemplada com coleta e tratamento de esgoto cloacal, apenas 61% compreende que o esgoto de sua residência vai para esse tratamento.</a:t>
            </a:r>
          </a:p>
          <a:p>
            <a:pPr algn="just" eaLnBrk="1" hangingPunct="1"/>
            <a:endParaRPr lang="pt-BR" sz="28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AAC4BA-D1C7-444F-97F2-AE39B0947BF6}" type="slidenum">
              <a:rPr lang="pt-BR"/>
              <a:pPr>
                <a:defRPr/>
              </a:pPr>
              <a:t>20</a:t>
            </a:fld>
            <a:endParaRPr lang="pt-BR" dirty="0"/>
          </a:p>
        </p:txBody>
      </p:sp>
      <p:pic>
        <p:nvPicPr>
          <p:cNvPr id="28677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5950"/>
            <a:ext cx="8258175" cy="4186238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Existe pouco entendimento sobre a existência de duas redes de esgoto, suas diferentes funções e finalidades.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  <a:p>
            <a:pPr algn="just" eaLnBrk="1" hangingPunct="1"/>
            <a:r>
              <a:rPr lang="pt-BR" sz="2800" dirty="0" smtClean="0"/>
              <a:t>Mais da metade da população não sabe onde descartar um medicamento vencido, sendo o descarte incorreto do mesmo prejudicial ao meio ambiente e ao sistema de esgotamento sanitário.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C7192-FA48-4471-BCE7-7F09FBA4C069}" type="slidenum">
              <a:rPr lang="pt-BR"/>
              <a:pPr>
                <a:defRPr/>
              </a:pPr>
              <a:t>21</a:t>
            </a:fld>
            <a:endParaRPr lang="pt-BR" dirty="0"/>
          </a:p>
        </p:txBody>
      </p:sp>
      <p:pic>
        <p:nvPicPr>
          <p:cNvPr id="29701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165850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05538"/>
            <a:ext cx="1512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58175" cy="4400550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A população possui informações sobre os locais adequado para o descarte dos resíduos, porém não dá o destino correto.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6BC01F9-95AE-4CAE-A6CA-5085C8869A0D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95963" y="4276725"/>
            <a:ext cx="31686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+mn-lt"/>
              </a:rPr>
              <a:t>As respostas não condizem com a realidade.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 l="8478" r="6746"/>
          <a:stretch>
            <a:fillRect/>
          </a:stretch>
        </p:blipFill>
        <p:spPr bwMode="auto">
          <a:xfrm>
            <a:off x="683568" y="3140968"/>
            <a:ext cx="5040560" cy="334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ta para baixo 7"/>
          <p:cNvSpPr/>
          <p:nvPr/>
        </p:nvSpPr>
        <p:spPr>
          <a:xfrm>
            <a:off x="7019925" y="3141663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0728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58175" cy="2971800"/>
          </a:xfrm>
        </p:spPr>
        <p:txBody>
          <a:bodyPr/>
          <a:lstStyle/>
          <a:p>
            <a:pPr algn="just" eaLnBrk="1" hangingPunct="1"/>
            <a:r>
              <a:rPr lang="pt-BR" sz="2600" dirty="0" smtClean="0"/>
              <a:t>A grande maioria da população atendida pelo esgotamento sanitário não sabe como é realizado o tratamento do mesmo, logo não tem consciência de como seu comportamento em relação ao descarte de alguns resíduos pode afetar esse processo.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E2BA2F-7447-4707-9EDD-007794AEDAF2}" type="slidenum">
              <a:rPr lang="pt-BR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827088" y="3573463"/>
            <a:ext cx="714375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19027" y="3717032"/>
            <a:ext cx="6929437" cy="20928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6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Necessidade de realização de ações de educação ambiental relacionadas à conscientização sobre os prejuízos causados pelo descarte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incorreto de resíduos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ao meio ambiente e ao tratamento do esgoto cloacal. </a:t>
            </a:r>
          </a:p>
        </p:txBody>
      </p:sp>
      <p:pic>
        <p:nvPicPr>
          <p:cNvPr id="31753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71800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A população carece de esclarecimentos em relação ao esgotamento sanitário, sua estrutura, função e  seu funcionamento.</a:t>
            </a:r>
            <a:endParaRPr lang="pt-BR" sz="2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761FF6-1A85-48E4-B1F4-7208C852929A}" type="slidenum">
              <a:rPr lang="pt-BR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857250" y="2997200"/>
            <a:ext cx="1000125" cy="1071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91605" y="3429000"/>
            <a:ext cx="7000875" cy="2246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Arial" charset="0"/>
                <a:cs typeface="Arial" charset="0"/>
              </a:rPr>
              <a:t> 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Necessidade de transmitir conhecimentos relacionados aos cuidados necessários com as redes coletoras de esgoto e a importância do bom funcionamento do tratamento do mesmo. </a:t>
            </a:r>
            <a:endParaRPr lang="pt-BR" sz="2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32777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165850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05538"/>
            <a:ext cx="1512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Discussão e Conclusão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556792"/>
            <a:ext cx="8258175" cy="4176464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A realização de trabalhos de esclarecimentos e sensibilização da população em relação ao descarte de resíduos nas tubulações de esgoto se faz necessária, a fim de mostrar como as atitudes individuais podem influenciar diretamente no sucesso do tratamento de esgoto e, consequentemente,  na preservação do meio ambiente e em melhorias na qualidade de vida da população  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4E3B88-6F5A-4435-98D4-DA4AD6C5FC55}" type="slidenum">
              <a:rPr lang="pt-BR"/>
              <a:pPr>
                <a:defRPr/>
              </a:pPr>
              <a:t>25</a:t>
            </a:fld>
            <a:endParaRPr lang="pt-BR" dirty="0"/>
          </a:p>
        </p:txBody>
      </p:sp>
      <p:pic>
        <p:nvPicPr>
          <p:cNvPr id="33797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165850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05538"/>
            <a:ext cx="1512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musa.rs.gov.br/_common/admin/scripts/ckfinder/userfiles/images/2014-05-15-macrofit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383764" cy="3456384"/>
          </a:xfrm>
        </p:spPr>
        <p:txBody>
          <a:bodyPr rtlCol="0"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Obrigada pela atenção!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50" y="5715000"/>
            <a:ext cx="51689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786438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tângulo 5"/>
          <p:cNvSpPr>
            <a:spLocks noChangeArrowheads="1"/>
          </p:cNvSpPr>
          <p:nvPr/>
        </p:nvSpPr>
        <p:spPr bwMode="auto">
          <a:xfrm>
            <a:off x="2843808" y="4149725"/>
            <a:ext cx="54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</a:rPr>
              <a:t>ocioambiental@comusa.rs.gov.br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Introdução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401050" cy="1800225"/>
          </a:xfrm>
        </p:spPr>
        <p:txBody>
          <a:bodyPr/>
          <a:lstStyle/>
          <a:p>
            <a:pPr algn="just" eaLnBrk="1" hangingPunct="1"/>
            <a:r>
              <a:rPr lang="pt-BR" sz="3000" dirty="0" smtClean="0"/>
              <a:t>A Prefeitura Municipal de Novo Hamburgo, no ano de 1998, passa a gerenciar o saneamento básico do município.</a:t>
            </a:r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9D8145E-42E5-4516-AC0B-A26A42E4FFF6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7" name="Picture 2" descr="vista geral ETA"/>
          <p:cNvPicPr>
            <a:picLocks noChangeAspect="1" noChangeArrowheads="1"/>
          </p:cNvPicPr>
          <p:nvPr/>
        </p:nvPicPr>
        <p:blipFill>
          <a:blip r:embed="rId2" cstate="print"/>
          <a:srcRect r="1445" b="11127"/>
          <a:stretch>
            <a:fillRect/>
          </a:stretch>
        </p:blipFill>
        <p:spPr bwMode="auto">
          <a:xfrm>
            <a:off x="251520" y="3068960"/>
            <a:ext cx="5256584" cy="35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5508625" y="3160713"/>
            <a:ext cx="3455988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ü"/>
              <a:defRPr/>
            </a:pPr>
            <a:r>
              <a:rPr lang="pt-BR" sz="2600" dirty="0">
                <a:latin typeface="+mn-lt"/>
                <a:cs typeface="Arial" pitchFamily="34" charset="0"/>
              </a:rPr>
              <a:t> 99% da população hamburguense têm acesso à água potável encanada (produção mensal em torno de 1,7 bilhões de litros de água).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Introdução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1800225"/>
          </a:xfrm>
        </p:spPr>
        <p:txBody>
          <a:bodyPr/>
          <a:lstStyle/>
          <a:p>
            <a:pPr algn="just" eaLnBrk="1" hangingPunct="1"/>
            <a:r>
              <a:rPr lang="pt-BR" sz="3000" dirty="0" smtClean="0">
                <a:cs typeface="Arial" charset="0"/>
              </a:rPr>
              <a:t>Pouco mais de 4,5% da população é atendida pelo tratamento de esgoto.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3000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029D3-DFE0-4A9B-8DD3-FEC67F02252A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pic>
        <p:nvPicPr>
          <p:cNvPr id="13317" name="Picture 2" descr="2014-09-24- Adutora.JPG"/>
          <p:cNvPicPr>
            <a:picLocks noChangeAspect="1" noChangeArrowheads="1"/>
          </p:cNvPicPr>
          <p:nvPr/>
        </p:nvPicPr>
        <p:blipFill>
          <a:blip r:embed="rId2" cstate="print"/>
          <a:srcRect r="3114"/>
          <a:stretch>
            <a:fillRect/>
          </a:stretch>
        </p:blipFill>
        <p:spPr bwMode="auto">
          <a:xfrm>
            <a:off x="4411663" y="2997200"/>
            <a:ext cx="44815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288" y="2914650"/>
            <a:ext cx="38163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2800" dirty="0">
                <a:latin typeface="+mn-lt"/>
                <a:cs typeface="Arial" pitchFamily="34" charset="0"/>
              </a:rPr>
              <a:t>Iniciou-se em 2011 a maior obra de saneamento da sua história a qual, depois de concluída, coletará e tratará 80% do esgoto cloacal da cidade.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Introdução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4D50-78BF-4965-A773-FFF86DC71EAD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625" y="1628775"/>
            <a:ext cx="850106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3000" dirty="0">
                <a:latin typeface="+mn-lt"/>
              </a:rPr>
              <a:t>O esgotamento sanitário é culturalmente compreendido pela população de Novo Hamburgo?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sz="3000" dirty="0">
              <a:latin typeface="+mn-lt"/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3000" dirty="0">
                <a:latin typeface="+mn-lt"/>
              </a:rPr>
              <a:t>Quais as informações que a população contemplada com esgotamento sanitário possui a respeito do mesmo?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pt-BR" sz="3000" dirty="0">
              <a:latin typeface="+mn-lt"/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3000" dirty="0">
                <a:latin typeface="+mn-lt"/>
              </a:rPr>
              <a:t>Por que encontramos tantos resíduos na tubulação de esgoto?</a:t>
            </a:r>
          </a:p>
        </p:txBody>
      </p:sp>
      <p:pic>
        <p:nvPicPr>
          <p:cNvPr id="14341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6092825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1363" y="6134100"/>
            <a:ext cx="1512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Objetivos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57338"/>
            <a:ext cx="8143875" cy="4686300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Conhecer a percepção da população hamburguense atendida pela coleta e tratamento de esgoto sanitário em relação ao mesmo, ao seu funcionamento e aos benefícios oriundos desse tratamento a população e ao meio ambiente;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Fazer um levantamento sobre a percepção da população em relação ao descarte dos resíduos de suas atividades diárias.        </a:t>
            </a:r>
            <a:r>
              <a:rPr lang="pt-BR" sz="800" dirty="0" smtClean="0"/>
              <a:t>   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8C6CD5-65B2-4B22-8018-B6EDAEA21AC5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pic>
        <p:nvPicPr>
          <p:cNvPr id="15365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Metodologia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26012"/>
          </a:xfrm>
        </p:spPr>
        <p:txBody>
          <a:bodyPr/>
          <a:lstStyle/>
          <a:p>
            <a:pPr algn="just" eaLnBrk="1" hangingPunct="1"/>
            <a:r>
              <a:rPr lang="pt-BR" sz="3000" dirty="0" smtClean="0"/>
              <a:t>Questionário com 19 perguntas objetivas e dissertativas;</a:t>
            </a:r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pt-BR" sz="3000" dirty="0" smtClean="0"/>
          </a:p>
          <a:p>
            <a:pPr algn="just" eaLnBrk="1" hangingPunct="1"/>
            <a:endParaRPr lang="pt-BR" sz="3000" dirty="0" smtClean="0"/>
          </a:p>
          <a:p>
            <a:pPr algn="just" eaLnBrk="1" hangingPunct="1">
              <a:buFont typeface="Arial" charset="0"/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3115A-E91E-459C-A72C-CA740716329B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597275" y="2492375"/>
            <a:ext cx="5295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latin typeface="+mn-lt"/>
              </a:rPr>
              <a:t>Elaborado através de informações obtidas com operadores das ETEs, servidores de manutenção de rede de esgoto e o biólogo da autarquia e, através das observações obtidas durante o acompanhamento da equipe de esgoto.</a:t>
            </a:r>
          </a:p>
        </p:txBody>
      </p:sp>
      <p:sp>
        <p:nvSpPr>
          <p:cNvPr id="8" name="Seta em curva para a direita 7"/>
          <p:cNvSpPr/>
          <p:nvPr/>
        </p:nvSpPr>
        <p:spPr>
          <a:xfrm rot="20603901">
            <a:off x="2597150" y="2428875"/>
            <a:ext cx="688975" cy="898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7417" name="Picture 9" descr="K:\ATIVIDADES COORDENAÇÃO 2015\Assemae\Esgotamento Sanitário - Percepções\Fotos\2015-01-29 - Pesquisa Saneamento (10).JPG"/>
          <p:cNvPicPr>
            <a:picLocks noChangeAspect="1" noChangeArrowheads="1"/>
          </p:cNvPicPr>
          <p:nvPr/>
        </p:nvPicPr>
        <p:blipFill>
          <a:blip r:embed="rId2" cstate="print"/>
          <a:srcRect r="18398"/>
          <a:stretch>
            <a:fillRect/>
          </a:stretch>
        </p:blipFill>
        <p:spPr bwMode="auto">
          <a:xfrm>
            <a:off x="257667" y="3527990"/>
            <a:ext cx="3594253" cy="2925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tângulo 9"/>
          <p:cNvSpPr/>
          <p:nvPr/>
        </p:nvSpPr>
        <p:spPr>
          <a:xfrm>
            <a:off x="3708400" y="5229225"/>
            <a:ext cx="49672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000" dirty="0">
                <a:latin typeface="+mn-lt"/>
                <a:cs typeface="Arial" pitchFamily="34" charset="0"/>
              </a:rPr>
              <a:t>Período de aplicação: 08 a 30 de janeiro de 2015.</a:t>
            </a:r>
          </a:p>
        </p:txBody>
      </p:sp>
      <p:pic>
        <p:nvPicPr>
          <p:cNvPr id="2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Metodologia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571500" y="1646238"/>
            <a:ext cx="8072438" cy="4525962"/>
          </a:xfrm>
        </p:spPr>
        <p:txBody>
          <a:bodyPr/>
          <a:lstStyle/>
          <a:p>
            <a:pPr algn="just" eaLnBrk="1" hangingPunct="1"/>
            <a:r>
              <a:rPr lang="pt-BR" sz="3000" dirty="0" smtClean="0"/>
              <a:t>População de estudo: população urbana atendida pela coleta e tratamento de esgoto cloacal no município de Novo Hamburgo (idade mínima 15 anos);</a:t>
            </a:r>
          </a:p>
          <a:p>
            <a:pPr algn="just" eaLnBrk="1" hangingPunct="1"/>
            <a:r>
              <a:rPr lang="pt-BR" sz="3000" dirty="0" smtClean="0"/>
              <a:t>Método de amostragem: 201 economias.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3000" dirty="0" smtClean="0"/>
          </a:p>
          <a:p>
            <a:pPr algn="just" eaLnBrk="1" hangingPunct="1">
              <a:buFont typeface="Arial" charset="0"/>
              <a:buNone/>
            </a:pPr>
            <a:r>
              <a:rPr lang="pt-BR" sz="3000" dirty="0" smtClean="0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64DB762-ED36-4B34-A0CB-77827E1AEF81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20925" y="4737100"/>
            <a:ext cx="67151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600" i="1" dirty="0">
                <a:latin typeface="+mn-lt"/>
              </a:rPr>
              <a:t>Número mínimo amostral: 176 economias</a:t>
            </a:r>
          </a:p>
          <a:p>
            <a:pPr>
              <a:defRPr/>
            </a:pPr>
            <a:r>
              <a:rPr lang="pt-BR" sz="2600" i="1" dirty="0">
                <a:latin typeface="+mn-lt"/>
              </a:rPr>
              <a:t>Nível de confiança: 95% </a:t>
            </a:r>
          </a:p>
          <a:p>
            <a:pPr>
              <a:defRPr/>
            </a:pPr>
            <a:r>
              <a:rPr lang="pt-BR" sz="2600" i="1" dirty="0">
                <a:latin typeface="+mn-lt"/>
              </a:rPr>
              <a:t>Precisão: 7%</a:t>
            </a:r>
          </a:p>
          <a:p>
            <a:pPr>
              <a:defRPr/>
            </a:pPr>
            <a:endParaRPr lang="pt-BR" sz="2600" i="1" dirty="0"/>
          </a:p>
        </p:txBody>
      </p:sp>
      <p:sp>
        <p:nvSpPr>
          <p:cNvPr id="6" name="Seta em curva para a direita 5"/>
          <p:cNvSpPr/>
          <p:nvPr/>
        </p:nvSpPr>
        <p:spPr>
          <a:xfrm>
            <a:off x="1193800" y="4214813"/>
            <a:ext cx="857250" cy="928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391" name="Imagem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6237288"/>
            <a:ext cx="2663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6276975"/>
            <a:ext cx="1512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628775"/>
            <a:ext cx="8604250" cy="863600"/>
          </a:xfrm>
        </p:spPr>
        <p:txBody>
          <a:bodyPr/>
          <a:lstStyle/>
          <a:p>
            <a:pPr eaLnBrk="1" hangingPunct="1"/>
            <a:r>
              <a:rPr lang="pt-BR" dirty="0" smtClean="0"/>
              <a:t> Conversa com servidores e observações: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1C103-976D-4268-A972-62D262A012A6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20938"/>
            <a:ext cx="6875462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76872"/>
            <a:ext cx="7560840" cy="4252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9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6381750"/>
            <a:ext cx="2663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338" y="6421438"/>
            <a:ext cx="1514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2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3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4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5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6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7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8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ppt/theme/themeOverride9.xml><?xml version="1.0" encoding="utf-8"?>
<a:themeOverride xmlns:a="http://schemas.openxmlformats.org/drawingml/2006/main">
  <a:clrScheme name="Fundição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Fundição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undiçã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80000"/>
            </a:schemeClr>
          </a:gs>
          <a:gs pos="62000">
            <a:schemeClr val="phClr">
              <a:tint val="30000"/>
              <a:satMod val="180000"/>
            </a:schemeClr>
          </a:gs>
          <a:gs pos="100000">
            <a:schemeClr val="phClr">
              <a:tint val="22000"/>
              <a:satMod val="18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58000"/>
              <a:satMod val="150000"/>
            </a:schemeClr>
          </a:gs>
          <a:gs pos="72000">
            <a:schemeClr val="phClr">
              <a:tint val="90000"/>
              <a:satMod val="135000"/>
            </a:schemeClr>
          </a:gs>
          <a:gs pos="100000">
            <a:schemeClr val="phClr">
              <a:tint val="8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8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5000"/>
              <a:satMod val="400000"/>
            </a:schemeClr>
          </a:gs>
          <a:gs pos="20000">
            <a:schemeClr val="phClr">
              <a:tint val="80000"/>
              <a:satMod val="355000"/>
            </a:schemeClr>
          </a:gs>
          <a:gs pos="100000">
            <a:schemeClr val="phClr">
              <a:tint val="95000"/>
              <a:shade val="55000"/>
              <a:satMod val="355000"/>
            </a:schemeClr>
          </a:gs>
        </a:gsLst>
        <a:path path="circle">
          <a:fillToRect l="67500" t="35000" r="32500" b="65000"/>
        </a:path>
      </a:gradFill>
      <a:blipFill>
        <a:blip xmlns:r="http://schemas.openxmlformats.org/officeDocument/2006/relationships" r:embed="rId1">
          <a:duotone>
            <a:schemeClr val="phClr">
              <a:shade val="30000"/>
              <a:satMod val="120000"/>
            </a:schemeClr>
            <a:schemeClr val="phClr">
              <a:tint val="70000"/>
              <a:satMod val="250000"/>
            </a:schemeClr>
          </a:duotone>
        </a:blip>
        <a:tile tx="0" ty="0" sx="50000" sy="50000" flip="none" algn="t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2166</TotalTime>
  <Words>1046</Words>
  <Application>Microsoft Office PowerPoint</Application>
  <PresentationFormat>Apresentação na tela (4:3)</PresentationFormat>
  <Paragraphs>183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Fundição</vt:lpstr>
      <vt:lpstr>PERCEPÇÃO DA POPULAÇÃO EM RELAÇÃO AO ESGOTAMENTO SANITÁRIO DO MUNICÍPIO DE NOVO HAMBURGO </vt:lpstr>
      <vt:lpstr>Município de Novo Hamburgo</vt:lpstr>
      <vt:lpstr>Introdução</vt:lpstr>
      <vt:lpstr>Introdução</vt:lpstr>
      <vt:lpstr>Introdução</vt:lpstr>
      <vt:lpstr>Objetivos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 e Conclusão</vt:lpstr>
      <vt:lpstr>Discussão e Conclusão</vt:lpstr>
      <vt:lpstr>Discussão e Conclusão</vt:lpstr>
      <vt:lpstr>Discussão e Conclusão</vt:lpstr>
      <vt:lpstr>Discussão e Conclusão</vt:lpstr>
      <vt:lpstr>Discussão e Conclusão</vt:lpstr>
      <vt:lpstr>Obrigada pela atenção!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Percepção sobre Esgot. Sanitário</dc:title>
  <dc:creator>Celso</dc:creator>
  <cp:lastModifiedBy>Michel</cp:lastModifiedBy>
  <cp:revision>257</cp:revision>
  <dcterms:created xsi:type="dcterms:W3CDTF">2015-02-18T14:57:19Z</dcterms:created>
  <dcterms:modified xsi:type="dcterms:W3CDTF">2015-05-27T12:05:18Z</dcterms:modified>
</cp:coreProperties>
</file>