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9" r:id="rId2"/>
    <p:sldId id="262" r:id="rId3"/>
    <p:sldId id="263" r:id="rId4"/>
    <p:sldId id="265" r:id="rId5"/>
    <p:sldId id="266" r:id="rId6"/>
    <p:sldId id="267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96" r:id="rId20"/>
    <p:sldId id="290" r:id="rId21"/>
    <p:sldId id="291" r:id="rId22"/>
    <p:sldId id="292" r:id="rId23"/>
    <p:sldId id="293" r:id="rId24"/>
    <p:sldId id="294" r:id="rId25"/>
    <p:sldId id="295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ébora de Lima Braga" initials="DdLB" lastIdx="1" clrIdx="0">
    <p:extLst>
      <p:ext uri="{19B8F6BF-5375-455C-9EA6-DF929625EA0E}">
        <p15:presenceInfo xmlns:p15="http://schemas.microsoft.com/office/powerpoint/2012/main" userId="05ba8d30614396b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5083" autoAdjust="0"/>
  </p:normalViewPr>
  <p:slideViewPr>
    <p:cSldViewPr>
      <p:cViewPr varScale="1">
        <p:scale>
          <a:sx n="62" d="100"/>
          <a:sy n="62" d="100"/>
        </p:scale>
        <p:origin x="152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8BEF4DD-C126-4E5E-97EB-C2F79D66FB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4A90CE-521B-430C-B640-BFD2939322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4D41F-011C-4FA5-B49C-8027BB1D0680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F5AA6EC5-85B3-4563-8DA6-687B9918B6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6A894FF9-3E04-450F-9561-1BA491BD9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006AD8-6EB4-4D10-808D-0AB38E41A8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90E594-D5B1-413E-88EE-38E2A96E1B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12335-BF3C-4158-8CE6-F2E339E694E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Sendo o peso desse indicador redistribuído igualmente pelo indicadores de água, esgoto, resíduos sólidos e controle de vetores.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87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O IES apresentou situação preocupante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176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490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26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Faina ( 34,4) e Palmeiras de Goiás (85,6)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9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Faina ( 34,4) e Palmeiras de Goiás (85,6)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176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428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por não haver informações para o IAB. Por esse motivo, optou-se por não se calcular o valor do ISA, visto que se considerou que, com a falta de algum indicador, o índice não representaria a realidade do local.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958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Cidade Ocidental e Palmeiras de Goiás apresentaram pontuação acima de 75,5 – salubres.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505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40,0% dos municípios a pontuação ficou entre 50,6 e 75,5 - média salubridade.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0960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Piracanjuba, Posse e Mimoso de Goiás obtiveram pontuação acima de 74,9 e só não foram considerados como salubres devido à falta de aterro sanitário.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494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200" dirty="0"/>
              <a:t>O Atlas (ANA, 2010) avalia a oferta e a demanda de água dos municípios até o ano de 2015 e, por esse motivo, utilizou esses dados para calcular o subindicador de saturação do sistema produtor de água (ISA).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dirty="0"/>
              <a:t>No Diagnóstico anual de Esgoto do SNIS, existem muitos municípios que não forneceram as informações. Ao comparar os dados do SNIS, sobre os municípios, para o ano de 2016, com os do Atlas de 2013, observaram-se valores bem próximos.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A SECIMA possui a informação sobre a licença de operação dos aterros sanitários, utilizados nos </a:t>
            </a:r>
            <a:r>
              <a:rPr lang="pt-BR" dirty="0" err="1"/>
              <a:t>subindicadores</a:t>
            </a:r>
            <a:r>
              <a:rPr lang="pt-BR" dirty="0"/>
              <a:t> de Tratamento e Disposição Final de Resíduos Sólidos (I</a:t>
            </a:r>
            <a:r>
              <a:rPr lang="pt-BR" baseline="-25000" dirty="0"/>
              <a:t>QR</a:t>
            </a:r>
            <a:r>
              <a:rPr lang="pt-BR" dirty="0"/>
              <a:t>) e Saturação do Tratamento e Disposição Final de Resíduos Sólidos (I</a:t>
            </a:r>
            <a:r>
              <a:rPr lang="pt-BR" baseline="-25000" dirty="0"/>
              <a:t>RS</a:t>
            </a:r>
            <a:r>
              <a:rPr lang="pt-BR" dirty="0"/>
              <a:t>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067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Nenhum município foi classificado como insalubre.</a:t>
            </a:r>
            <a:r>
              <a:rPr lang="pt-BR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722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Isso ocorreu por não haver informações para o I</a:t>
            </a:r>
            <a:r>
              <a:rPr lang="pt-BR" baseline="-25000" dirty="0"/>
              <a:t>AB</a:t>
            </a:r>
            <a:r>
              <a:rPr lang="pt-BR" dirty="0"/>
              <a:t>. Por esse motivo, optou-se por não se calcular o valor do ISA, visto que se considerou que, com a falta de algum indicador, o índice não representaria a realidade do local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de Cobertura de Abastecimento de Água (I</a:t>
            </a:r>
            <a:r>
              <a:rPr lang="pt-BR" baseline="-25000" dirty="0"/>
              <a:t>CA</a:t>
            </a:r>
            <a:r>
              <a:rPr lang="pt-BR" dirty="0"/>
              <a:t>) e de Saturação do Sistema Produtor de Água (I</a:t>
            </a:r>
            <a:r>
              <a:rPr lang="pt-BR" baseline="-25000" dirty="0"/>
              <a:t>SA</a:t>
            </a:r>
            <a:r>
              <a:rPr lang="pt-BR" dirty="0"/>
              <a:t>), desconsiderando o </a:t>
            </a:r>
            <a:r>
              <a:rPr lang="pt-BR" dirty="0" err="1"/>
              <a:t>subindicador</a:t>
            </a:r>
            <a:r>
              <a:rPr lang="pt-BR" dirty="0"/>
              <a:t> Qualidade de Água Distribuída (I</a:t>
            </a:r>
            <a:r>
              <a:rPr lang="pt-BR" baseline="-25000" dirty="0"/>
              <a:t>QA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005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200" dirty="0"/>
              <a:t>Segundo Teixeira (2017), para que se possa comparar os resultados finais de um ISA é necessário que estes possuam as mesmas composições, ou seja, </a:t>
            </a:r>
            <a:r>
              <a:rPr lang="pt-PT" sz="1800" dirty="0"/>
              <a:t>os mesmos pesos, indicadores e subindicadores.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4590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4021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2945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1139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419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Indicador de Abastecimento de água foi calculado pela média aritmética dos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subindicadores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Cobertura de abastecimento de água, qualidade de água distribuída e de saturação do sistema produtor de água.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indicador de abastecimento de água, foi analisado através das variáveis que calculam a porcentagem de cobertura do sistema de abastecimento de água, o monitoramento da qualidade da água fornecida e a comparação da oferta e da demanda de água. Esse último com o intuito de programar ampliações ou novos sistemas de abastecimento de água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metodologias utilizadas nos dois primeiros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subindicadores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foi a proposta por  CONESAN, e a do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subindicador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saturação do sistema produtor de água foi a proposta por Lima....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05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variáveis presentes no indicador de esgotos sanitários foram: a cobertura de atendimento por rede de esgoto ou tanque sépticos, o volume de esgoto tratado em relação ao coletado por rede coletora e a saturação do sistema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124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indicador de resíduos sólidos quantificou a porcentagem de domicílios atendidos por coleta de lixo, a situação da disposição final dos resíduos e a necessidade de novas instalações para disposição final dos resíduos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97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calculado a partir da média ponderada O indicador de controle de vetores identificou a necessidade de programas corretivos e preventivos de redução e eliminação de vetores transmissíveis ou hospedeiros da doença como dengue e esquistossomose, e também a necessidade de programas preventivos de redução e eliminação de ratos, através da mensuração da leptospirose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076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indicador socioeconômico foi mesurado, por meio da saúde pública, que indica a possibilidade de os serviços de saneamento inadequado, serem avaliados através da mortalidade infantil ligada a doenças de veiculação hídrica, e a mortalidade infantil e de idosos ligadas a doenças respiratórias. Outro fator levado em consideração para analisar a condição socioeconômica da população foi a capacidade de pagamento da população por serviços e os investimentos dos municípios, mensurados através do indicador de renda, além da linguagem adequada para comunicação nas campanhas de educação sanitária e ambiental através da identificação do nível de escolaridade da população identificada pelo indicador de educação.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91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46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err="1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subindicador</a:t>
            </a:r>
            <a:r>
              <a:rPr lang="pt-BR" sz="1200" kern="12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Qualidade de Água Distribuída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BA54-7D49-46B1-A3DB-A279042E9685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83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2" descr="C:\Users\gabriel.silva\Desktop\Template-49CN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81121" cy="694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.ana.gov.br/atlas/forms/analise/Geral.aspx?est=12&amp;mapa=diag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b.go.gov.br/pubview.asp?imagem=9016&amp;caderno=%CDndice%20de%20Desempenho%20dos%20Munic%EDpios%20-%20IDM%20-%25" TargetMode="External"/><Relationship Id="rId7" Type="http://schemas.openxmlformats.org/officeDocument/2006/relationships/hyperlink" Target="https://extranet.saude.go.gov.br/public/dengue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nirh.gov.br/portal/snirh/snirh-1/atlas-esgotos" TargetMode="External"/><Relationship Id="rId5" Type="http://schemas.openxmlformats.org/officeDocument/2006/relationships/hyperlink" Target="http://www.snis.gov.br/" TargetMode="External"/><Relationship Id="rId4" Type="http://schemas.openxmlformats.org/officeDocument/2006/relationships/hyperlink" Target="http://www.imb.go.gov.br/pubview.asp?imagem=9016&amp;caderno=%CDndice%20de%20Desempenho%20dos%20Munic%EDpios%20-%20IDM%20-%202016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6.jpe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logo ufg">
            <a:extLst>
              <a:ext uri="{FF2B5EF4-FFF2-40B4-BE49-F238E27FC236}">
                <a16:creationId xmlns:a16="http://schemas.microsoft.com/office/drawing/2014/main" id="{D008796B-A0C6-4D2E-ADDE-8FEA50D0F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306" b="89954" l="9659" r="89773">
                        <a14:foregroundMark x1="34091" y1="30137" x2="34091" y2="30137"/>
                        <a14:foregroundMark x1="65341" y1="7306" x2="65341" y2="7306"/>
                        <a14:foregroundMark x1="22159" y1="37900" x2="22159" y2="37900"/>
                        <a14:foregroundMark x1="42045" y1="53425" x2="42045" y2="53425"/>
                        <a14:foregroundMark x1="69318" y1="57078" x2="69318" y2="57078"/>
                        <a14:foregroundMark x1="75000" y1="39269" x2="75000" y2="39269"/>
                        <a14:foregroundMark x1="66477" y1="76256" x2="66477" y2="76256"/>
                        <a14:foregroundMark x1="51136" y1="73059" x2="51136" y2="73059"/>
                        <a14:foregroundMark x1="35795" y1="77626" x2="35795" y2="776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088" y="430846"/>
            <a:ext cx="729635" cy="90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1734930"/>
            <a:ext cx="7956376" cy="2387600"/>
          </a:xfrm>
        </p:spPr>
        <p:txBody>
          <a:bodyPr anchor="ctr" anchorCtr="0">
            <a:normAutofit fontScale="90000"/>
          </a:bodyPr>
          <a:lstStyle/>
          <a:p>
            <a:r>
              <a:rPr lang="pt-BR" b="1" dirty="0"/>
              <a:t>SALUBRIDADE AMBIENTAL EM MUNICÍPIOS COM COMUNIDADES RURAIS E TRADICIONAIS NO ESTADO DE GOIÁS</a:t>
            </a:r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504056" y="4365104"/>
            <a:ext cx="7956376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dirty="0"/>
              <a:t>Débora de Lima Braga, Karla Alcione da Silva </a:t>
            </a:r>
            <a:r>
              <a:rPr lang="pt-BR" sz="2800" dirty="0" err="1"/>
              <a:t>Cruvinel</a:t>
            </a:r>
            <a:r>
              <a:rPr lang="pt-BR" sz="2800" dirty="0"/>
              <a:t> e Paulo Sérgio </a:t>
            </a:r>
            <a:r>
              <a:rPr lang="pt-BR" sz="2800" dirty="0" err="1"/>
              <a:t>Scalize</a:t>
            </a:r>
            <a:endParaRPr lang="pt-BR" sz="2800" dirty="0"/>
          </a:p>
        </p:txBody>
      </p:sp>
      <p:pic>
        <p:nvPicPr>
          <p:cNvPr id="6" name="Picture 3" descr="ppgeas1">
            <a:extLst>
              <a:ext uri="{FF2B5EF4-FFF2-40B4-BE49-F238E27FC236}">
                <a16:creationId xmlns:a16="http://schemas.microsoft.com/office/drawing/2014/main" id="{EF921A49-3FBF-4B57-907C-CD5C8449D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45" y="451905"/>
            <a:ext cx="2205487" cy="74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esultado de imagem para simbolo capes">
            <a:extLst>
              <a:ext uri="{FF2B5EF4-FFF2-40B4-BE49-F238E27FC236}">
                <a16:creationId xmlns:a16="http://schemas.microsoft.com/office/drawing/2014/main" id="{3A28D00E-AC6C-4814-86F8-B086D4180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667" b="90000" l="6667" r="93333">
                        <a14:foregroundMark x1="74000" y1="7333" x2="74000" y2="7333"/>
                        <a14:foregroundMark x1="6667" y1="32000" x2="6667" y2="32000"/>
                        <a14:foregroundMark x1="93333" y1="37333" x2="93333" y2="37333"/>
                        <a14:foregroundMark x1="49333" y1="41333" x2="49333" y2="41333"/>
                        <a14:foregroundMark x1="54000" y1="83333" x2="54000" y2="83333"/>
                        <a14:foregroundMark x1="36000" y1="80667" x2="36000" y2="80667"/>
                        <a14:foregroundMark x1="9333" y1="79333" x2="9333" y2="79333"/>
                        <a14:foregroundMark x1="71333" y1="76667" x2="71333" y2="76667"/>
                        <a14:foregroundMark x1="83333" y1="78000" x2="83333" y2="7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24" y="406421"/>
            <a:ext cx="883253" cy="88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21B3145-5FA6-4533-BA9E-097DE24F8A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451" b="97059" l="4367" r="97817">
                        <a14:foregroundMark x1="57642" y1="60294" x2="57642" y2="60294"/>
                        <a14:foregroundMark x1="36681" y1="60294" x2="36681" y2="60294"/>
                        <a14:foregroundMark x1="38428" y1="48529" x2="38428" y2="48529"/>
                        <a14:foregroundMark x1="30568" y1="46569" x2="30568" y2="46569"/>
                        <a14:foregroundMark x1="52402" y1="49510" x2="52402" y2="49510"/>
                        <a14:foregroundMark x1="23144" y1="46078" x2="23144" y2="46078"/>
                        <a14:foregroundMark x1="20961" y1="40196" x2="20961" y2="40196"/>
                        <a14:foregroundMark x1="4367" y1="42157" x2="4367" y2="42157"/>
                        <a14:foregroundMark x1="15284" y1="17157" x2="15284" y2="17157"/>
                        <a14:foregroundMark x1="37991" y1="11765" x2="37991" y2="11765"/>
                        <a14:foregroundMark x1="37991" y1="14706" x2="37991" y2="14706"/>
                        <a14:foregroundMark x1="11354" y1="25000" x2="11354" y2="25000"/>
                        <a14:foregroundMark x1="31441" y1="3431" x2="31441" y2="3431"/>
                        <a14:foregroundMark x1="30131" y1="7353" x2="30131" y2="7353"/>
                        <a14:foregroundMark x1="33188" y1="10294" x2="33188" y2="10294"/>
                        <a14:foregroundMark x1="42795" y1="9314" x2="42795" y2="9314"/>
                        <a14:foregroundMark x1="55022" y1="9314" x2="55022" y2="9314"/>
                        <a14:foregroundMark x1="51092" y1="29412" x2="51092" y2="29412"/>
                        <a14:foregroundMark x1="56769" y1="28431" x2="56769" y2="28431"/>
                        <a14:foregroundMark x1="62009" y1="31373" x2="62009" y2="31373"/>
                        <a14:foregroundMark x1="75983" y1="26961" x2="75983" y2="26961"/>
                        <a14:foregroundMark x1="31004" y1="25980" x2="31004" y2="25980"/>
                        <a14:foregroundMark x1="65939" y1="47059" x2="65939" y2="47059"/>
                        <a14:foregroundMark x1="17031" y1="79902" x2="17031" y2="79902"/>
                        <a14:foregroundMark x1="10480" y1="82353" x2="10480" y2="82353"/>
                        <a14:foregroundMark x1="5677" y1="76471" x2="5677" y2="76471"/>
                        <a14:foregroundMark x1="27948" y1="83824" x2="27948" y2="83824"/>
                        <a14:foregroundMark x1="40611" y1="58333" x2="40611" y2="58333"/>
                        <a14:foregroundMark x1="33624" y1="80882" x2="33624" y2="80882"/>
                        <a14:foregroundMark x1="41921" y1="80392" x2="41921" y2="80392"/>
                        <a14:foregroundMark x1="44978" y1="79902" x2="44978" y2="79902"/>
                        <a14:foregroundMark x1="48908" y1="79902" x2="48908" y2="79902"/>
                        <a14:foregroundMark x1="51528" y1="78431" x2="51528" y2="78431"/>
                        <a14:foregroundMark x1="55895" y1="78922" x2="55895" y2="78922"/>
                        <a14:foregroundMark x1="66376" y1="80392" x2="66376" y2="80392"/>
                        <a14:foregroundMark x1="74236" y1="80392" x2="74236" y2="80392"/>
                        <a14:foregroundMark x1="80349" y1="83824" x2="80349" y2="83824"/>
                        <a14:foregroundMark x1="84279" y1="83333" x2="84279" y2="83333"/>
                        <a14:foregroundMark x1="85153" y1="76471" x2="85153" y2="76471"/>
                        <a14:foregroundMark x1="92140" y1="81373" x2="92140" y2="81373"/>
                        <a14:foregroundMark x1="97817" y1="80392" x2="97817" y2="80392"/>
                        <a14:foregroundMark x1="73799" y1="94118" x2="73799" y2="94118"/>
                        <a14:foregroundMark x1="68122" y1="97059" x2="68122" y2="97059"/>
                        <a14:foregroundMark x1="65066" y1="94118" x2="65066" y2="94118"/>
                        <a14:foregroundMark x1="62882" y1="93137" x2="62882" y2="93137"/>
                        <a14:foregroundMark x1="55022" y1="94608" x2="55022" y2="94608"/>
                        <a14:foregroundMark x1="47162" y1="92157" x2="47162" y2="92157"/>
                        <a14:foregroundMark x1="44978" y1="96078" x2="44978" y2="96078"/>
                        <a14:foregroundMark x1="38865" y1="93137" x2="38865" y2="93137"/>
                        <a14:foregroundMark x1="35808" y1="93627" x2="35808" y2="93627"/>
                        <a14:foregroundMark x1="30131" y1="95098" x2="30131" y2="95098"/>
                        <a14:foregroundMark x1="24454" y1="95588" x2="24454" y2="95588"/>
                        <a14:foregroundMark x1="17904" y1="93137" x2="17904" y2="93137"/>
                        <a14:foregroundMark x1="16157" y1="94118" x2="16157" y2="94118"/>
                        <a14:foregroundMark x1="6114" y1="94608" x2="6114" y2="94608"/>
                        <a14:foregroundMark x1="45852" y1="63725" x2="45852" y2="63725"/>
                        <a14:foregroundMark x1="44978" y1="45098" x2="44978" y2="45098"/>
                        <a14:foregroundMark x1="44105" y1="59314" x2="44105" y2="59314"/>
                        <a14:foregroundMark x1="13100" y1="18137" x2="13100" y2="18137"/>
                        <a14:foregroundMark x1="14410" y1="24020" x2="14410" y2="24020"/>
                        <a14:foregroundMark x1="13537" y1="78922" x2="13537" y2="78922"/>
                        <a14:foregroundMark x1="32314" y1="93137" x2="32314" y2="93137"/>
                        <a14:foregroundMark x1="33624" y1="93137" x2="33624" y2="931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578" y="383573"/>
            <a:ext cx="953027" cy="847851"/>
          </a:xfrm>
          <a:prstGeom prst="rect">
            <a:avLst/>
          </a:prstGeom>
        </p:spPr>
      </p:pic>
      <p:pic>
        <p:nvPicPr>
          <p:cNvPr id="11" name="Imagem 10" descr="logo Funasa.jpg">
            <a:extLst>
              <a:ext uri="{FF2B5EF4-FFF2-40B4-BE49-F238E27FC236}">
                <a16:creationId xmlns:a16="http://schemas.microsoft.com/office/drawing/2014/main" id="{0ACB017B-F6C8-4C54-9F59-A72546DA69F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9752"/>
            <a:ext cx="2681879" cy="69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83B1A4D-45EE-41FD-A9D9-C9363D736CE1}"/>
              </a:ext>
            </a:extLst>
          </p:cNvPr>
          <p:cNvSpPr/>
          <p:nvPr/>
        </p:nvSpPr>
        <p:spPr>
          <a:xfrm>
            <a:off x="395536" y="929718"/>
            <a:ext cx="8640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Tabela 3 - Equações para o cálculo do I</a:t>
            </a:r>
            <a:r>
              <a:rPr lang="pt-PT" sz="1200" b="1" baseline="-25000" dirty="0"/>
              <a:t>RS</a:t>
            </a:r>
            <a:r>
              <a:rPr lang="pt-PT" sz="1200" b="1" dirty="0"/>
              <a:t>, que compõe o ISA e seus subindicadores (I</a:t>
            </a:r>
            <a:r>
              <a:rPr lang="pt-PT" sz="1200" b="1" baseline="-25000" dirty="0"/>
              <a:t>CR</a:t>
            </a:r>
            <a:r>
              <a:rPr lang="pt-PT" sz="1200" b="1" dirty="0"/>
              <a:t>, I</a:t>
            </a:r>
            <a:r>
              <a:rPr lang="pt-PT" sz="1200" b="1" baseline="-25000" dirty="0"/>
              <a:t>QR</a:t>
            </a:r>
            <a:r>
              <a:rPr lang="pt-PT" sz="1200" b="1" dirty="0"/>
              <a:t>, I</a:t>
            </a:r>
            <a:r>
              <a:rPr lang="pt-PT" sz="1200" b="1" baseline="-25000" dirty="0"/>
              <a:t>SR</a:t>
            </a:r>
            <a:r>
              <a:rPr lang="pt-PT" sz="1200" b="1" dirty="0"/>
              <a:t>), com a pontuação, quando for o caso.</a:t>
            </a:r>
            <a:endParaRPr lang="pt-BR" sz="1200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8C7229D-2026-438E-B6F1-E4A40DCBFB58}"/>
              </a:ext>
            </a:extLst>
          </p:cNvPr>
          <p:cNvSpPr/>
          <p:nvPr/>
        </p:nvSpPr>
        <p:spPr>
          <a:xfrm>
            <a:off x="2123728" y="5565475"/>
            <a:ext cx="6046294" cy="29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Fonte: CONESAN (1999), adaptado por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Aravéchia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(2010) e Lima, Nascimento e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Scalize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(2019).</a:t>
            </a:r>
            <a:endParaRPr lang="pt-BR" sz="1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4C67558-F33B-48C1-BEB3-4C080DF74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71389"/>
              </p:ext>
            </p:extLst>
          </p:nvPr>
        </p:nvGraphicFramePr>
        <p:xfrm>
          <a:off x="395536" y="1206718"/>
          <a:ext cx="8352928" cy="4358757"/>
        </p:xfrm>
        <a:graphic>
          <a:graphicData uri="http://schemas.openxmlformats.org/drawingml/2006/table">
            <a:tbl>
              <a:tblPr/>
              <a:tblGrid>
                <a:gridCol w="1283680">
                  <a:extLst>
                    <a:ext uri="{9D8B030D-6E8A-4147-A177-3AD203B41FA5}">
                      <a16:colId xmlns:a16="http://schemas.microsoft.com/office/drawing/2014/main" val="4259013930"/>
                    </a:ext>
                  </a:extLst>
                </a:gridCol>
                <a:gridCol w="4421377">
                  <a:extLst>
                    <a:ext uri="{9D8B030D-6E8A-4147-A177-3AD203B41FA5}">
                      <a16:colId xmlns:a16="http://schemas.microsoft.com/office/drawing/2014/main" val="3399958659"/>
                    </a:ext>
                  </a:extLst>
                </a:gridCol>
                <a:gridCol w="156603">
                  <a:extLst>
                    <a:ext uri="{9D8B030D-6E8A-4147-A177-3AD203B41FA5}">
                      <a16:colId xmlns:a16="http://schemas.microsoft.com/office/drawing/2014/main" val="3546548964"/>
                    </a:ext>
                  </a:extLst>
                </a:gridCol>
                <a:gridCol w="835084">
                  <a:extLst>
                    <a:ext uri="{9D8B030D-6E8A-4147-A177-3AD203B41FA5}">
                      <a16:colId xmlns:a16="http://schemas.microsoft.com/office/drawing/2014/main" val="2576746457"/>
                    </a:ext>
                  </a:extLst>
                </a:gridCol>
                <a:gridCol w="601003">
                  <a:extLst>
                    <a:ext uri="{9D8B030D-6E8A-4147-A177-3AD203B41FA5}">
                      <a16:colId xmlns:a16="http://schemas.microsoft.com/office/drawing/2014/main" val="4198703174"/>
                    </a:ext>
                  </a:extLst>
                </a:gridCol>
                <a:gridCol w="898578">
                  <a:extLst>
                    <a:ext uri="{9D8B030D-6E8A-4147-A177-3AD203B41FA5}">
                      <a16:colId xmlns:a16="http://schemas.microsoft.com/office/drawing/2014/main" val="1430375238"/>
                    </a:ext>
                  </a:extLst>
                </a:gridCol>
                <a:gridCol w="156603">
                  <a:extLst>
                    <a:ext uri="{9D8B030D-6E8A-4147-A177-3AD203B41FA5}">
                      <a16:colId xmlns:a16="http://schemas.microsoft.com/office/drawing/2014/main" val="3469866525"/>
                    </a:ext>
                  </a:extLst>
                </a:gridCol>
              </a:tblGrid>
              <a:tr h="37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2870" algn="l"/>
                        </a:tabLs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e </a:t>
                      </a:r>
                      <a:r>
                        <a:rPr lang="pt-BR" sz="12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287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Equação, Descrição e Observação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2870" algn="l"/>
                        </a:tabLs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Pontuação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374090"/>
                  </a:ext>
                </a:extLst>
              </a:tr>
              <a:tr h="5660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287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Resíduos Sólidos (I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287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Eq. [9]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2870" algn="l"/>
                        </a:tabLs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0 a 100, corresponde diretamente à média dos seus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subindicadores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558062"/>
                  </a:ext>
                </a:extLst>
              </a:tr>
              <a:tr h="188699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Coleta de Resíduos Sólidos (I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Eq. [10]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coleta de lixo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População urbana atendida com coleta de resíduos sólidos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População urbana total</a:t>
                      </a:r>
                    </a:p>
                    <a:p>
                      <a:pPr marL="2540" indent="-25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valores fora da faixa de pontuação devem ser interpolados.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885333"/>
                  </a:ext>
                </a:extLst>
              </a:tr>
              <a:tr h="188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=100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565376"/>
                  </a:ext>
                </a:extLst>
              </a:tr>
              <a:tr h="2415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Até 20 mil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&lt;80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&gt;90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823430"/>
                  </a:ext>
                </a:extLst>
              </a:tr>
              <a:tr h="3403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 100 mil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&lt;90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&gt;95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974099"/>
                  </a:ext>
                </a:extLst>
              </a:tr>
              <a:tr h="2415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&gt;100 mil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&lt;95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&gt;99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804902"/>
                  </a:ext>
                </a:extLst>
              </a:tr>
              <a:tr h="37739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Tratamento e Disposição Final de Resíduos Sólidos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QR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 possui equacionamento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metodologia adaptada da que foi proposta por </a:t>
                      </a: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Aravéchia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(2010) e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Lima, Nascimento e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Scalize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(2019)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Disposição final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QR</a:t>
                      </a:r>
                      <a:endParaRPr lang="pt-BR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670704"/>
                  </a:ext>
                </a:extLst>
              </a:tr>
              <a:tr h="5161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0005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Aterro sanitário com licença de operação 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094892"/>
                  </a:ext>
                </a:extLst>
              </a:tr>
              <a:tr h="188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0005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Outras situações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74292"/>
                  </a:ext>
                </a:extLst>
              </a:tr>
              <a:tr h="377399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Saturação do Tratamento e Disposição Final de Resíduos Sólidos (I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 possui equacionamento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metodologia adaptada da que foi proposta por </a:t>
                      </a: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Aravéchia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(2010) e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Lima, Nascimento e </a:t>
                      </a: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Scalize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(2019)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0010" indent="-571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- Aterro Sanitário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0010" indent="-571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 – Coleta Seletiva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Situação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255278"/>
                  </a:ext>
                </a:extLst>
              </a:tr>
              <a:tr h="188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com CS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39545"/>
                  </a:ext>
                </a:extLst>
              </a:tr>
              <a:tr h="188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sem CS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425000"/>
                  </a:ext>
                </a:extLst>
              </a:tr>
              <a:tr h="188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Outras situações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274830"/>
                  </a:ext>
                </a:extLst>
              </a:tr>
              <a:tr h="188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dirty="0"/>
                    </a:p>
                  </a:txBody>
                  <a:tcPr marL="33355" marR="333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205997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1A4BB4D9-2F56-4AFD-8F4B-C705EE401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628800"/>
            <a:ext cx="1527066" cy="43204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AEEF967-3B69-4F10-82BA-B794C133A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2204864"/>
            <a:ext cx="1368152" cy="35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29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69501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83B1A4D-45EE-41FD-A9D9-C9363D736CE1}"/>
              </a:ext>
            </a:extLst>
          </p:cNvPr>
          <p:cNvSpPr/>
          <p:nvPr/>
        </p:nvSpPr>
        <p:spPr>
          <a:xfrm>
            <a:off x="327720" y="1348941"/>
            <a:ext cx="8640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Tabela 4 - Equações para o cálculo do I</a:t>
            </a:r>
            <a:r>
              <a:rPr lang="pt-PT" sz="1200" b="1" baseline="-25000" dirty="0"/>
              <a:t>CV</a:t>
            </a:r>
            <a:r>
              <a:rPr lang="pt-PT" sz="1200" b="1" dirty="0"/>
              <a:t>, que compõe o ISA e seus subindicadores (I</a:t>
            </a:r>
            <a:r>
              <a:rPr lang="pt-PT" sz="1200" b="1" baseline="-25000" dirty="0"/>
              <a:t>VD</a:t>
            </a:r>
            <a:r>
              <a:rPr lang="pt-PT" sz="1200" b="1" dirty="0"/>
              <a:t>, I</a:t>
            </a:r>
            <a:r>
              <a:rPr lang="pt-PT" sz="1200" b="1" baseline="-25000" dirty="0"/>
              <a:t>VE</a:t>
            </a:r>
            <a:r>
              <a:rPr lang="pt-PT" sz="1200" b="1" dirty="0"/>
              <a:t>, I</a:t>
            </a:r>
            <a:r>
              <a:rPr lang="pt-PT" sz="1200" b="1" baseline="-25000" dirty="0"/>
              <a:t>VL</a:t>
            </a:r>
            <a:r>
              <a:rPr lang="pt-PT" sz="1200" b="1" dirty="0"/>
              <a:t>), com a pontuação, quando for o caso.</a:t>
            </a:r>
            <a:endParaRPr lang="pt-BR" sz="1200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8C7229D-2026-438E-B6F1-E4A40DCBFB58}"/>
              </a:ext>
            </a:extLst>
          </p:cNvPr>
          <p:cNvSpPr/>
          <p:nvPr/>
        </p:nvSpPr>
        <p:spPr>
          <a:xfrm>
            <a:off x="2051720" y="5132568"/>
            <a:ext cx="6046294" cy="29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Fonte: CONESAN (1999), adaptado por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Aravéchia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(2010) e Lima, Nascimento e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Scalize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(2019).</a:t>
            </a:r>
            <a:endParaRPr lang="pt-BR" sz="1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DC67EC9F-BA81-4704-B45B-F9B8C7032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66806"/>
              </p:ext>
            </p:extLst>
          </p:nvPr>
        </p:nvGraphicFramePr>
        <p:xfrm>
          <a:off x="342900" y="1656080"/>
          <a:ext cx="8492751" cy="3545840"/>
        </p:xfrm>
        <a:graphic>
          <a:graphicData uri="http://schemas.openxmlformats.org/drawingml/2006/table">
            <a:tbl>
              <a:tblPr/>
              <a:tblGrid>
                <a:gridCol w="1492273">
                  <a:extLst>
                    <a:ext uri="{9D8B030D-6E8A-4147-A177-3AD203B41FA5}">
                      <a16:colId xmlns:a16="http://schemas.microsoft.com/office/drawing/2014/main" val="2221013801"/>
                    </a:ext>
                  </a:extLst>
                </a:gridCol>
                <a:gridCol w="2598075">
                  <a:extLst>
                    <a:ext uri="{9D8B030D-6E8A-4147-A177-3AD203B41FA5}">
                      <a16:colId xmlns:a16="http://schemas.microsoft.com/office/drawing/2014/main" val="4174050344"/>
                    </a:ext>
                  </a:extLst>
                </a:gridCol>
                <a:gridCol w="867358">
                  <a:extLst>
                    <a:ext uri="{9D8B030D-6E8A-4147-A177-3AD203B41FA5}">
                      <a16:colId xmlns:a16="http://schemas.microsoft.com/office/drawing/2014/main" val="4001122780"/>
                    </a:ext>
                  </a:extLst>
                </a:gridCol>
                <a:gridCol w="565704">
                  <a:extLst>
                    <a:ext uri="{9D8B030D-6E8A-4147-A177-3AD203B41FA5}">
                      <a16:colId xmlns:a16="http://schemas.microsoft.com/office/drawing/2014/main" val="3937128048"/>
                    </a:ext>
                  </a:extLst>
                </a:gridCol>
                <a:gridCol w="802545">
                  <a:extLst>
                    <a:ext uri="{9D8B030D-6E8A-4147-A177-3AD203B41FA5}">
                      <a16:colId xmlns:a16="http://schemas.microsoft.com/office/drawing/2014/main" val="186398403"/>
                    </a:ext>
                  </a:extLst>
                </a:gridCol>
                <a:gridCol w="1083398">
                  <a:extLst>
                    <a:ext uri="{9D8B030D-6E8A-4147-A177-3AD203B41FA5}">
                      <a16:colId xmlns:a16="http://schemas.microsoft.com/office/drawing/2014/main" val="3905698411"/>
                    </a:ext>
                  </a:extLst>
                </a:gridCol>
                <a:gridCol w="1083398">
                  <a:extLst>
                    <a:ext uri="{9D8B030D-6E8A-4147-A177-3AD203B41FA5}">
                      <a16:colId xmlns:a16="http://schemas.microsoft.com/office/drawing/2014/main" val="1269416694"/>
                    </a:ext>
                  </a:extLst>
                </a:gridCol>
              </a:tblGrid>
              <a:tr h="102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e </a:t>
                      </a:r>
                      <a:r>
                        <a:rPr lang="pt-BR" sz="12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Equação, Descrição e Observação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Pontuação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8093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Controle de Vetores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Eq. [11]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considerando os últimos cinco anos (2016 a 2011) para os </a:t>
                      </a: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subindicadores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0 a 100, corresponde diretamente ao cálculo do I</a:t>
                      </a:r>
                      <a:r>
                        <a:rPr lang="pt-BR" sz="1200" baseline="-25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944952"/>
                  </a:ext>
                </a:extLst>
              </a:tr>
              <a:tr h="254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Dengue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VD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 – Sem infestação do mosquito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 – Sem caso da doença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– Com caso da doença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hemorrágico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040974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VD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521526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Esquistossomose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Eq. [12]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= Incidência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Situação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&lt; 1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&lt; I &lt; 5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&gt; 5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20436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770242"/>
                  </a:ext>
                </a:extLst>
              </a:tr>
              <a:tr h="431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Leptospirose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– Sem enchente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 – Com enchente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 – Sem caso da doença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– Com caso da doença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Situação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 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421630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295067"/>
                  </a:ext>
                </a:extLst>
              </a:tr>
            </a:tbl>
          </a:graphicData>
        </a:graphic>
      </p:graphicFrame>
      <p:pic>
        <p:nvPicPr>
          <p:cNvPr id="7176" name="Picture 8">
            <a:extLst>
              <a:ext uri="{FF2B5EF4-FFF2-40B4-BE49-F238E27FC236}">
                <a16:creationId xmlns:a16="http://schemas.microsoft.com/office/drawing/2014/main" id="{0B33C963-C618-45E2-AB71-06CD2C535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" t="-75" r="-24" b="-75"/>
          <a:stretch>
            <a:fillRect/>
          </a:stretch>
        </p:blipFill>
        <p:spPr bwMode="auto">
          <a:xfrm>
            <a:off x="1910070" y="2120536"/>
            <a:ext cx="1585272" cy="4000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7175" name="Picture 7">
            <a:extLst>
              <a:ext uri="{FF2B5EF4-FFF2-40B4-BE49-F238E27FC236}">
                <a16:creationId xmlns:a16="http://schemas.microsoft.com/office/drawing/2014/main" id="{380F919D-5B0E-4B3C-B0CC-D4869668D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" t="-87" r="-18" b="-87"/>
          <a:stretch>
            <a:fillRect/>
          </a:stretch>
        </p:blipFill>
        <p:spPr bwMode="auto">
          <a:xfrm>
            <a:off x="1910070" y="3789040"/>
            <a:ext cx="1932050" cy="31432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557548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83B1A4D-45EE-41FD-A9D9-C9363D736CE1}"/>
              </a:ext>
            </a:extLst>
          </p:cNvPr>
          <p:cNvSpPr/>
          <p:nvPr/>
        </p:nvSpPr>
        <p:spPr>
          <a:xfrm>
            <a:off x="340544" y="209772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Tabela 5 - Equações para o cálculo do I</a:t>
            </a:r>
            <a:r>
              <a:rPr lang="pt-PT" sz="1200" b="1" baseline="-25000" dirty="0"/>
              <a:t>SEC</a:t>
            </a:r>
            <a:r>
              <a:rPr lang="pt-PT" sz="1200" b="1" dirty="0"/>
              <a:t>, que compõe o ISA e seus subindicadores (</a:t>
            </a:r>
            <a:r>
              <a:rPr lang="pt-BR" sz="1200" b="1" dirty="0" err="1"/>
              <a:t>IDM</a:t>
            </a:r>
            <a:r>
              <a:rPr lang="pt-BR" sz="1200" b="1" baseline="-25000" dirty="0" err="1"/>
              <a:t>saúde</a:t>
            </a:r>
            <a:r>
              <a:rPr lang="pt-BR" sz="1200" b="1" dirty="0"/>
              <a:t>, </a:t>
            </a:r>
            <a:r>
              <a:rPr lang="pt-PT" sz="1200" b="1" dirty="0"/>
              <a:t>IDM</a:t>
            </a:r>
            <a:r>
              <a:rPr lang="pt-PT" sz="1200" b="1" baseline="-25000" dirty="0"/>
              <a:t>economia</a:t>
            </a:r>
            <a:r>
              <a:rPr lang="pt-PT" sz="1200" b="1" dirty="0"/>
              <a:t>, IDM</a:t>
            </a:r>
            <a:r>
              <a:rPr lang="pt-PT" sz="1200" b="1" baseline="-25000" dirty="0"/>
              <a:t>educ</a:t>
            </a:r>
            <a:r>
              <a:rPr lang="pt-PT" sz="1200" b="1" dirty="0"/>
              <a:t>), com a pontuação, quando for o caso.</a:t>
            </a:r>
            <a:endParaRPr lang="pt-BR" sz="1200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8C7229D-2026-438E-B6F1-E4A40DCBFB58}"/>
              </a:ext>
            </a:extLst>
          </p:cNvPr>
          <p:cNvSpPr/>
          <p:nvPr/>
        </p:nvSpPr>
        <p:spPr>
          <a:xfrm>
            <a:off x="1979712" y="4017541"/>
            <a:ext cx="6046294" cy="29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Fonte: CONESAN (1999), adaptado por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Aravéchia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(2010) e Lima, Nascimento e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Scalize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(2019).</a:t>
            </a:r>
            <a:endParaRPr lang="pt-BR" sz="1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9C6B033-9F7B-48D4-802F-96EEFD0F5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85672"/>
              </p:ext>
            </p:extLst>
          </p:nvPr>
        </p:nvGraphicFramePr>
        <p:xfrm>
          <a:off x="327720" y="2547555"/>
          <a:ext cx="8492751" cy="1503580"/>
        </p:xfrm>
        <a:graphic>
          <a:graphicData uri="http://schemas.openxmlformats.org/drawingml/2006/table">
            <a:tbl>
              <a:tblPr/>
              <a:tblGrid>
                <a:gridCol w="1355724">
                  <a:extLst>
                    <a:ext uri="{9D8B030D-6E8A-4147-A177-3AD203B41FA5}">
                      <a16:colId xmlns:a16="http://schemas.microsoft.com/office/drawing/2014/main" val="182541361"/>
                    </a:ext>
                  </a:extLst>
                </a:gridCol>
                <a:gridCol w="4721658">
                  <a:extLst>
                    <a:ext uri="{9D8B030D-6E8A-4147-A177-3AD203B41FA5}">
                      <a16:colId xmlns:a16="http://schemas.microsoft.com/office/drawing/2014/main" val="2286066225"/>
                    </a:ext>
                  </a:extLst>
                </a:gridCol>
                <a:gridCol w="2415369">
                  <a:extLst>
                    <a:ext uri="{9D8B030D-6E8A-4147-A177-3AD203B41FA5}">
                      <a16:colId xmlns:a16="http://schemas.microsoft.com/office/drawing/2014/main" val="3445792082"/>
                    </a:ext>
                  </a:extLst>
                </a:gridCol>
              </a:tblGrid>
              <a:tr h="215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Equação e Descrição 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Pontuação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457073"/>
                  </a:ext>
                </a:extLst>
              </a:tr>
              <a:tr h="1288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Socioeconômico (I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825" indent="-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Eq. [13]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IDM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saúde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Índice de Desempenho dos Municípios na saúde;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IDM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Índice de Desempenho dos Municípios na Economia;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IDM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Índice de Desempenho dos Municípios na Educação.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0 a 100, corresponde diretamente à média dos seus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subindicadores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20650" indent="-1206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019650"/>
                  </a:ext>
                </a:extLst>
              </a:tr>
            </a:tbl>
          </a:graphicData>
        </a:graphic>
      </p:graphicFrame>
      <p:pic>
        <p:nvPicPr>
          <p:cNvPr id="8199" name="Picture 7">
            <a:extLst>
              <a:ext uri="{FF2B5EF4-FFF2-40B4-BE49-F238E27FC236}">
                <a16:creationId xmlns:a16="http://schemas.microsoft.com/office/drawing/2014/main" id="{AAD5E848-FABE-43B2-BAF0-E7EAEFE77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" t="-139" r="-17" b="-139"/>
          <a:stretch>
            <a:fillRect/>
          </a:stretch>
        </p:blipFill>
        <p:spPr bwMode="auto">
          <a:xfrm>
            <a:off x="1763688" y="2825104"/>
            <a:ext cx="3376324" cy="35323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969619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8354D52-C402-4C20-BC0A-116EC1E7D910}"/>
              </a:ext>
            </a:extLst>
          </p:cNvPr>
          <p:cNvSpPr/>
          <p:nvPr/>
        </p:nvSpPr>
        <p:spPr>
          <a:xfrm>
            <a:off x="350664" y="1196752"/>
            <a:ext cx="8420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900"/>
              </a:spcBef>
              <a:spcAft>
                <a:spcPts val="0"/>
              </a:spcAft>
            </a:pPr>
            <a:r>
              <a:rPr lang="pt-BR" sz="2200" kern="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Conforme a pontuação obtida do ISA, determina-se a condição de salubridade, como descrito na Tabela 6.</a:t>
            </a:r>
            <a:endParaRPr lang="pt-BR" sz="2200" kern="150" dirty="0">
              <a:effectLst/>
              <a:latin typeface="+mj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819AC70-9AE1-452E-86E1-F8658E485154}"/>
              </a:ext>
            </a:extLst>
          </p:cNvPr>
          <p:cNvSpPr/>
          <p:nvPr/>
        </p:nvSpPr>
        <p:spPr>
          <a:xfrm>
            <a:off x="368796" y="2192044"/>
            <a:ext cx="8253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850"/>
              </a:spcBef>
              <a:spcAft>
                <a:spcPts val="0"/>
              </a:spcAft>
            </a:pPr>
            <a:r>
              <a:rPr lang="pt-BR" b="1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Tabela 6 - Classificação da situação de salubridade pelo cálculo do ISA, por faixa de pontuação.</a:t>
            </a:r>
            <a:endParaRPr lang="pt-BR" sz="1400" kern="150" dirty="0">
              <a:effectLst/>
              <a:latin typeface="+mj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6A63470F-15B7-4076-9939-D3A800960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06487"/>
              </p:ext>
            </p:extLst>
          </p:nvPr>
        </p:nvGraphicFramePr>
        <p:xfrm>
          <a:off x="2191432" y="2742728"/>
          <a:ext cx="4608511" cy="1844675"/>
        </p:xfrm>
        <a:graphic>
          <a:graphicData uri="http://schemas.openxmlformats.org/drawingml/2006/table">
            <a:tbl>
              <a:tblPr/>
              <a:tblGrid>
                <a:gridCol w="2274476">
                  <a:extLst>
                    <a:ext uri="{9D8B030D-6E8A-4147-A177-3AD203B41FA5}">
                      <a16:colId xmlns:a16="http://schemas.microsoft.com/office/drawing/2014/main" val="3651234628"/>
                    </a:ext>
                  </a:extLst>
                </a:gridCol>
                <a:gridCol w="136710">
                  <a:extLst>
                    <a:ext uri="{9D8B030D-6E8A-4147-A177-3AD203B41FA5}">
                      <a16:colId xmlns:a16="http://schemas.microsoft.com/office/drawing/2014/main" val="2802775571"/>
                    </a:ext>
                  </a:extLst>
                </a:gridCol>
                <a:gridCol w="2197325">
                  <a:extLst>
                    <a:ext uri="{9D8B030D-6E8A-4147-A177-3AD203B41FA5}">
                      <a16:colId xmlns:a16="http://schemas.microsoft.com/office/drawing/2014/main" val="1643864268"/>
                    </a:ext>
                  </a:extLst>
                </a:gridCol>
              </a:tblGrid>
              <a:tr h="31778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Situação de salubridade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5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Pontuação</a:t>
                      </a:r>
                      <a:endParaRPr lang="pt-BR" sz="1800" kern="15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761289"/>
                  </a:ext>
                </a:extLst>
              </a:tr>
              <a:tr h="3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Insalubre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0 – 25,5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312734"/>
                  </a:ext>
                </a:extLst>
              </a:tr>
              <a:tr h="3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Baixa salubridade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25,6 – 50,5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460248"/>
                  </a:ext>
                </a:extLst>
              </a:tr>
              <a:tr h="3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Média salubridade</a:t>
                      </a:r>
                      <a:endParaRPr lang="pt-BR" sz="1800" kern="15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50,6 – 75,5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225294"/>
                  </a:ext>
                </a:extLst>
              </a:tr>
              <a:tr h="3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Salubre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kern="150" dirty="0">
                          <a:effectLst/>
                          <a:latin typeface="+mj-lt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75,6 – 100</a:t>
                      </a:r>
                      <a:endParaRPr lang="pt-BR" sz="1800" kern="150" dirty="0">
                        <a:effectLst/>
                        <a:latin typeface="+mj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30625"/>
                  </a:ext>
                </a:extLst>
              </a:tr>
            </a:tbl>
          </a:graphicData>
        </a:graphic>
      </p:graphicFrame>
      <p:sp>
        <p:nvSpPr>
          <p:cNvPr id="10" name="Retângulo 9">
            <a:extLst>
              <a:ext uri="{FF2B5EF4-FFF2-40B4-BE49-F238E27FC236}">
                <a16:creationId xmlns:a16="http://schemas.microsoft.com/office/drawing/2014/main" id="{C64A1965-536B-478D-9BE7-9840C433A760}"/>
              </a:ext>
            </a:extLst>
          </p:cNvPr>
          <p:cNvSpPr/>
          <p:nvPr/>
        </p:nvSpPr>
        <p:spPr>
          <a:xfrm>
            <a:off x="3013657" y="4509120"/>
            <a:ext cx="3094757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</a:pPr>
            <a:r>
              <a:rPr lang="pt-PT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Fonte: Aravéchia Júnior (2010).</a:t>
            </a:r>
            <a:endParaRPr lang="pt-BR" sz="1600" kern="150" dirty="0">
              <a:effectLst/>
              <a:latin typeface="+mj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25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37456" y="1124744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Indicador de Abastecimento de Água (I</a:t>
            </a:r>
            <a:r>
              <a:rPr lang="pt-BR" sz="2200" b="1" baseline="-25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51,1% dos municípios obtiveram pontuação acima de 75,5 - salubres.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37,8% a pontuação ficou entre 50,6 e 75,5 - média salubridade.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 município de Palmeiras de Goiás (maior pontuação para o ISA) no I</a:t>
            </a:r>
            <a:r>
              <a:rPr lang="pt-BR" sz="2200" baseline="-25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classificou-se como média salubridade (66,7). Essa classificação deve-se ao fato de o município apresentar baixa pontuação no </a:t>
            </a:r>
            <a:r>
              <a:rPr lang="pt-BR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subindicador</a:t>
            </a: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t-BR" sz="2200" baseline="-25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QA</a:t>
            </a: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por não realizar a quantidade mínima de análise da água determinada pela Portaria de Consolidação nº 05 do Ministério da Saúde (BRASIL, 2017).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Colina do Sul, Faina e Silvânia apresentaram pontuação abaixo de 50,5 - baixa salubridade -  motivados, principalmente, pela baixa cobertura de abastecimento de água ou pela necessidade de um novo manancial.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Nova Roma e Santa Rita do Novo Destino - não foi possível obter os dados.</a:t>
            </a:r>
            <a:endParaRPr lang="pt-B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1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37456" y="1124744"/>
            <a:ext cx="864096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400" b="1" dirty="0"/>
              <a:t>Indicador de Esgoto Sanitário (</a:t>
            </a:r>
            <a:r>
              <a:rPr lang="pt-PT" sz="2400" b="1" dirty="0"/>
              <a:t>I</a:t>
            </a:r>
            <a:r>
              <a:rPr lang="pt-PT" sz="2400" b="1" baseline="-25000" dirty="0"/>
              <a:t>ES</a:t>
            </a:r>
            <a:r>
              <a:rPr lang="pt-BR" sz="2400" b="1" dirty="0"/>
              <a:t>): </a:t>
            </a:r>
          </a:p>
          <a:p>
            <a:pPr algn="just">
              <a:spcAft>
                <a:spcPts val="0"/>
              </a:spcAft>
            </a:pPr>
            <a:endParaRPr lang="pt-BR" sz="11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51,1% dos municípios  apresentaram situação de insalubridade, devido à falta de cobertura em coleta e tratamento de esgoto, serviços estes considerados como básicos em saneamento. </a:t>
            </a:r>
          </a:p>
          <a:p>
            <a:pPr algn="just"/>
            <a:endParaRPr lang="pt-BR" sz="1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Mineiros, Niquelândia e Trindade obtiveram baixa salubridade.</a:t>
            </a:r>
          </a:p>
          <a:p>
            <a:pPr algn="just"/>
            <a:endParaRPr lang="pt-BR" sz="1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Abadia de Goiás, Cristalina, Minaçu, Montes Claros de Goiás, São Miguel do Araguaia e Uruaçu apresentaram média salubridade. </a:t>
            </a:r>
          </a:p>
          <a:p>
            <a:pPr algn="just"/>
            <a:endParaRPr lang="pt-BR" sz="1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O restante dos municípios estudados (28,9%) foram classificados como salubres por possuírem sistema de coleta e tratamento de esgoto.</a:t>
            </a:r>
          </a:p>
          <a:p>
            <a:pPr algn="just">
              <a:spcAft>
                <a:spcPts val="0"/>
              </a:spcAft>
            </a:pPr>
            <a:endParaRPr lang="pt-BR" sz="21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5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37456" y="1124744"/>
            <a:ext cx="8640960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400" b="1" dirty="0"/>
              <a:t>Indicador de Resíduos Sólidos (</a:t>
            </a:r>
            <a:r>
              <a:rPr lang="pt-BR" sz="2400" dirty="0"/>
              <a:t>I</a:t>
            </a:r>
            <a:r>
              <a:rPr lang="pt-BR" sz="2400" baseline="-25000" dirty="0"/>
              <a:t>RS</a:t>
            </a:r>
            <a:r>
              <a:rPr lang="pt-BR" sz="2400" b="1" dirty="0"/>
              <a:t>): </a:t>
            </a:r>
          </a:p>
          <a:p>
            <a:pPr algn="just">
              <a:spcAft>
                <a:spcPts val="0"/>
              </a:spcAft>
            </a:pPr>
            <a:endParaRPr lang="pt-BR" sz="11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 </a:t>
            </a:r>
            <a:r>
              <a:rPr lang="pt-BR" sz="2400" dirty="0"/>
              <a:t>86,7% dos municípios obtiveram valores abaixo de 34 pontos - baixa salubridade - por não possuírem aterro sanitário. </a:t>
            </a:r>
          </a:p>
          <a:p>
            <a:endParaRPr lang="pt-B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Aparecida de Goiânia, Cidade Ocidental e Palmeiras de Goiás – salubres - por possuírem aterro sanitário licenciado e realizarem coleta seletiva dos resíduos. </a:t>
            </a:r>
          </a:p>
          <a:p>
            <a:endParaRPr lang="pt-B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Minaçu, Nova Roma e São João D’Aliança - não foi possível obter os dados.</a:t>
            </a:r>
            <a:endParaRPr lang="pt-BR" sz="24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11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37456" y="1124744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400" b="1" dirty="0">
                <a:latin typeface="+mj-lt"/>
              </a:rPr>
              <a:t>Indicador de Controle de Vetores(</a:t>
            </a:r>
            <a:r>
              <a:rPr lang="pt-BR" sz="2400" dirty="0">
                <a:latin typeface="+mj-lt"/>
              </a:rPr>
              <a:t>I</a:t>
            </a:r>
            <a:r>
              <a:rPr lang="pt-BR" sz="2400" baseline="-25000" dirty="0">
                <a:latin typeface="+mj-lt"/>
              </a:rPr>
              <a:t>CV</a:t>
            </a:r>
            <a:r>
              <a:rPr lang="pt-BR" sz="2400" b="1" dirty="0">
                <a:latin typeface="+mj-lt"/>
              </a:rPr>
              <a:t>): </a:t>
            </a:r>
          </a:p>
          <a:p>
            <a:pPr algn="just">
              <a:spcAft>
                <a:spcPts val="0"/>
              </a:spcAft>
            </a:pPr>
            <a:endParaRPr lang="pt-BR" sz="1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</a:rPr>
              <a:t>O município de Aparecida de Goiânia - baixa salubridade - devido aos casos confirmados de Leptospirose.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</a:rPr>
              <a:t>O restante dos municípios (97,8%), por não haver nenhum caso de Leptospirose e Esquistossomose, foram classificados como salubres, mesmo com pontuação baixa no </a:t>
            </a:r>
            <a:r>
              <a:rPr lang="pt-BR" sz="2400" dirty="0" err="1">
                <a:latin typeface="+mj-lt"/>
              </a:rPr>
              <a:t>subindicador</a:t>
            </a:r>
            <a:r>
              <a:rPr lang="pt-BR" sz="2400" dirty="0">
                <a:latin typeface="+mj-lt"/>
              </a:rPr>
              <a:t> de dengue (I</a:t>
            </a:r>
            <a:r>
              <a:rPr lang="pt-BR" sz="2400" baseline="-25000" dirty="0">
                <a:latin typeface="+mj-lt"/>
              </a:rPr>
              <a:t>VD</a:t>
            </a:r>
            <a:r>
              <a:rPr lang="pt-BR" sz="2400" dirty="0">
                <a:latin typeface="+mj-lt"/>
              </a:rPr>
              <a:t>).</a:t>
            </a:r>
          </a:p>
          <a:p>
            <a:endParaRPr lang="pt-BR" sz="2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>
                <a:latin typeface="+mj-lt"/>
              </a:rPr>
              <a:t>Indicador Socioeconômico (</a:t>
            </a:r>
            <a:r>
              <a:rPr lang="pt-BR" sz="2400" dirty="0">
                <a:latin typeface="+mj-lt"/>
              </a:rPr>
              <a:t>I</a:t>
            </a:r>
            <a:r>
              <a:rPr lang="pt-BR" sz="2400" baseline="-25000" dirty="0">
                <a:latin typeface="+mj-lt"/>
              </a:rPr>
              <a:t>SEC</a:t>
            </a:r>
            <a:r>
              <a:rPr lang="pt-BR" sz="2400" b="1" dirty="0">
                <a:latin typeface="+mj-lt"/>
              </a:rPr>
              <a:t>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</a:rPr>
              <a:t>17,8% dos municípios - média salubridade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</a:rPr>
              <a:t> 82,2% dos municípios - baixa salubridade</a:t>
            </a:r>
            <a:endParaRPr lang="pt-BR" sz="24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17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8F2BC6A-57E4-4DD1-AD46-BD69956B7DA3}"/>
              </a:ext>
            </a:extLst>
          </p:cNvPr>
          <p:cNvSpPr/>
          <p:nvPr/>
        </p:nvSpPr>
        <p:spPr>
          <a:xfrm>
            <a:off x="8532440" y="4005064"/>
            <a:ext cx="283839" cy="100811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9822AB7-7BB8-4D95-8FF4-8C777B66D4A8}"/>
              </a:ext>
            </a:extLst>
          </p:cNvPr>
          <p:cNvSpPr txBox="1"/>
          <p:nvPr/>
        </p:nvSpPr>
        <p:spPr>
          <a:xfrm>
            <a:off x="8196403" y="1264554"/>
            <a:ext cx="648072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85,6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BD038F4-D321-4364-B328-BD3DA4340AAB}"/>
              </a:ext>
            </a:extLst>
          </p:cNvPr>
          <p:cNvSpPr txBox="1"/>
          <p:nvPr/>
        </p:nvSpPr>
        <p:spPr>
          <a:xfrm>
            <a:off x="1187624" y="3331451"/>
            <a:ext cx="648072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34,4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99B09D65-7F27-4721-8C1C-E6205DE10674}"/>
              </a:ext>
            </a:extLst>
          </p:cNvPr>
          <p:cNvSpPr/>
          <p:nvPr/>
        </p:nvSpPr>
        <p:spPr>
          <a:xfrm>
            <a:off x="1045704" y="4005064"/>
            <a:ext cx="283839" cy="100811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E19A6C2-A87E-4F28-8718-B1CC071D4586}"/>
              </a:ext>
            </a:extLst>
          </p:cNvPr>
          <p:cNvSpPr/>
          <p:nvPr/>
        </p:nvSpPr>
        <p:spPr>
          <a:xfrm>
            <a:off x="1329543" y="2348880"/>
            <a:ext cx="1586273" cy="47656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607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8F2BC6A-57E4-4DD1-AD46-BD69956B7DA3}"/>
              </a:ext>
            </a:extLst>
          </p:cNvPr>
          <p:cNvSpPr/>
          <p:nvPr/>
        </p:nvSpPr>
        <p:spPr>
          <a:xfrm>
            <a:off x="5580112" y="4077072"/>
            <a:ext cx="3236167" cy="122413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5887F6F-48E3-44A1-BF43-8BA3B3029381}"/>
              </a:ext>
            </a:extLst>
          </p:cNvPr>
          <p:cNvSpPr/>
          <p:nvPr/>
        </p:nvSpPr>
        <p:spPr>
          <a:xfrm>
            <a:off x="5580112" y="1555676"/>
            <a:ext cx="3164159" cy="136926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9822AB7-7BB8-4D95-8FF4-8C777B66D4A8}"/>
              </a:ext>
            </a:extLst>
          </p:cNvPr>
          <p:cNvSpPr txBox="1"/>
          <p:nvPr/>
        </p:nvSpPr>
        <p:spPr>
          <a:xfrm>
            <a:off x="3059832" y="1555676"/>
            <a:ext cx="2281841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17 municípios (37,8%)</a:t>
            </a:r>
          </a:p>
        </p:txBody>
      </p:sp>
    </p:spTree>
    <p:extLst>
      <p:ext uri="{BB962C8B-B14F-4D97-AF65-F5344CB8AC3E}">
        <p14:creationId xmlns:p14="http://schemas.microsoft.com/office/powerpoint/2010/main" val="126061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367759-0A13-4F98-89F5-C68FF454103D}"/>
              </a:ext>
            </a:extLst>
          </p:cNvPr>
          <p:cNvSpPr txBox="1"/>
          <p:nvPr/>
        </p:nvSpPr>
        <p:spPr>
          <a:xfrm>
            <a:off x="251520" y="980728"/>
            <a:ext cx="864096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Os índices ambientais são importantes instrumentos para medir os impactos ambientais ocasionados pelo ser humano, especialmente o Índice de Salubridade Ambiental (ISA), pois contribui com as mais variadas informações, auxiliando a tomada de decisões nos setores público e privado (ALBUQUERQUE; DALTRO FILHO, 2015). </a:t>
            </a:r>
          </a:p>
          <a:p>
            <a:pPr algn="just"/>
            <a:endParaRPr lang="pt-BR" sz="1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O ISA foi elaborado em 1999 pela Câmara Técnica de Planejamento do Conselho Estadual de Saneamento Ambiental do estado de São Paulo (CONESAN). Este tem a finalidade de averiguar as condições ambientais no âmbito municipal, através da identificação e avaliação das condições de saneamento de cada município (PINTO </a:t>
            </a:r>
            <a:r>
              <a:rPr lang="pt-BR" sz="2200" i="1" dirty="0"/>
              <a:t>et al., 2</a:t>
            </a:r>
            <a:r>
              <a:rPr lang="pt-BR" sz="2200" dirty="0"/>
              <a:t>014).</a:t>
            </a:r>
          </a:p>
          <a:p>
            <a:pPr algn="just"/>
            <a:endParaRPr lang="pt-BR" sz="1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Atualmente, existem diversos estudos em estados brasileiros sobre a aplicação do ISA com adaptações do proposto pelo CONESAN (1999). </a:t>
            </a:r>
          </a:p>
        </p:txBody>
      </p:sp>
    </p:spTree>
    <p:extLst>
      <p:ext uri="{BB962C8B-B14F-4D97-AF65-F5344CB8AC3E}">
        <p14:creationId xmlns:p14="http://schemas.microsoft.com/office/powerpoint/2010/main" val="2844571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1D87D14-1ED7-4CC8-9402-39694FFF5760}"/>
              </a:ext>
            </a:extLst>
          </p:cNvPr>
          <p:cNvSpPr/>
          <p:nvPr/>
        </p:nvSpPr>
        <p:spPr>
          <a:xfrm>
            <a:off x="1115616" y="4077072"/>
            <a:ext cx="4442228" cy="122413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74C3F893-782A-448B-A4AE-504AF4734CB9}"/>
              </a:ext>
            </a:extLst>
          </p:cNvPr>
          <p:cNvSpPr/>
          <p:nvPr/>
        </p:nvSpPr>
        <p:spPr>
          <a:xfrm>
            <a:off x="1115617" y="2375169"/>
            <a:ext cx="4442228" cy="122413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71D49BD-539D-4A34-A634-DFA1BB87A0D6}"/>
              </a:ext>
            </a:extLst>
          </p:cNvPr>
          <p:cNvSpPr txBox="1"/>
          <p:nvPr/>
        </p:nvSpPr>
        <p:spPr>
          <a:xfrm flipH="1">
            <a:off x="3100766" y="1636669"/>
            <a:ext cx="2834601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24 municípios (53,3%)</a:t>
            </a:r>
          </a:p>
        </p:txBody>
      </p:sp>
    </p:spTree>
    <p:extLst>
      <p:ext uri="{BB962C8B-B14F-4D97-AF65-F5344CB8AC3E}">
        <p14:creationId xmlns:p14="http://schemas.microsoft.com/office/powerpoint/2010/main" val="3797370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78319E9-07C8-477D-AB9D-07C1D8294204}"/>
              </a:ext>
            </a:extLst>
          </p:cNvPr>
          <p:cNvSpPr txBox="1"/>
          <p:nvPr/>
        </p:nvSpPr>
        <p:spPr>
          <a:xfrm flipH="1">
            <a:off x="1138030" y="3653522"/>
            <a:ext cx="7700516" cy="36933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Minaçu, Nova Roma, Santa Rita do Novo Destino e São Joao D’ Aliança (8,9%)</a:t>
            </a:r>
          </a:p>
        </p:txBody>
      </p:sp>
    </p:spTree>
    <p:extLst>
      <p:ext uri="{BB962C8B-B14F-4D97-AF65-F5344CB8AC3E}">
        <p14:creationId xmlns:p14="http://schemas.microsoft.com/office/powerpoint/2010/main" val="4266615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1698DC6-B8D0-4847-A5C0-E2B6C7379AE8}"/>
              </a:ext>
            </a:extLst>
          </p:cNvPr>
          <p:cNvSpPr/>
          <p:nvPr/>
        </p:nvSpPr>
        <p:spPr>
          <a:xfrm>
            <a:off x="8316416" y="4077072"/>
            <a:ext cx="522131" cy="122413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2E23A83-527E-4E83-A5CB-2C15340226A1}"/>
              </a:ext>
            </a:extLst>
          </p:cNvPr>
          <p:cNvSpPr txBox="1"/>
          <p:nvPr/>
        </p:nvSpPr>
        <p:spPr>
          <a:xfrm>
            <a:off x="5508104" y="3707740"/>
            <a:ext cx="417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Pontuação acima de 75,5 (4,4%) </a:t>
            </a:r>
          </a:p>
        </p:txBody>
      </p:sp>
    </p:spTree>
    <p:extLst>
      <p:ext uri="{BB962C8B-B14F-4D97-AF65-F5344CB8AC3E}">
        <p14:creationId xmlns:p14="http://schemas.microsoft.com/office/powerpoint/2010/main" val="3985343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1698DC6-B8D0-4847-A5C0-E2B6C7379AE8}"/>
              </a:ext>
            </a:extLst>
          </p:cNvPr>
          <p:cNvSpPr/>
          <p:nvPr/>
        </p:nvSpPr>
        <p:spPr>
          <a:xfrm>
            <a:off x="5004048" y="4077072"/>
            <a:ext cx="3384375" cy="122413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033A1BB-EA1A-48F1-8321-614FF03AE03D}"/>
              </a:ext>
            </a:extLst>
          </p:cNvPr>
          <p:cNvSpPr txBox="1"/>
          <p:nvPr/>
        </p:nvSpPr>
        <p:spPr>
          <a:xfrm>
            <a:off x="4989613" y="3707740"/>
            <a:ext cx="417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Pontuação entre 50,6 e 75,5 (40,0%) </a:t>
            </a:r>
          </a:p>
        </p:txBody>
      </p:sp>
    </p:spTree>
    <p:extLst>
      <p:ext uri="{BB962C8B-B14F-4D97-AF65-F5344CB8AC3E}">
        <p14:creationId xmlns:p14="http://schemas.microsoft.com/office/powerpoint/2010/main" val="1865486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1698DC6-B8D0-4847-A5C0-E2B6C7379AE8}"/>
              </a:ext>
            </a:extLst>
          </p:cNvPr>
          <p:cNvSpPr/>
          <p:nvPr/>
        </p:nvSpPr>
        <p:spPr>
          <a:xfrm>
            <a:off x="7812360" y="4077072"/>
            <a:ext cx="576063" cy="122413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033A1BB-EA1A-48F1-8321-614FF03AE03D}"/>
              </a:ext>
            </a:extLst>
          </p:cNvPr>
          <p:cNvSpPr txBox="1"/>
          <p:nvPr/>
        </p:nvSpPr>
        <p:spPr>
          <a:xfrm>
            <a:off x="6156176" y="3674432"/>
            <a:ext cx="253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Pontuação acima de 74,9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B0626B0-CEC7-4E66-A33B-07451AC5BE52}"/>
              </a:ext>
            </a:extLst>
          </p:cNvPr>
          <p:cNvSpPr/>
          <p:nvPr/>
        </p:nvSpPr>
        <p:spPr>
          <a:xfrm>
            <a:off x="7812360" y="1988840"/>
            <a:ext cx="576064" cy="27679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056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197587" y="97090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1 – Condição de salubridade ambiental dos municípios da pesquisa.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ABF3C99-FC7B-4843-8F32-93816C4C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1" y="1338819"/>
            <a:ext cx="8510826" cy="418036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9AF720A-3775-47BD-9E48-29D37A7BC869}"/>
              </a:ext>
            </a:extLst>
          </p:cNvPr>
          <p:cNvSpPr/>
          <p:nvPr/>
        </p:nvSpPr>
        <p:spPr>
          <a:xfrm>
            <a:off x="3217583" y="5519181"/>
            <a:ext cx="26009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Autoria própria, 2019.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1698DC6-B8D0-4847-A5C0-E2B6C7379AE8}"/>
              </a:ext>
            </a:extLst>
          </p:cNvPr>
          <p:cNvSpPr/>
          <p:nvPr/>
        </p:nvSpPr>
        <p:spPr>
          <a:xfrm>
            <a:off x="1115616" y="4077072"/>
            <a:ext cx="3873997" cy="122413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033A1BB-EA1A-48F1-8321-614FF03AE03D}"/>
              </a:ext>
            </a:extLst>
          </p:cNvPr>
          <p:cNvSpPr txBox="1"/>
          <p:nvPr/>
        </p:nvSpPr>
        <p:spPr>
          <a:xfrm>
            <a:off x="1129351" y="3712458"/>
            <a:ext cx="417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Pontuação entre 25,6 e 50,5 (46,7%) </a:t>
            </a:r>
          </a:p>
        </p:txBody>
      </p:sp>
    </p:spTree>
    <p:extLst>
      <p:ext uri="{BB962C8B-B14F-4D97-AF65-F5344CB8AC3E}">
        <p14:creationId xmlns:p14="http://schemas.microsoft.com/office/powerpoint/2010/main" val="2696657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51520" y="954831"/>
            <a:ext cx="8640960" cy="473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200" b="1" dirty="0"/>
              <a:t>Lima, Nascimento e </a:t>
            </a:r>
            <a:r>
              <a:rPr lang="pt-BR" sz="2200" b="1" dirty="0" err="1"/>
              <a:t>Scalize</a:t>
            </a:r>
            <a:r>
              <a:rPr lang="pt-BR" sz="2200" b="1" dirty="0"/>
              <a:t> (2019)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150" dirty="0"/>
              <a:t>Colinas do Sul, Faina, Mineiros, Nova Roma e Santa Rita do Novo Destino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150" dirty="0"/>
              <a:t>As metodologias são diferentes, havendo algumas adaptações.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150" dirty="0"/>
              <a:t>Colinas do Sul, Faina e Mineiros - permaneceram com a mesma classificação - baixa salubridade.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150" dirty="0"/>
              <a:t>Em Nova Roma e em Santa Rita do Novo Destino, não foi possível realizar a comparação do nível de salubridade, pois, no presente estudo, não foi calculado o valor do ISA.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150" dirty="0"/>
              <a:t>Em Nova Roma obtiveram o valor do I</a:t>
            </a:r>
            <a:r>
              <a:rPr lang="pt-BR" sz="2150" baseline="-25000" dirty="0"/>
              <a:t>AB</a:t>
            </a:r>
            <a:r>
              <a:rPr lang="pt-BR" sz="2150" dirty="0"/>
              <a:t> através da média dos </a:t>
            </a:r>
            <a:r>
              <a:rPr lang="pt-BR" sz="2150" dirty="0" err="1"/>
              <a:t>subindicadores</a:t>
            </a:r>
            <a:r>
              <a:rPr lang="pt-BR" sz="2150" dirty="0"/>
              <a:t> de I</a:t>
            </a:r>
            <a:r>
              <a:rPr lang="pt-BR" sz="2150" baseline="-25000" dirty="0"/>
              <a:t>CA </a:t>
            </a:r>
            <a:r>
              <a:rPr lang="pt-BR" sz="2150" dirty="0"/>
              <a:t>e de I</a:t>
            </a:r>
            <a:r>
              <a:rPr lang="pt-BR" sz="2150" baseline="-25000" dirty="0"/>
              <a:t>SA</a:t>
            </a:r>
            <a:r>
              <a:rPr lang="pt-BR" sz="2150" dirty="0"/>
              <a:t> desconsiderando o I</a:t>
            </a:r>
            <a:r>
              <a:rPr lang="pt-BR" sz="2150" baseline="-25000" dirty="0"/>
              <a:t>QA</a:t>
            </a:r>
            <a:r>
              <a:rPr lang="pt-BR" sz="2150" dirty="0"/>
              <a:t>, em consequência da falta de informações.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150" dirty="0"/>
              <a:t>No município de Santa Rita do Novo Destino, para o cálculo do </a:t>
            </a:r>
            <a:r>
              <a:rPr lang="pt-BR" sz="2150" dirty="0" err="1"/>
              <a:t>subindicador</a:t>
            </a:r>
            <a:r>
              <a:rPr lang="pt-BR" sz="2150" dirty="0"/>
              <a:t> I</a:t>
            </a:r>
            <a:r>
              <a:rPr lang="pt-BR" sz="2150" baseline="-25000" dirty="0"/>
              <a:t>QA</a:t>
            </a:r>
            <a:r>
              <a:rPr lang="pt-BR" sz="2150" dirty="0"/>
              <a:t>, utilizaram os dados cedidos pela Secretaria Estadual de Saúde do estado de Goiás. </a:t>
            </a:r>
            <a:endParaRPr lang="pt-BR" sz="21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85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RESULTADOS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51520" y="954831"/>
            <a:ext cx="864096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200" b="1" dirty="0" err="1"/>
              <a:t>Aravéchia</a:t>
            </a:r>
            <a:r>
              <a:rPr lang="pt-BR" sz="2200" b="1" dirty="0"/>
              <a:t> (2010)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Aparecida de Goiânia teve um aumento significativo na pontuação, passando de 35,4 para 54,9 pontos, saindo da classificação de baixa salubridade para média salubridade.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Ao calcular o ISA, não excluiu o I</a:t>
            </a:r>
            <a:r>
              <a:rPr lang="pt-BR" sz="2200" baseline="-25000" dirty="0"/>
              <a:t>RH</a:t>
            </a:r>
            <a:r>
              <a:rPr lang="pt-BR" sz="2200" dirty="0"/>
              <a:t>, como foi feito no presente estudo.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Ao comparar, mesmo com metodologias diferentes, os indicadores presentes nos dois estudos, observou-se um grande aumento no valor do I</a:t>
            </a:r>
            <a:r>
              <a:rPr lang="pt-BR" sz="2200" baseline="-25000" dirty="0"/>
              <a:t>RS</a:t>
            </a:r>
            <a:r>
              <a:rPr lang="pt-BR" sz="2200" dirty="0"/>
              <a:t>, principalmente porque o município de Aparecida de Goiânia possuía, para o ano de 2016, aterro sanitário licenciado.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500" dirty="0"/>
          </a:p>
          <a:p>
            <a:pPr algn="just"/>
            <a:r>
              <a:rPr lang="pt-PT" sz="2200" dirty="0"/>
              <a:t>Segundo Teixeira (2017), para que se possa comparar os resultados finais de um ISA é necessário que estes possuam as mesmas composições, Portanto, as comparações com os trabalhos de Lima, Nascimento e Scalize (2019) e </a:t>
            </a:r>
            <a:r>
              <a:rPr lang="pt-BR" sz="2200" dirty="0" err="1"/>
              <a:t>Aravéchia</a:t>
            </a:r>
            <a:r>
              <a:rPr lang="pt-BR" sz="2200" dirty="0"/>
              <a:t> (2010) não são fidedignos.</a:t>
            </a:r>
          </a:p>
          <a:p>
            <a:endParaRPr lang="pt-BR" sz="2200" dirty="0"/>
          </a:p>
          <a:p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47099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6950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CONCLUSÃO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51520" y="954275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Com o cálculo do ISA foi possível determinar a situação de salubridade em que vive a população dos municípios de Goiás pertencentes ao projeto </a:t>
            </a:r>
            <a:r>
              <a:rPr lang="pt-BR" sz="2200" dirty="0" err="1"/>
              <a:t>SanRural</a:t>
            </a:r>
            <a:r>
              <a:rPr lang="pt-BR" sz="2200" dirty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Verificaram-se através dos indicadores, os pontos com maior fragilidade de gerenciamento e necessidade de investimento.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Dos 45 municípios estudados:</a:t>
            </a:r>
          </a:p>
          <a:p>
            <a:pPr marL="1262063" indent="-449263" algn="just">
              <a:buFont typeface="Arial" panose="020B0604020202020204" pitchFamily="34" charset="0"/>
              <a:buChar char="•"/>
            </a:pPr>
            <a:r>
              <a:rPr lang="pt-BR" sz="2200" dirty="0"/>
              <a:t>46,7% apresentaram baixa salubridade;</a:t>
            </a:r>
          </a:p>
          <a:p>
            <a:pPr marL="1262063" indent="-449263" algn="just">
              <a:buFont typeface="Arial" panose="020B0604020202020204" pitchFamily="34" charset="0"/>
              <a:buChar char="•"/>
            </a:pPr>
            <a:r>
              <a:rPr lang="pt-BR" sz="2200" dirty="0"/>
              <a:t>40,0% média salubridade;</a:t>
            </a:r>
          </a:p>
          <a:p>
            <a:pPr marL="1262063" indent="-449263" algn="just">
              <a:buFont typeface="Arial" panose="020B0604020202020204" pitchFamily="34" charset="0"/>
              <a:buChar char="•"/>
            </a:pPr>
            <a:r>
              <a:rPr lang="pt-BR" sz="2200" dirty="0"/>
              <a:t>4,4% situação de salubridade ;</a:t>
            </a:r>
          </a:p>
          <a:p>
            <a:pPr marL="1262063" indent="-449263" algn="just">
              <a:buFont typeface="Arial" panose="020B0604020202020204" pitchFamily="34" charset="0"/>
              <a:buChar char="•"/>
            </a:pPr>
            <a:r>
              <a:rPr lang="pt-BR" sz="2200" dirty="0"/>
              <a:t>não foi possível calcular o valor do ISA para 8,9% dos municípios devido à falta de informação do I</a:t>
            </a:r>
            <a:r>
              <a:rPr lang="pt-BR" sz="2200" baseline="-25000" dirty="0"/>
              <a:t>AB</a:t>
            </a:r>
            <a:r>
              <a:rPr lang="pt-BR" sz="2200" dirty="0"/>
              <a:t>, do I</a:t>
            </a:r>
            <a:r>
              <a:rPr lang="pt-BR" sz="2200" baseline="-25000" dirty="0"/>
              <a:t>RS</a:t>
            </a:r>
            <a:r>
              <a:rPr lang="pt-BR" sz="2200" dirty="0"/>
              <a:t> ou de ambos.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Principais demandas: ampliação do sistema de cobertura e tratamento de esgoto e projetos para disposição adequada dos resíduos sólidos.</a:t>
            </a:r>
          </a:p>
        </p:txBody>
      </p:sp>
    </p:spTree>
    <p:extLst>
      <p:ext uri="{BB962C8B-B14F-4D97-AF65-F5344CB8AC3E}">
        <p14:creationId xmlns:p14="http://schemas.microsoft.com/office/powerpoint/2010/main" val="1663759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REFERÊNCIAS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51520" y="936010"/>
            <a:ext cx="8640960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AGÊNCIA NACIONAL DAS ÁGUAS – ANA (2010). Atlas Brasil. Abastecimento Urbano de Água. Disponível em: </a:t>
            </a:r>
            <a:r>
              <a:rPr lang="pt-BR" sz="145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http://atlas.ana.gov.br/atlas/</a:t>
            </a:r>
            <a:r>
              <a:rPr lang="pt-BR" sz="145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forms</a:t>
            </a:r>
            <a:r>
              <a:rPr lang="pt-BR" sz="145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/analise/</a:t>
            </a:r>
            <a:r>
              <a:rPr lang="pt-BR" sz="145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Geral.aspx?est</a:t>
            </a:r>
            <a:r>
              <a:rPr lang="pt-BR" sz="145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=12&amp;mapa=</a:t>
            </a:r>
            <a:r>
              <a:rPr lang="pt-BR" sz="145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</a:t>
            </a:r>
            <a:r>
              <a:rPr lang="pt-BR" sz="1450" dirty="0"/>
              <a:t>. Acesso em: 22 abr. 2019.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ALBUQUERQUE, M. M.; DALTRO FILHO, J. O. S. (2015). Adaptação do Indicador de Salubridade Ambiental (ISA) como ferramenta de análise da salubridade do ambiente da Comunidade </a:t>
            </a:r>
            <a:r>
              <a:rPr lang="pt-BR" sz="1450" dirty="0" err="1"/>
              <a:t>Saramém</a:t>
            </a:r>
            <a:r>
              <a:rPr lang="pt-BR" sz="1450" dirty="0"/>
              <a:t>-Brejo Grande/SE. </a:t>
            </a:r>
            <a:r>
              <a:rPr lang="pt-BR" sz="1450" dirty="0" err="1"/>
              <a:t>Scientia</a:t>
            </a:r>
            <a:r>
              <a:rPr lang="pt-BR" sz="1450" dirty="0"/>
              <a:t> Plena, v. 11, n. 11. </a:t>
            </a:r>
            <a:r>
              <a:rPr lang="pt-BR" sz="1450" dirty="0" err="1"/>
              <a:t>Doi</a:t>
            </a:r>
            <a:r>
              <a:rPr lang="pt-BR" sz="1450" dirty="0"/>
              <a:t>: 10.14808/sci.plena.2015.113308.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ARAVÉCHIA JÚNIOR, J. C. (2010). Indicador de Salubridade Ambiental (ISA) para a Região Centro-Oeste: um estudo de caso no Estado de Goiás. Tese (Mestrado em Planejamento e Gestão Ambiental) - Universidade Católica de Brasília, Brasília, DF, 134 p.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BERNARDES, C; BERNARDES, R. S.; GUNTHER, W. M. R. (2018). Proposta de índice de salubridade ambiental domiciliar para comunidades rurais: aspectos conceituais e metodológicos. Eng. </a:t>
            </a:r>
            <a:r>
              <a:rPr lang="pt-BR" sz="1450" dirty="0" err="1"/>
              <a:t>Sanit</a:t>
            </a:r>
            <a:r>
              <a:rPr lang="pt-BR" sz="1450" dirty="0"/>
              <a:t> </a:t>
            </a:r>
            <a:r>
              <a:rPr lang="pt-BR" sz="1450" dirty="0" err="1"/>
              <a:t>Ambient</a:t>
            </a:r>
            <a:r>
              <a:rPr lang="pt-BR" sz="1450" dirty="0"/>
              <a:t>, v. 23, n. 4. </a:t>
            </a:r>
            <a:r>
              <a:rPr lang="pt-BR" sz="1450" dirty="0" err="1"/>
              <a:t>Doi</a:t>
            </a:r>
            <a:r>
              <a:rPr lang="pt-BR" sz="1450" dirty="0"/>
              <a:t>: 10.1590/S1413-41522018141631.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BRASIL (2017). Ministério da Saúde, Portaria de Consolidação nº 5, de 28 de Setembro de 2017. Dispões sobre os procedimentos de controle e vigilância da qualidade da água para consumo humano e seu padrão de potabilidade, Brasília (DF).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CONSELHO ESTADUAL DE SANEAMENTO (CONESAN). (1999) ISA Indicador de Salubridade Ambiental - Manual Básico. São Paulo: </a:t>
            </a:r>
            <a:r>
              <a:rPr lang="pt-BR" sz="1450" dirty="0" err="1"/>
              <a:t>Conesan</a:t>
            </a:r>
            <a:r>
              <a:rPr lang="pt-BR" sz="1450" dirty="0"/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DEPARTAMENTO DE INFORMÁTICA DO SISTEMA ÚNICO DE SAÚDE (DATASUS). Doenças e Agravos de notificação, 2012 a 2016. Disponível em: http://www2.datasus.gov.br/DATASUS/</a:t>
            </a:r>
            <a:r>
              <a:rPr lang="pt-BR" sz="1450" dirty="0" err="1"/>
              <a:t>index.php?area</a:t>
            </a:r>
            <a:r>
              <a:rPr lang="pt-BR" sz="1450" dirty="0"/>
              <a:t>=0203&amp;id=29878153. Acesso em: 23 fev. 2018.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450" dirty="0"/>
              <a:t>INSTITUTO BRASILEIRO DE GEOGRAFIA E ESTATÍSTICA (IBGE). Gestão de Riscos e Respostas a Desastres, 2013. Disponível em: https://munic.ibge.gov.br/</a:t>
            </a:r>
            <a:r>
              <a:rPr lang="pt-BR" sz="1450" dirty="0" err="1"/>
              <a:t>index.php?periodo</a:t>
            </a:r>
            <a:r>
              <a:rPr lang="pt-BR" sz="1450" dirty="0"/>
              <a:t>=2013. Acesso em: 28 mar. 2018.</a:t>
            </a:r>
          </a:p>
        </p:txBody>
      </p:sp>
    </p:spTree>
    <p:extLst>
      <p:ext uri="{BB962C8B-B14F-4D97-AF65-F5344CB8AC3E}">
        <p14:creationId xmlns:p14="http://schemas.microsoft.com/office/powerpoint/2010/main" val="271769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367759-0A13-4F98-89F5-C68FF454103D}"/>
              </a:ext>
            </a:extLst>
          </p:cNvPr>
          <p:cNvSpPr txBox="1"/>
          <p:nvPr/>
        </p:nvSpPr>
        <p:spPr>
          <a:xfrm>
            <a:off x="251520" y="980728"/>
            <a:ext cx="8640960" cy="482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PT" sz="1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/>
              <a:t>Aravéchia (2010) modificou arbitrariamente a ponderação dos indicadores e adaptou alguns subindicadores, devido à dificuldade em obter alguns dados. Esse estudo foi aplicado em nove municípios do estado de Goiás.</a:t>
            </a:r>
          </a:p>
          <a:p>
            <a:pPr algn="just"/>
            <a:endParaRPr lang="pt-PT" sz="1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/>
              <a:t>Lima, Nascimento e Scalize (2019) também calcularam o ISA para alguns municípios do estado de Goiás, porém somente aqueles em que o sistema de saneamento era gerenciado diretamente pelas prefeturas, o que totalizou 21 municípios. As adaptações feitas foram: retirada do Indicador de Risco de Recursos Hídricos (I</a:t>
            </a:r>
            <a:r>
              <a:rPr lang="pt-PT" sz="2400" baseline="-25000" dirty="0"/>
              <a:t>RH</a:t>
            </a:r>
            <a:r>
              <a:rPr lang="pt-PT" sz="2400" dirty="0"/>
              <a:t>), alteração de alguns subindicadores e reponderamento arbitrário dos indicadores. </a:t>
            </a:r>
          </a:p>
          <a:p>
            <a:pPr algn="just"/>
            <a:endParaRPr lang="pt-BR" sz="2150" dirty="0"/>
          </a:p>
        </p:txBody>
      </p:sp>
    </p:spTree>
    <p:extLst>
      <p:ext uri="{BB962C8B-B14F-4D97-AF65-F5344CB8AC3E}">
        <p14:creationId xmlns:p14="http://schemas.microsoft.com/office/powerpoint/2010/main" val="4069291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327720" y="3861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REFERÊNCIAS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DF1880F-0B77-4099-BE2B-205141F5314D}"/>
              </a:ext>
            </a:extLst>
          </p:cNvPr>
          <p:cNvSpPr/>
          <p:nvPr/>
        </p:nvSpPr>
        <p:spPr>
          <a:xfrm>
            <a:off x="251520" y="954831"/>
            <a:ext cx="8640960" cy="474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INSTITUTO MAURO BORGES (IMB). Índice de Desempenho dos Municípios. Disponível em: </a:t>
            </a:r>
            <a:r>
              <a:rPr lang="pt-BR" sz="159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http://www.imb.go.gov.br/</a:t>
            </a:r>
            <a:r>
              <a:rPr lang="pt-BR" sz="159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pubview.asp?imagem</a:t>
            </a:r>
            <a:r>
              <a:rPr lang="pt-BR" sz="159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=9016&amp;caderno=%CDndice%20de%20Desempenho%20dos%20Munic%EDpios%20-%20IDM%20-%</a:t>
            </a:r>
            <a:r>
              <a:rPr lang="pt-BR" sz="159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202016</a:t>
            </a:r>
            <a:r>
              <a:rPr lang="pt-BR" sz="1590" dirty="0"/>
              <a:t>. Acesso em: 30 mar. 2018.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LIMA, A. S. C.; ARRUDA, P. N.; SCALIZE. P. S (2019). Determinação do indicador de salubridade ambiental em 21 municípios do estado de Goiás operados pelas Prefeituras. Engenharia Sanitária e Ambiental, no prelo. ISSN 1413-4152.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PINTO, L. P. </a:t>
            </a:r>
            <a:r>
              <a:rPr lang="pt-BR" sz="1590" i="1" dirty="0"/>
              <a:t>et al.</a:t>
            </a:r>
            <a:r>
              <a:rPr lang="pt-BR" sz="1590" dirty="0"/>
              <a:t> (2014). Salubridade Ambiental do Município de São Pedro do Iguaçu–PR. Revista Brasileira de Energias Renováveis, v. 3, n. 1.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SISTEMA NACIONAL DE INFORMAÇÕES SOBRE O SANEAMENTO (SNIS). Diagnóstico anual de Água, Esgoto e Resíduos Sólidos. Disponível em: </a:t>
            </a:r>
            <a:r>
              <a:rPr lang="pt-BR" sz="159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http://www.snis.gov.br</a:t>
            </a:r>
            <a:r>
              <a:rPr lang="pt-BR" sz="1590" dirty="0"/>
              <a:t>.  Acesso em: 7 fev. 2018.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SISTEMA NACIONAL DE INFORMAÇÃO SOBRE RECURSOS HÍDRICOS (SNIRH) (2013). Atlas Esgotos: Despoluição de Bacias Hidrográfica. Disponível em: </a:t>
            </a:r>
            <a:r>
              <a:rPr lang="pt-BR" sz="159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http://www.snirh.gov.br/portal/</a:t>
            </a:r>
            <a:r>
              <a:rPr lang="pt-BR" sz="1590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snirh</a:t>
            </a:r>
            <a:r>
              <a:rPr lang="pt-BR" sz="159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/snirh-1/atlas-esgotos</a:t>
            </a:r>
            <a:r>
              <a:rPr lang="pt-BR" sz="1590" dirty="0"/>
              <a:t>. Acesso em: 22 abr. 2019.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SUPERINTENDÊNCIA DE VIGILÂNCIA EM SAÚDE (SUVISA). Casos Notificados de Dengue por Município. Disponível em: </a:t>
            </a:r>
            <a:r>
              <a:rPr lang="pt-BR" sz="159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https://extranet.saude.go.gov.br/</a:t>
            </a:r>
            <a:r>
              <a:rPr lang="pt-BR" sz="1590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pt-BR" sz="159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/dengue.html</a:t>
            </a:r>
            <a:r>
              <a:rPr lang="pt-BR" sz="1590" dirty="0"/>
              <a:t>. Acesso em: 30 mar. 2018.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590" dirty="0"/>
              <a:t>TEIXEIRA, D. A. (2017). Construção e determinação do indicador de salubridade ambiental (ISA/OP) para as áreas urbanas do município de Ouro Preto, MG. Dissertação (Mestrado em Engenharia Ambiental) – Universidade Federal de Ouro Preto, Ouro Preto, MG, 154f.</a:t>
            </a:r>
          </a:p>
        </p:txBody>
      </p:sp>
    </p:spTree>
    <p:extLst>
      <p:ext uri="{BB962C8B-B14F-4D97-AF65-F5344CB8AC3E}">
        <p14:creationId xmlns:p14="http://schemas.microsoft.com/office/powerpoint/2010/main" val="16273505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EDC52EE-E7DE-47CC-B5AD-8C5E759815E3}"/>
              </a:ext>
            </a:extLst>
          </p:cNvPr>
          <p:cNvSpPr/>
          <p:nvPr/>
        </p:nvSpPr>
        <p:spPr>
          <a:xfrm>
            <a:off x="179512" y="332656"/>
            <a:ext cx="878497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AGRADECIMENTO</a:t>
            </a:r>
          </a:p>
          <a:p>
            <a:pPr algn="just">
              <a:spcAft>
                <a:spcPts val="0"/>
              </a:spcAft>
            </a:pPr>
            <a:endParaRPr lang="pt-BR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 presente trabalho foi realizado com o apoio da Coordenação de Aperfeiçoamento de Pessoal de Nível Superior (CAPES) - Brasil - Código de Financiamento 001.</a:t>
            </a:r>
            <a:endParaRPr lang="pt-BR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 autores agradecem à Funasa pelo suporte financeiro, através do projeto intitulado: Saneamento e Saúde Ambiental em Comunidades Rurais e Tradicionais de Goiás (SANRURAL) - TED 05.</a:t>
            </a:r>
          </a:p>
          <a:p>
            <a:pPr algn="ctr">
              <a:spcAft>
                <a:spcPts val="0"/>
              </a:spcAft>
            </a:pPr>
            <a:endParaRPr lang="pt-BR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pt-BR" sz="20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BR" sz="54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Obrigada!</a:t>
            </a:r>
          </a:p>
          <a:p>
            <a:pPr algn="ctr">
              <a:spcAft>
                <a:spcPts val="0"/>
              </a:spcAft>
            </a:pPr>
            <a:r>
              <a:rPr lang="pt-BR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Contato: deboralimabraga@hotmail.com</a:t>
            </a:r>
            <a:endParaRPr lang="pt-BR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logo ufg">
            <a:extLst>
              <a:ext uri="{FF2B5EF4-FFF2-40B4-BE49-F238E27FC236}">
                <a16:creationId xmlns:a16="http://schemas.microsoft.com/office/drawing/2014/main" id="{39A8B266-61B1-40E1-91AE-D81E83C12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306" b="89954" l="9659" r="89773">
                        <a14:foregroundMark x1="34091" y1="30137" x2="34091" y2="30137"/>
                        <a14:foregroundMark x1="65341" y1="7306" x2="65341" y2="7306"/>
                        <a14:foregroundMark x1="22159" y1="37900" x2="22159" y2="37900"/>
                        <a14:foregroundMark x1="42045" y1="53425" x2="42045" y2="53425"/>
                        <a14:foregroundMark x1="69318" y1="57078" x2="69318" y2="57078"/>
                        <a14:foregroundMark x1="75000" y1="39269" x2="75000" y2="39269"/>
                        <a14:foregroundMark x1="66477" y1="76256" x2="66477" y2="76256"/>
                        <a14:foregroundMark x1="51136" y1="73059" x2="51136" y2="73059"/>
                        <a14:foregroundMark x1="35795" y1="77626" x2="35795" y2="776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671" y="4704085"/>
            <a:ext cx="729635" cy="90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ppgeas1">
            <a:extLst>
              <a:ext uri="{FF2B5EF4-FFF2-40B4-BE49-F238E27FC236}">
                <a16:creationId xmlns:a16="http://schemas.microsoft.com/office/drawing/2014/main" id="{D605DE57-5C25-4429-A0DE-D61551570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25144"/>
            <a:ext cx="2205487" cy="74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Resultado de imagem para simbolo capes">
            <a:extLst>
              <a:ext uri="{FF2B5EF4-FFF2-40B4-BE49-F238E27FC236}">
                <a16:creationId xmlns:a16="http://schemas.microsoft.com/office/drawing/2014/main" id="{9BD28771-53E4-4B35-BCE5-B23C63F20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667" b="90000" l="6667" r="93333">
                        <a14:foregroundMark x1="74000" y1="7333" x2="74000" y2="7333"/>
                        <a14:foregroundMark x1="6667" y1="32000" x2="6667" y2="32000"/>
                        <a14:foregroundMark x1="93333" y1="37333" x2="93333" y2="37333"/>
                        <a14:foregroundMark x1="49333" y1="41333" x2="49333" y2="41333"/>
                        <a14:foregroundMark x1="54000" y1="83333" x2="54000" y2="83333"/>
                        <a14:foregroundMark x1="36000" y1="80667" x2="36000" y2="80667"/>
                        <a14:foregroundMark x1="9333" y1="79333" x2="9333" y2="79333"/>
                        <a14:foregroundMark x1="71333" y1="76667" x2="71333" y2="76667"/>
                        <a14:foregroundMark x1="83333" y1="78000" x2="83333" y2="7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07" y="4679660"/>
            <a:ext cx="883253" cy="88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609A7D8-FEA9-43B4-880A-1EA0A91D68E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451" b="97059" l="4367" r="97817">
                        <a14:foregroundMark x1="57642" y1="60294" x2="57642" y2="60294"/>
                        <a14:foregroundMark x1="36681" y1="60294" x2="36681" y2="60294"/>
                        <a14:foregroundMark x1="38428" y1="48529" x2="38428" y2="48529"/>
                        <a14:foregroundMark x1="30568" y1="46569" x2="30568" y2="46569"/>
                        <a14:foregroundMark x1="52402" y1="49510" x2="52402" y2="49510"/>
                        <a14:foregroundMark x1="23144" y1="46078" x2="23144" y2="46078"/>
                        <a14:foregroundMark x1="20961" y1="40196" x2="20961" y2="40196"/>
                        <a14:foregroundMark x1="4367" y1="42157" x2="4367" y2="42157"/>
                        <a14:foregroundMark x1="15284" y1="17157" x2="15284" y2="17157"/>
                        <a14:foregroundMark x1="37991" y1="11765" x2="37991" y2="11765"/>
                        <a14:foregroundMark x1="37991" y1="14706" x2="37991" y2="14706"/>
                        <a14:foregroundMark x1="11354" y1="25000" x2="11354" y2="25000"/>
                        <a14:foregroundMark x1="31441" y1="3431" x2="31441" y2="3431"/>
                        <a14:foregroundMark x1="30131" y1="7353" x2="30131" y2="7353"/>
                        <a14:foregroundMark x1="33188" y1="10294" x2="33188" y2="10294"/>
                        <a14:foregroundMark x1="42795" y1="9314" x2="42795" y2="9314"/>
                        <a14:foregroundMark x1="55022" y1="9314" x2="55022" y2="9314"/>
                        <a14:foregroundMark x1="51092" y1="29412" x2="51092" y2="29412"/>
                        <a14:foregroundMark x1="56769" y1="28431" x2="56769" y2="28431"/>
                        <a14:foregroundMark x1="62009" y1="31373" x2="62009" y2="31373"/>
                        <a14:foregroundMark x1="75983" y1="26961" x2="75983" y2="26961"/>
                        <a14:foregroundMark x1="31004" y1="25980" x2="31004" y2="25980"/>
                        <a14:foregroundMark x1="65939" y1="47059" x2="65939" y2="47059"/>
                        <a14:foregroundMark x1="17031" y1="79902" x2="17031" y2="79902"/>
                        <a14:foregroundMark x1="10480" y1="82353" x2="10480" y2="82353"/>
                        <a14:foregroundMark x1="5677" y1="76471" x2="5677" y2="76471"/>
                        <a14:foregroundMark x1="27948" y1="83824" x2="27948" y2="83824"/>
                        <a14:foregroundMark x1="40611" y1="58333" x2="40611" y2="58333"/>
                        <a14:foregroundMark x1="33624" y1="80882" x2="33624" y2="80882"/>
                        <a14:foregroundMark x1="41921" y1="80392" x2="41921" y2="80392"/>
                        <a14:foregroundMark x1="44978" y1="79902" x2="44978" y2="79902"/>
                        <a14:foregroundMark x1="48908" y1="79902" x2="48908" y2="79902"/>
                        <a14:foregroundMark x1="51528" y1="78431" x2="51528" y2="78431"/>
                        <a14:foregroundMark x1="55895" y1="78922" x2="55895" y2="78922"/>
                        <a14:foregroundMark x1="66376" y1="80392" x2="66376" y2="80392"/>
                        <a14:foregroundMark x1="74236" y1="80392" x2="74236" y2="80392"/>
                        <a14:foregroundMark x1="80349" y1="83824" x2="80349" y2="83824"/>
                        <a14:foregroundMark x1="84279" y1="83333" x2="84279" y2="83333"/>
                        <a14:foregroundMark x1="85153" y1="76471" x2="85153" y2="76471"/>
                        <a14:foregroundMark x1="92140" y1="81373" x2="92140" y2="81373"/>
                        <a14:foregroundMark x1="97817" y1="80392" x2="97817" y2="80392"/>
                        <a14:foregroundMark x1="73799" y1="94118" x2="73799" y2="94118"/>
                        <a14:foregroundMark x1="68122" y1="97059" x2="68122" y2="97059"/>
                        <a14:foregroundMark x1="65066" y1="94118" x2="65066" y2="94118"/>
                        <a14:foregroundMark x1="62882" y1="93137" x2="62882" y2="93137"/>
                        <a14:foregroundMark x1="55022" y1="94608" x2="55022" y2="94608"/>
                        <a14:foregroundMark x1="47162" y1="92157" x2="47162" y2="92157"/>
                        <a14:foregroundMark x1="44978" y1="96078" x2="44978" y2="96078"/>
                        <a14:foregroundMark x1="38865" y1="93137" x2="38865" y2="93137"/>
                        <a14:foregroundMark x1="35808" y1="93627" x2="35808" y2="93627"/>
                        <a14:foregroundMark x1="30131" y1="95098" x2="30131" y2="95098"/>
                        <a14:foregroundMark x1="24454" y1="95588" x2="24454" y2="95588"/>
                        <a14:foregroundMark x1="17904" y1="93137" x2="17904" y2="93137"/>
                        <a14:foregroundMark x1="16157" y1="94118" x2="16157" y2="94118"/>
                        <a14:foregroundMark x1="6114" y1="94608" x2="6114" y2="94608"/>
                        <a14:foregroundMark x1="45852" y1="63725" x2="45852" y2="63725"/>
                        <a14:foregroundMark x1="44978" y1="45098" x2="44978" y2="45098"/>
                        <a14:foregroundMark x1="44105" y1="59314" x2="44105" y2="59314"/>
                        <a14:foregroundMark x1="13100" y1="18137" x2="13100" y2="18137"/>
                        <a14:foregroundMark x1="14410" y1="24020" x2="14410" y2="24020"/>
                        <a14:foregroundMark x1="13537" y1="78922" x2="13537" y2="78922"/>
                        <a14:foregroundMark x1="32314" y1="93137" x2="32314" y2="93137"/>
                        <a14:foregroundMark x1="33624" y1="93137" x2="33624" y2="931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161" y="4656812"/>
            <a:ext cx="953027" cy="847851"/>
          </a:xfrm>
          <a:prstGeom prst="rect">
            <a:avLst/>
          </a:prstGeom>
        </p:spPr>
      </p:pic>
      <p:pic>
        <p:nvPicPr>
          <p:cNvPr id="9" name="Imagem 8" descr="logo Funasa.jpg">
            <a:extLst>
              <a:ext uri="{FF2B5EF4-FFF2-40B4-BE49-F238E27FC236}">
                <a16:creationId xmlns:a16="http://schemas.microsoft.com/office/drawing/2014/main" id="{94E7B5B3-23EE-470B-971A-3F9BF679DF4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759" y="4772991"/>
            <a:ext cx="2681879" cy="69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158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OBJETIVO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367759-0A13-4F98-89F5-C68FF454103D}"/>
              </a:ext>
            </a:extLst>
          </p:cNvPr>
          <p:cNvSpPr txBox="1"/>
          <p:nvPr/>
        </p:nvSpPr>
        <p:spPr>
          <a:xfrm>
            <a:off x="251520" y="980728"/>
            <a:ext cx="864096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Calcular e analisar o ISA de 45 municípios com comunidades rurais e tradicionais, localizados no estado de Goiás e que fazem parte do projeto </a:t>
            </a:r>
            <a:r>
              <a:rPr lang="pt-BR" sz="2400" dirty="0" err="1"/>
              <a:t>SanRural</a:t>
            </a:r>
            <a:r>
              <a:rPr lang="pt-BR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348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367759-0A13-4F98-89F5-C68FF454103D}"/>
              </a:ext>
            </a:extLst>
          </p:cNvPr>
          <p:cNvSpPr txBox="1"/>
          <p:nvPr/>
        </p:nvSpPr>
        <p:spPr>
          <a:xfrm>
            <a:off x="5652121" y="970856"/>
            <a:ext cx="30243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sz="2200" dirty="0"/>
          </a:p>
          <a:p>
            <a:r>
              <a:rPr lang="pt-BR" sz="2200" b="1" dirty="0"/>
              <a:t>Área de Estudo: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45 municípios do estado de Goiás que fazem parte do projeto </a:t>
            </a:r>
            <a:r>
              <a:rPr lang="pt-BR" sz="2200" dirty="0" err="1"/>
              <a:t>SanRural</a:t>
            </a:r>
            <a:r>
              <a:rPr lang="pt-BR" sz="22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Este projeto é fruto da parceria firmada entre a Universidade Federal de Goiás (UFG) e a Fundação Nacional de Saúde (Funasa).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309EC4C-5F7B-4791-9BF4-BC5067E84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91775"/>
            <a:ext cx="4558530" cy="437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7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367759-0A13-4F98-89F5-C68FF454103D}"/>
              </a:ext>
            </a:extLst>
          </p:cNvPr>
          <p:cNvSpPr txBox="1"/>
          <p:nvPr/>
        </p:nvSpPr>
        <p:spPr>
          <a:xfrm>
            <a:off x="251520" y="970856"/>
            <a:ext cx="864096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PT" sz="2200" dirty="0"/>
              <a:t>O ISA foi aplicado pela Eq. 1b conforme proposto por CONESAM (1999) </a:t>
            </a:r>
            <a:r>
              <a:rPr lang="pt-BR" sz="2200" dirty="0"/>
              <a:t>e adaptado por </a:t>
            </a:r>
            <a:r>
              <a:rPr lang="pt-BR" sz="2200" dirty="0" err="1"/>
              <a:t>Aravéchia</a:t>
            </a:r>
            <a:r>
              <a:rPr lang="pt-BR" sz="2200" dirty="0"/>
              <a:t> (2010) e Lima, Nascimento e </a:t>
            </a:r>
            <a:r>
              <a:rPr lang="pt-BR" sz="2200" dirty="0" err="1"/>
              <a:t>Scalize</a:t>
            </a:r>
            <a:r>
              <a:rPr lang="pt-BR" sz="2200" dirty="0"/>
              <a:t> (2019)</a:t>
            </a:r>
            <a:r>
              <a:rPr lang="pt-PT" sz="2200" dirty="0"/>
              <a:t> com a retirada do Indicador de Risco aos Recursos Hídricos (</a:t>
            </a:r>
            <a:r>
              <a:rPr lang="pt-BR" sz="2200" dirty="0"/>
              <a:t>I</a:t>
            </a:r>
            <a:r>
              <a:rPr lang="pt-BR" sz="2200" baseline="-25000" dirty="0"/>
              <a:t>RH</a:t>
            </a:r>
            <a:r>
              <a:rPr lang="pt-PT" sz="2200" dirty="0"/>
              <a:t>) da Eq. 1a</a:t>
            </a:r>
            <a:r>
              <a:rPr lang="pt-BR" sz="2200" dirty="0"/>
              <a:t>.</a:t>
            </a:r>
          </a:p>
          <a:p>
            <a:pPr algn="just">
              <a:spcAft>
                <a:spcPts val="0"/>
              </a:spcAft>
            </a:pPr>
            <a:endParaRPr lang="pt-BR" sz="1100" dirty="0"/>
          </a:p>
          <a:p>
            <a:pPr algn="just">
              <a:spcAft>
                <a:spcPts val="0"/>
              </a:spcAft>
            </a:pPr>
            <a:r>
              <a:rPr lang="en-US" sz="2200" dirty="0"/>
              <a:t>ISA = 0,25 </a:t>
            </a:r>
            <a:r>
              <a:rPr lang="pt-BR" sz="2200" dirty="0"/>
              <a:t>I</a:t>
            </a:r>
            <a:r>
              <a:rPr lang="pt-BR" sz="2200" baseline="-25000" dirty="0"/>
              <a:t>AB</a:t>
            </a:r>
            <a:r>
              <a:rPr lang="en-US" sz="2200" dirty="0"/>
              <a:t> + 0,25 </a:t>
            </a:r>
            <a:r>
              <a:rPr lang="pt-BR" sz="2200" dirty="0"/>
              <a:t>I</a:t>
            </a:r>
            <a:r>
              <a:rPr lang="pt-BR" sz="2200" baseline="-25000" dirty="0"/>
              <a:t>ES</a:t>
            </a:r>
            <a:r>
              <a:rPr lang="en-US" sz="2200" dirty="0"/>
              <a:t> + 0,25 </a:t>
            </a:r>
            <a:r>
              <a:rPr lang="pt-BR" sz="2200" dirty="0"/>
              <a:t>I</a:t>
            </a:r>
            <a:r>
              <a:rPr lang="pt-BR" sz="2200" baseline="-25000" dirty="0"/>
              <a:t>RS</a:t>
            </a:r>
            <a:r>
              <a:rPr lang="en-US" sz="2200" dirty="0"/>
              <a:t> + 0,10 </a:t>
            </a:r>
            <a:r>
              <a:rPr lang="pt-BR" sz="2200" dirty="0"/>
              <a:t>I</a:t>
            </a:r>
            <a:r>
              <a:rPr lang="pt-BR" sz="2200" baseline="-25000" dirty="0"/>
              <a:t>CV</a:t>
            </a:r>
            <a:r>
              <a:rPr lang="en-US" sz="2200" dirty="0"/>
              <a:t> + </a:t>
            </a:r>
            <a:r>
              <a:rPr lang="en-US" sz="2200" dirty="0">
                <a:solidFill>
                  <a:srgbClr val="FF0000"/>
                </a:solidFill>
              </a:rPr>
              <a:t>0,10 </a:t>
            </a:r>
            <a:r>
              <a:rPr lang="pt-BR" sz="2200" dirty="0">
                <a:solidFill>
                  <a:srgbClr val="FF0000"/>
                </a:solidFill>
              </a:rPr>
              <a:t>I</a:t>
            </a:r>
            <a:r>
              <a:rPr lang="pt-BR" sz="2200" baseline="-25000" dirty="0">
                <a:solidFill>
                  <a:srgbClr val="FF0000"/>
                </a:solidFill>
              </a:rPr>
              <a:t>RH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+ 0,05</a:t>
            </a:r>
            <a:r>
              <a:rPr lang="pt-BR" dirty="0"/>
              <a:t> </a:t>
            </a:r>
            <a:r>
              <a:rPr lang="pt-BR" sz="2200" dirty="0"/>
              <a:t>I</a:t>
            </a:r>
            <a:r>
              <a:rPr lang="pt-BR" sz="2200" baseline="-25000" dirty="0"/>
              <a:t>SEC</a:t>
            </a:r>
            <a:r>
              <a:rPr lang="en-US" sz="2200" dirty="0"/>
              <a:t>        (1a)</a:t>
            </a:r>
            <a:endParaRPr lang="pt-BR" sz="2200" dirty="0"/>
          </a:p>
          <a:p>
            <a:pPr algn="just">
              <a:spcAft>
                <a:spcPts val="0"/>
              </a:spcAft>
            </a:pPr>
            <a:endParaRPr lang="pt-BR" sz="1500" dirty="0"/>
          </a:p>
          <a:p>
            <a:pPr algn="just">
              <a:spcAft>
                <a:spcPts val="0"/>
              </a:spcAft>
            </a:pPr>
            <a:r>
              <a:rPr lang="pt-BR" sz="2200" dirty="0"/>
              <a:t>ISA = 0,275 I</a:t>
            </a:r>
            <a:r>
              <a:rPr lang="pt-BR" sz="2200" baseline="-25000" dirty="0"/>
              <a:t>AB</a:t>
            </a:r>
            <a:r>
              <a:rPr lang="pt-BR" sz="2200" dirty="0"/>
              <a:t> + 0,275 I</a:t>
            </a:r>
            <a:r>
              <a:rPr lang="pt-BR" sz="2200" baseline="-25000" dirty="0"/>
              <a:t>ES</a:t>
            </a:r>
            <a:r>
              <a:rPr lang="pt-BR" sz="2200" dirty="0"/>
              <a:t> + 0,275 I</a:t>
            </a:r>
            <a:r>
              <a:rPr lang="pt-BR" sz="2200" baseline="-25000" dirty="0"/>
              <a:t>RS</a:t>
            </a:r>
            <a:r>
              <a:rPr lang="pt-BR" sz="2200" dirty="0"/>
              <a:t> + 0,125 I</a:t>
            </a:r>
            <a:r>
              <a:rPr lang="pt-BR" sz="2200" baseline="-25000" dirty="0"/>
              <a:t>CV</a:t>
            </a:r>
            <a:r>
              <a:rPr lang="pt-BR" sz="2200" dirty="0"/>
              <a:t> + 0,05 I</a:t>
            </a:r>
            <a:r>
              <a:rPr lang="pt-BR" sz="2200" baseline="-25000" dirty="0"/>
              <a:t>SEC </a:t>
            </a:r>
            <a:r>
              <a:rPr lang="pt-BR" sz="2200" dirty="0"/>
              <a:t>	   (1b)</a:t>
            </a:r>
          </a:p>
          <a:p>
            <a:pPr algn="just"/>
            <a:endParaRPr lang="pt-PT" sz="1100" dirty="0"/>
          </a:p>
          <a:p>
            <a:pPr algn="just"/>
            <a:r>
              <a:rPr lang="pt-PT" sz="2200" dirty="0"/>
              <a:t>Em que:</a:t>
            </a:r>
            <a:endParaRPr lang="en-US" sz="2200" dirty="0"/>
          </a:p>
          <a:p>
            <a:pPr algn="just"/>
            <a:r>
              <a:rPr lang="pt-PT" sz="2200" dirty="0"/>
              <a:t>ISA = Índice de salubridade ambiental (adimensional);</a:t>
            </a:r>
            <a:endParaRPr lang="en-US" sz="2200" dirty="0"/>
          </a:p>
          <a:p>
            <a:pPr algn="just"/>
            <a:r>
              <a:rPr lang="pt-BR" sz="2200" dirty="0"/>
              <a:t>I</a:t>
            </a:r>
            <a:r>
              <a:rPr lang="pt-BR" sz="2200" baseline="-25000" dirty="0"/>
              <a:t>AB</a:t>
            </a:r>
            <a:r>
              <a:rPr lang="pt-PT" sz="2200" dirty="0"/>
              <a:t> = Indicador de abastecimento de água (adimensional);</a:t>
            </a:r>
            <a:endParaRPr lang="en-US" sz="2200" dirty="0"/>
          </a:p>
          <a:p>
            <a:pPr algn="just"/>
            <a:r>
              <a:rPr lang="pt-BR" sz="2200" dirty="0"/>
              <a:t>I</a:t>
            </a:r>
            <a:r>
              <a:rPr lang="pt-BR" sz="2200" baseline="-25000" dirty="0"/>
              <a:t>ES</a:t>
            </a:r>
            <a:r>
              <a:rPr lang="pt-PT" sz="2200" dirty="0"/>
              <a:t> = Indicador de esgoto sanitário (adimensional);</a:t>
            </a:r>
            <a:endParaRPr lang="en-US" sz="2200" dirty="0"/>
          </a:p>
          <a:p>
            <a:pPr algn="just"/>
            <a:r>
              <a:rPr lang="pt-BR" sz="2200" dirty="0"/>
              <a:t>I</a:t>
            </a:r>
            <a:r>
              <a:rPr lang="pt-BR" sz="2200" baseline="-25000" dirty="0"/>
              <a:t>RS</a:t>
            </a:r>
            <a:r>
              <a:rPr lang="pt-PT" sz="2200" dirty="0"/>
              <a:t> = Indicador de resíduos sólidos (adimensional);</a:t>
            </a:r>
            <a:endParaRPr lang="en-US" sz="2200" dirty="0"/>
          </a:p>
          <a:p>
            <a:pPr algn="just"/>
            <a:r>
              <a:rPr lang="pt-BR" sz="2200" dirty="0"/>
              <a:t>I</a:t>
            </a:r>
            <a:r>
              <a:rPr lang="pt-BR" sz="2200" baseline="-25000" dirty="0"/>
              <a:t>CV</a:t>
            </a:r>
            <a:r>
              <a:rPr lang="pt-PT" sz="2200" dirty="0"/>
              <a:t> = Indicador de controle de vetores (adimensional);</a:t>
            </a:r>
            <a:endParaRPr lang="en-US" sz="2200" dirty="0"/>
          </a:p>
          <a:p>
            <a:pPr algn="just"/>
            <a:r>
              <a:rPr lang="pt-BR" sz="2200" dirty="0"/>
              <a:t>I</a:t>
            </a:r>
            <a:r>
              <a:rPr lang="pt-BR" sz="2200" baseline="-25000" dirty="0"/>
              <a:t>SEC</a:t>
            </a:r>
            <a:r>
              <a:rPr lang="pt-PT" sz="2200" dirty="0"/>
              <a:t> = Indicador socioeconômico (adimensional).</a:t>
            </a:r>
            <a:endParaRPr lang="pt-BR" sz="2200" dirty="0"/>
          </a:p>
          <a:p>
            <a:pPr algn="just">
              <a:spcAft>
                <a:spcPts val="0"/>
              </a:spcAft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23822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367759-0A13-4F98-89F5-C68FF454103D}"/>
              </a:ext>
            </a:extLst>
          </p:cNvPr>
          <p:cNvSpPr txBox="1"/>
          <p:nvPr/>
        </p:nvSpPr>
        <p:spPr>
          <a:xfrm>
            <a:off x="251520" y="970856"/>
            <a:ext cx="864096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300" dirty="0"/>
              <a:t>Os dados foram adquiridos preferencialmente para o ano de 2016, porém, devido à dificuldade em obter as informações, foi considerado o ano mais próximo.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dirty="0"/>
              <a:t>I</a:t>
            </a:r>
            <a:r>
              <a:rPr lang="pt-BR" sz="2300" baseline="-25000" dirty="0"/>
              <a:t>AB</a:t>
            </a:r>
            <a:r>
              <a:rPr lang="pt-PT" sz="2300" dirty="0"/>
              <a:t>: Sistema Nacional de Informação sobre Saneamento (SNIS) e no Atlas Brasil de Abastecimento Urbano de Água (ANA, 2010).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dirty="0"/>
              <a:t>I</a:t>
            </a:r>
            <a:r>
              <a:rPr lang="pt-BR" sz="2300" baseline="-25000" dirty="0"/>
              <a:t>ES</a:t>
            </a:r>
            <a:r>
              <a:rPr lang="pt-BR" sz="2300" dirty="0"/>
              <a:t>: </a:t>
            </a:r>
            <a:r>
              <a:rPr lang="pt-BR" sz="2300" i="1" dirty="0"/>
              <a:t>Atlas Esgotos: Despoluição de Bacias Hidrográficas </a:t>
            </a:r>
            <a:r>
              <a:rPr lang="pt-BR" sz="2300" dirty="0"/>
              <a:t>(SNIRH, 2013).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dirty="0"/>
              <a:t>I</a:t>
            </a:r>
            <a:r>
              <a:rPr lang="pt-BR" sz="2300" baseline="-25000" dirty="0"/>
              <a:t>RS</a:t>
            </a:r>
            <a:r>
              <a:rPr lang="pt-BR" sz="2300" dirty="0"/>
              <a:t>: SNIS e na Secretaria Estadual de Meio Ambiente, Recursos Hídricos, Infraestrutura, Cidades e Assuntos Metropolitanos (SECIMA)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dirty="0"/>
              <a:t>I</a:t>
            </a:r>
            <a:r>
              <a:rPr lang="pt-BR" sz="2300" baseline="-25000" dirty="0"/>
              <a:t>CV</a:t>
            </a:r>
            <a:r>
              <a:rPr lang="pt-BR" sz="2300" dirty="0"/>
              <a:t>: Sistema Único de Saúde (DATASUS) e na Superintendência de Vigilância em Saúde (SUVISA)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dirty="0"/>
              <a:t>I</a:t>
            </a:r>
            <a:r>
              <a:rPr lang="pt-BR" sz="2300" baseline="-25000" dirty="0"/>
              <a:t>SEC</a:t>
            </a:r>
            <a:r>
              <a:rPr lang="pt-BR" sz="2300" dirty="0"/>
              <a:t>: Instituto Mauro Borges (IMB)</a:t>
            </a:r>
          </a:p>
        </p:txBody>
      </p:sp>
    </p:spTree>
    <p:extLst>
      <p:ext uri="{BB962C8B-B14F-4D97-AF65-F5344CB8AC3E}">
        <p14:creationId xmlns:p14="http://schemas.microsoft.com/office/powerpoint/2010/main" val="379854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2FB0F57-F6F6-4C79-8797-B3F9EC329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617627"/>
              </p:ext>
            </p:extLst>
          </p:nvPr>
        </p:nvGraphicFramePr>
        <p:xfrm>
          <a:off x="251520" y="1222652"/>
          <a:ext cx="8640960" cy="4438592"/>
        </p:xfrm>
        <a:graphic>
          <a:graphicData uri="http://schemas.openxmlformats.org/drawingml/2006/table">
            <a:tbl>
              <a:tblPr/>
              <a:tblGrid>
                <a:gridCol w="1310199">
                  <a:extLst>
                    <a:ext uri="{9D8B030D-6E8A-4147-A177-3AD203B41FA5}">
                      <a16:colId xmlns:a16="http://schemas.microsoft.com/office/drawing/2014/main" val="3675346381"/>
                    </a:ext>
                  </a:extLst>
                </a:gridCol>
                <a:gridCol w="4827493">
                  <a:extLst>
                    <a:ext uri="{9D8B030D-6E8A-4147-A177-3AD203B41FA5}">
                      <a16:colId xmlns:a16="http://schemas.microsoft.com/office/drawing/2014/main" val="3882273552"/>
                    </a:ext>
                  </a:extLst>
                </a:gridCol>
                <a:gridCol w="1251634">
                  <a:extLst>
                    <a:ext uri="{9D8B030D-6E8A-4147-A177-3AD203B41FA5}">
                      <a16:colId xmlns:a16="http://schemas.microsoft.com/office/drawing/2014/main" val="2971498153"/>
                    </a:ext>
                  </a:extLst>
                </a:gridCol>
                <a:gridCol w="1251634">
                  <a:extLst>
                    <a:ext uri="{9D8B030D-6E8A-4147-A177-3AD203B41FA5}">
                      <a16:colId xmlns:a16="http://schemas.microsoft.com/office/drawing/2014/main" val="2551509881"/>
                    </a:ext>
                  </a:extLst>
                </a:gridCol>
              </a:tblGrid>
              <a:tr h="3679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e </a:t>
                      </a:r>
                      <a:r>
                        <a:rPr lang="pt-BR" sz="12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18" marR="547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Equação, Descrição e Observação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Pontuação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486280"/>
                  </a:ext>
                </a:extLst>
              </a:tr>
              <a:tr h="5673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Abastecimento de Água (I</a:t>
                      </a:r>
                      <a:r>
                        <a:rPr lang="pt-BR" sz="1200" baseline="-25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4718" marR="547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Eq. [2]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0 a 100, corresponde diretamente à média dos seus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subindicadores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8055"/>
                  </a:ext>
                </a:extLst>
              </a:tr>
              <a:tr h="8277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Cobertura de Abastecimento de Água (I</a:t>
                      </a:r>
                      <a:r>
                        <a:rPr lang="pt-BR" sz="1200" baseline="-25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4718" marR="547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                        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Eq. [3]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cobertura de água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População urbana atendida com abastecimento de água;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População urbana total.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- 0 a 100, corresponde diretamente ao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550153"/>
                  </a:ext>
                </a:extLst>
              </a:tr>
              <a:tr h="183953"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Qualidade de Água Distribuída (I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4718" marR="547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                                   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Eq. [4]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QA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qualidade da água distribuída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= NAR pelo nº mínimo de amostras obrigatórias (0 a 1);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NAA = nº de amostras consideradas de água potável relativa à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colimetria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ao cloro residual e à turbidez;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 = nº de amostras realizadas.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QA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846281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744270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100 - 95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482339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– 85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780031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– 70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704827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 – 50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897978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50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865530"/>
                  </a:ext>
                </a:extLst>
              </a:tr>
              <a:tr h="367907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Saturação do Sistema Produtor de Água (I</a:t>
                      </a:r>
                      <a:r>
                        <a:rPr lang="pt-BR" sz="1200" baseline="-25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4718" marR="5471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 possui equacionamento.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metodologia proposta por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Lima, Nascimento e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Scalize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(2019)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= Abastecimento Satisfatório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 = Requer Ampliação do Sistema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RN = Requer Novo Manancial, porém com abastecimento satisfatório até o ano de 2015.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RNM = Requer Novo Manancial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Situação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120105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775151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974438"/>
                  </a:ext>
                </a:extLst>
              </a:tr>
              <a:tr h="1839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RN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946070"/>
                  </a:ext>
                </a:extLst>
              </a:tr>
              <a:tr h="4681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RNM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14186" marR="14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121877"/>
                  </a:ext>
                </a:extLst>
              </a:tr>
            </a:tbl>
          </a:graphicData>
        </a:graphic>
      </p:graphicFrame>
      <p:pic>
        <p:nvPicPr>
          <p:cNvPr id="2059" name="Picture 11">
            <a:extLst>
              <a:ext uri="{FF2B5EF4-FFF2-40B4-BE49-F238E27FC236}">
                <a16:creationId xmlns:a16="http://schemas.microsoft.com/office/drawing/2014/main" id="{205E5573-4463-49DB-B3D0-EBB6C3F41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" t="-95" r="-24" b="-95"/>
          <a:stretch>
            <a:fillRect/>
          </a:stretch>
        </p:blipFill>
        <p:spPr bwMode="auto">
          <a:xfrm>
            <a:off x="1699978" y="1667019"/>
            <a:ext cx="1352550" cy="3619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89D10B62-4988-479C-95ED-58710978D7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110" t="9696" b="15303"/>
          <a:stretch/>
        </p:blipFill>
        <p:spPr>
          <a:xfrm>
            <a:off x="1561143" y="3055832"/>
            <a:ext cx="1237721" cy="216024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D168FD4E-9727-4839-B968-28BDEB18C0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4959" y="2174700"/>
            <a:ext cx="1097538" cy="273497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283B1A4D-45EE-41FD-A9D9-C9363D736CE1}"/>
              </a:ext>
            </a:extLst>
          </p:cNvPr>
          <p:cNvSpPr/>
          <p:nvPr/>
        </p:nvSpPr>
        <p:spPr>
          <a:xfrm>
            <a:off x="395536" y="929718"/>
            <a:ext cx="8640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900"/>
              </a:spcBef>
              <a:spcAft>
                <a:spcPts val="0"/>
              </a:spcAft>
            </a:pPr>
            <a:r>
              <a:rPr lang="pt-PT" sz="1200" b="1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Tabela 1 - Equações para o cálculo do I</a:t>
            </a:r>
            <a:r>
              <a:rPr lang="pt-PT" sz="1200" b="1" kern="150" baseline="-2500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AB,</a:t>
            </a:r>
            <a:r>
              <a:rPr lang="pt-PT" sz="1200" b="1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 que compõe o ISA e seus subindicadores (I</a:t>
            </a:r>
            <a:r>
              <a:rPr lang="pt-PT" sz="1200" b="1" kern="150" baseline="-2500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CA</a:t>
            </a:r>
            <a:r>
              <a:rPr lang="pt-PT" sz="1200" b="1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, I</a:t>
            </a:r>
            <a:r>
              <a:rPr lang="pt-PT" sz="1200" b="1" kern="150" baseline="-2500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QA</a:t>
            </a:r>
            <a:r>
              <a:rPr lang="pt-PT" sz="1200" b="1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, I</a:t>
            </a:r>
            <a:r>
              <a:rPr lang="pt-PT" sz="1200" b="1" kern="150" baseline="-2500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SA</a:t>
            </a:r>
            <a:r>
              <a:rPr lang="pt-PT" sz="1200" b="1" kern="15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), com a pontuação, quando for o caso.</a:t>
            </a:r>
            <a:endParaRPr lang="pt-BR" sz="1200" kern="150" dirty="0">
              <a:effectLst/>
              <a:latin typeface="+mj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8C7229D-2026-438E-B6F1-E4A40DCBFB58}"/>
              </a:ext>
            </a:extLst>
          </p:cNvPr>
          <p:cNvSpPr/>
          <p:nvPr/>
        </p:nvSpPr>
        <p:spPr>
          <a:xfrm>
            <a:off x="2123728" y="5565475"/>
            <a:ext cx="6046294" cy="29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Fonte: CONESAN (1999), adaptado por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Aravéchia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(2010) e Lima, Nascimento e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Scalize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(2019).</a:t>
            </a:r>
            <a:endParaRPr lang="pt-BR" sz="1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2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2C76728-2B29-4671-808B-B765937A7887}"/>
              </a:ext>
            </a:extLst>
          </p:cNvPr>
          <p:cNvSpPr txBox="1"/>
          <p:nvPr/>
        </p:nvSpPr>
        <p:spPr>
          <a:xfrm flipH="1">
            <a:off x="251520" y="395953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MATERIAL E MÉTODOS</a:t>
            </a:r>
          </a:p>
          <a:p>
            <a:pPr algn="ctr"/>
            <a:endParaRPr lang="pt-BR" sz="3200" b="1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83B1A4D-45EE-41FD-A9D9-C9363D736CE1}"/>
              </a:ext>
            </a:extLst>
          </p:cNvPr>
          <p:cNvSpPr/>
          <p:nvPr/>
        </p:nvSpPr>
        <p:spPr>
          <a:xfrm>
            <a:off x="395536" y="929718"/>
            <a:ext cx="8640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Tabela 2 - Equações para o cálculo do I</a:t>
            </a:r>
            <a:r>
              <a:rPr lang="pt-PT" sz="1200" b="1" baseline="-25000" dirty="0"/>
              <a:t>ES</a:t>
            </a:r>
            <a:r>
              <a:rPr lang="pt-PT" sz="1200" b="1" dirty="0"/>
              <a:t>, que compõe o ISA e seus subindicadores (I</a:t>
            </a:r>
            <a:r>
              <a:rPr lang="pt-PT" sz="1200" b="1" baseline="-25000" dirty="0"/>
              <a:t>CE</a:t>
            </a:r>
            <a:r>
              <a:rPr lang="pt-PT" sz="1200" b="1" dirty="0"/>
              <a:t>, I</a:t>
            </a:r>
            <a:r>
              <a:rPr lang="pt-PT" sz="1200" b="1" baseline="-25000" dirty="0"/>
              <a:t>TE</a:t>
            </a:r>
            <a:r>
              <a:rPr lang="pt-PT" sz="1200" b="1" dirty="0"/>
              <a:t>, I</a:t>
            </a:r>
            <a:r>
              <a:rPr lang="pt-PT" sz="1200" b="1" baseline="-25000" dirty="0"/>
              <a:t>SE</a:t>
            </a:r>
            <a:r>
              <a:rPr lang="pt-PT" sz="1200" b="1" dirty="0"/>
              <a:t>), com a pontuação, quando for o caso.</a:t>
            </a:r>
            <a:endParaRPr lang="pt-BR" sz="1200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8C7229D-2026-438E-B6F1-E4A40DCBFB58}"/>
              </a:ext>
            </a:extLst>
          </p:cNvPr>
          <p:cNvSpPr/>
          <p:nvPr/>
        </p:nvSpPr>
        <p:spPr>
          <a:xfrm>
            <a:off x="2123728" y="5565475"/>
            <a:ext cx="6046294" cy="29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Fonte: CONESAN (1999), adaptado por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Aravéchia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(2010) e Lima, Nascimento e </a:t>
            </a:r>
            <a:r>
              <a:rPr lang="pt-BR" sz="1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Scalize</a:t>
            </a:r>
            <a:r>
              <a:rPr lang="pt-BR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(2019).</a:t>
            </a:r>
            <a:endParaRPr lang="pt-BR" sz="1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160ADF9A-B656-4B0B-813C-EE93F1314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91582"/>
              </p:ext>
            </p:extLst>
          </p:nvPr>
        </p:nvGraphicFramePr>
        <p:xfrm>
          <a:off x="251521" y="1209924"/>
          <a:ext cx="8640959" cy="4451327"/>
        </p:xfrm>
        <a:graphic>
          <a:graphicData uri="http://schemas.openxmlformats.org/drawingml/2006/table">
            <a:tbl>
              <a:tblPr/>
              <a:tblGrid>
                <a:gridCol w="1197768">
                  <a:extLst>
                    <a:ext uri="{9D8B030D-6E8A-4147-A177-3AD203B41FA5}">
                      <a16:colId xmlns:a16="http://schemas.microsoft.com/office/drawing/2014/main" val="2195013309"/>
                    </a:ext>
                  </a:extLst>
                </a:gridCol>
                <a:gridCol w="3686980">
                  <a:extLst>
                    <a:ext uri="{9D8B030D-6E8A-4147-A177-3AD203B41FA5}">
                      <a16:colId xmlns:a16="http://schemas.microsoft.com/office/drawing/2014/main" val="3874088350"/>
                    </a:ext>
                  </a:extLst>
                </a:gridCol>
                <a:gridCol w="1224847">
                  <a:extLst>
                    <a:ext uri="{9D8B030D-6E8A-4147-A177-3AD203B41FA5}">
                      <a16:colId xmlns:a16="http://schemas.microsoft.com/office/drawing/2014/main" val="1447894268"/>
                    </a:ext>
                  </a:extLst>
                </a:gridCol>
                <a:gridCol w="954837">
                  <a:extLst>
                    <a:ext uri="{9D8B030D-6E8A-4147-A177-3AD203B41FA5}">
                      <a16:colId xmlns:a16="http://schemas.microsoft.com/office/drawing/2014/main" val="2626798063"/>
                    </a:ext>
                  </a:extLst>
                </a:gridCol>
                <a:gridCol w="819316">
                  <a:extLst>
                    <a:ext uri="{9D8B030D-6E8A-4147-A177-3AD203B41FA5}">
                      <a16:colId xmlns:a16="http://schemas.microsoft.com/office/drawing/2014/main" val="3546628218"/>
                    </a:ext>
                  </a:extLst>
                </a:gridCol>
                <a:gridCol w="757211">
                  <a:extLst>
                    <a:ext uri="{9D8B030D-6E8A-4147-A177-3AD203B41FA5}">
                      <a16:colId xmlns:a16="http://schemas.microsoft.com/office/drawing/2014/main" val="2160315922"/>
                    </a:ext>
                  </a:extLst>
                </a:gridCol>
              </a:tblGrid>
              <a:tr h="3709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e </a:t>
                      </a:r>
                      <a:r>
                        <a:rPr lang="pt-BR" sz="12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Equação, Descrição e Observação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0650"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Pontuação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20952636"/>
                  </a:ext>
                </a:extLst>
              </a:tr>
              <a:tr h="5564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Esgoto Sanitário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Eq. [5]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0 a 100, corresponde diretamente à média dos seus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subindicadores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23280663"/>
                  </a:ext>
                </a:extLst>
              </a:tr>
              <a:tr h="370944"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Cobertura em Coleta de Esgoto e Tanques Sépticos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 marL="123825" indent="-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Eq. [6]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cobertura de esgotos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UA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População urbana atendida com esgotamento sanitário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População urbana total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valores fora da faixa de pontuação devem ser interpolados.</a:t>
                      </a: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2065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=100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884907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 20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&lt;55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&gt;85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539861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 50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&lt;60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&gt;85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250050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a 100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&lt;65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&gt;85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753071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a 500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&lt;70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&gt;90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943551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&gt;500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&lt;75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&gt;90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787857"/>
                  </a:ext>
                </a:extLst>
              </a:tr>
              <a:tr h="185472"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Esgoto Tratado e Tanques Sépticos (I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Eq. [7]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esgoto tratado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cobertura de esgotos</a:t>
                      </a:r>
                    </a:p>
                    <a:p>
                      <a:pPr marL="9017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Volume de esgoto tratado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=Volume de esgoto coletado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valores fora da faixa de pontuação devem ser interpolados.</a:t>
                      </a: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marL="120650" indent="-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=0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=100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272462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 20 mil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 20 mil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 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&lt;17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&gt;63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202153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 50 mil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 50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&lt;18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&gt;68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623820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a 100 mil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a 100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&lt;26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&gt;72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692506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a 500 mil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a 500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&lt;36</a:t>
                      </a:r>
                      <a:endParaRPr lang="pt-B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&gt;81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144228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&gt;500 mil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&gt;500 mil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&lt;45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&gt;81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649108"/>
                  </a:ext>
                </a:extLst>
              </a:tr>
              <a:tr h="370944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Saturação do Tratamento de Esgoto (I</a:t>
                      </a:r>
                      <a:r>
                        <a:rPr lang="pt-BR" sz="12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Eq. [8]  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Índice de saturação do tratamento de esgoto</a:t>
                      </a:r>
                    </a:p>
                    <a:p>
                      <a:pPr marL="9017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Volume de esgoto tratado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=Volume de esgoto coletado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Obs.: metodologia proposta por </a:t>
                      </a:r>
                      <a:r>
                        <a:rPr lang="pt-BR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Aravéchia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(2010)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indent="-1257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1257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pt-BR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8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1257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1257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pt-BR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1200" baseline="-25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27088681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1257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1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1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75515490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1257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 &lt;Isa &lt;1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 &lt;Isa &lt;1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40192908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120650" indent="-1257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0,5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0,5</a:t>
                      </a:r>
                      <a:endParaRPr lang="pt-BR" sz="120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7795888"/>
                  </a:ext>
                </a:extLst>
              </a:tr>
              <a:tr h="1854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latin typeface="+mj-lt"/>
                      </a:endParaRPr>
                    </a:p>
                  </a:txBody>
                  <a:tcPr marL="55610" marR="556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1293120"/>
                  </a:ext>
                </a:extLst>
              </a:tr>
            </a:tbl>
          </a:graphicData>
        </a:graphic>
      </p:graphicFrame>
      <p:pic>
        <p:nvPicPr>
          <p:cNvPr id="5144" name="Picture 24">
            <a:extLst>
              <a:ext uri="{FF2B5EF4-FFF2-40B4-BE49-F238E27FC236}">
                <a16:creationId xmlns:a16="http://schemas.microsoft.com/office/drawing/2014/main" id="{3CD9AB26-EA0A-4462-84F7-BD2E34AE8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" t="-87" r="-24" b="-87"/>
          <a:stretch>
            <a:fillRect/>
          </a:stretch>
        </p:blipFill>
        <p:spPr bwMode="auto">
          <a:xfrm>
            <a:off x="1618376" y="1702247"/>
            <a:ext cx="1726428" cy="309142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143" name="Picture 23">
            <a:extLst>
              <a:ext uri="{FF2B5EF4-FFF2-40B4-BE49-F238E27FC236}">
                <a16:creationId xmlns:a16="http://schemas.microsoft.com/office/drawing/2014/main" id="{BFD38FDA-FE03-445E-A941-354060433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" t="-95" r="-24" b="-95"/>
          <a:stretch>
            <a:fillRect/>
          </a:stretch>
        </p:blipFill>
        <p:spPr bwMode="auto">
          <a:xfrm>
            <a:off x="3003680" y="2200839"/>
            <a:ext cx="1740936" cy="290406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142" name="Picture 22">
            <a:extLst>
              <a:ext uri="{FF2B5EF4-FFF2-40B4-BE49-F238E27FC236}">
                <a16:creationId xmlns:a16="http://schemas.microsoft.com/office/drawing/2014/main" id="{39252A31-DFCD-4071-ADAC-3013AB3E0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89" r="-35" b="-89"/>
          <a:stretch>
            <a:fillRect/>
          </a:stretch>
        </p:blipFill>
        <p:spPr bwMode="auto">
          <a:xfrm>
            <a:off x="4041934" y="3682327"/>
            <a:ext cx="1204148" cy="299774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141" name="Picture 21">
            <a:extLst>
              <a:ext uri="{FF2B5EF4-FFF2-40B4-BE49-F238E27FC236}">
                <a16:creationId xmlns:a16="http://schemas.microsoft.com/office/drawing/2014/main" id="{F8134606-683C-400C-AB2A-64FB64044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" t="-101" r="-49" b="-101"/>
          <a:stretch>
            <a:fillRect/>
          </a:stretch>
        </p:blipFill>
        <p:spPr bwMode="auto">
          <a:xfrm>
            <a:off x="4644008" y="4976223"/>
            <a:ext cx="1008112" cy="31643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1309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3899</Words>
  <Application>Microsoft Office PowerPoint</Application>
  <PresentationFormat>Apresentação na tela (4:3)</PresentationFormat>
  <Paragraphs>501</Paragraphs>
  <Slides>31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5" baseType="lpstr">
      <vt:lpstr>Arial</vt:lpstr>
      <vt:lpstr>Calibri</vt:lpstr>
      <vt:lpstr>Verdana</vt:lpstr>
      <vt:lpstr>Tema do Office</vt:lpstr>
      <vt:lpstr>SALUBRIDADE AMBIENTAL EM MUNICÍPIOS COM COMUNIDADES RURAIS E TRADICIONAIS NO ESTADO DE GOIÁS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6291</cp:lastModifiedBy>
  <cp:revision>93</cp:revision>
  <dcterms:created xsi:type="dcterms:W3CDTF">2018-05-02T19:43:05Z</dcterms:created>
  <dcterms:modified xsi:type="dcterms:W3CDTF">2019-05-09T11:55:00Z</dcterms:modified>
</cp:coreProperties>
</file>