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10">
  <p:sldMasterIdLst>
    <p:sldMasterId id="2147483648" r:id="rId1"/>
    <p:sldMasterId id="2147483650" r:id="rId2"/>
    <p:sldMasterId id="2147483660" r:id="rId3"/>
    <p:sldMasterId id="2147483664" r:id="rId4"/>
    <p:sldMasterId id="2147483669" r:id="rId5"/>
  </p:sldMasterIdLst>
  <p:notesMasterIdLst>
    <p:notesMasterId r:id="rId19"/>
  </p:notesMasterIdLst>
  <p:handoutMasterIdLst>
    <p:handoutMasterId r:id="rId20"/>
  </p:handoutMasterIdLst>
  <p:sldIdLst>
    <p:sldId id="432" r:id="rId6"/>
    <p:sldId id="437" r:id="rId7"/>
    <p:sldId id="387" r:id="rId8"/>
    <p:sldId id="436" r:id="rId9"/>
    <p:sldId id="402" r:id="rId10"/>
    <p:sldId id="403" r:id="rId11"/>
    <p:sldId id="400" r:id="rId12"/>
    <p:sldId id="434" r:id="rId13"/>
    <p:sldId id="395" r:id="rId14"/>
    <p:sldId id="394" r:id="rId15"/>
    <p:sldId id="396" r:id="rId16"/>
    <p:sldId id="389" r:id="rId17"/>
    <p:sldId id="41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erton Campos" initials="EC" lastIdx="1" clrIdx="0">
    <p:extLst>
      <p:ext uri="{19B8F6BF-5375-455C-9EA6-DF929625EA0E}">
        <p15:presenceInfo xmlns:p15="http://schemas.microsoft.com/office/powerpoint/2012/main" userId="S-1-5-21-1960408961-1580818891-839522115-701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94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4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DS4445\Desktop\SCREW\COMPARACA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 smtClean="0"/>
              <a:t>Parafuso x </a:t>
            </a:r>
            <a:r>
              <a:rPr lang="pt-BR" dirty="0" err="1" smtClean="0"/>
              <a:t>Trilobular</a:t>
            </a:r>
            <a:endParaRPr lang="pt-BR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Plan1!$I$1</c:f>
              <c:strCache>
                <c:ptCount val="1"/>
                <c:pt idx="0">
                  <c:v>SCREW (kW)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cat>
            <c:numRef>
              <c:f>Plan1!$H$2:$H$12</c:f>
              <c:numCache>
                <c:formatCode>General</c:formatCode>
                <c:ptCount val="11"/>
                <c:pt idx="0">
                  <c:v>300</c:v>
                </c:pt>
                <c:pt idx="1">
                  <c:v>400</c:v>
                </c:pt>
                <c:pt idx="2">
                  <c:v>500</c:v>
                </c:pt>
                <c:pt idx="3">
                  <c:v>600</c:v>
                </c:pt>
                <c:pt idx="4">
                  <c:v>700</c:v>
                </c:pt>
                <c:pt idx="5">
                  <c:v>800</c:v>
                </c:pt>
                <c:pt idx="6">
                  <c:v>900</c:v>
                </c:pt>
                <c:pt idx="7">
                  <c:v>1000</c:v>
                </c:pt>
              </c:numCache>
            </c:numRef>
          </c:cat>
          <c:val>
            <c:numRef>
              <c:f>Plan1!$I$2:$I$12</c:f>
              <c:numCache>
                <c:formatCode>General</c:formatCode>
                <c:ptCount val="11"/>
                <c:pt idx="0">
                  <c:v>18.8</c:v>
                </c:pt>
                <c:pt idx="1">
                  <c:v>22.5</c:v>
                </c:pt>
                <c:pt idx="2">
                  <c:v>26.2</c:v>
                </c:pt>
                <c:pt idx="3">
                  <c:v>30</c:v>
                </c:pt>
                <c:pt idx="4">
                  <c:v>33.9</c:v>
                </c:pt>
                <c:pt idx="5">
                  <c:v>37.799999999999997</c:v>
                </c:pt>
                <c:pt idx="6">
                  <c:v>41.8</c:v>
                </c:pt>
                <c:pt idx="7">
                  <c:v>44.7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Plan1!$J$1</c:f>
              <c:strCache>
                <c:ptCount val="1"/>
                <c:pt idx="0">
                  <c:v>ROBOX (kW)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4"/>
              </a:solidFill>
              <a:ln>
                <a:noFill/>
              </a:ln>
              <a:effectLst/>
            </c:spPr>
          </c:marker>
          <c:cat>
            <c:numRef>
              <c:f>Plan1!$H$2:$H$12</c:f>
              <c:numCache>
                <c:formatCode>General</c:formatCode>
                <c:ptCount val="11"/>
                <c:pt idx="0">
                  <c:v>300</c:v>
                </c:pt>
                <c:pt idx="1">
                  <c:v>400</c:v>
                </c:pt>
                <c:pt idx="2">
                  <c:v>500</c:v>
                </c:pt>
                <c:pt idx="3">
                  <c:v>600</c:v>
                </c:pt>
                <c:pt idx="4">
                  <c:v>700</c:v>
                </c:pt>
                <c:pt idx="5">
                  <c:v>800</c:v>
                </c:pt>
                <c:pt idx="6">
                  <c:v>900</c:v>
                </c:pt>
                <c:pt idx="7">
                  <c:v>1000</c:v>
                </c:pt>
              </c:numCache>
            </c:numRef>
          </c:cat>
          <c:val>
            <c:numRef>
              <c:f>Plan1!$J$2:$J$12</c:f>
              <c:numCache>
                <c:formatCode>General</c:formatCode>
                <c:ptCount val="11"/>
                <c:pt idx="0">
                  <c:v>17.899999999999999</c:v>
                </c:pt>
                <c:pt idx="1">
                  <c:v>23.1</c:v>
                </c:pt>
                <c:pt idx="2">
                  <c:v>28.4</c:v>
                </c:pt>
                <c:pt idx="3">
                  <c:v>33.799999999999997</c:v>
                </c:pt>
                <c:pt idx="4">
                  <c:v>39.299999999999997</c:v>
                </c:pt>
                <c:pt idx="5">
                  <c:v>44.3</c:v>
                </c:pt>
                <c:pt idx="6">
                  <c:v>49.6</c:v>
                </c:pt>
                <c:pt idx="7">
                  <c:v>55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Plan1!$K$1</c:f>
              <c:strCache>
                <c:ptCount val="1"/>
                <c:pt idx="0">
                  <c:v>DIFERENÇA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Plan1!$H$2:$H$12</c:f>
              <c:numCache>
                <c:formatCode>General</c:formatCode>
                <c:ptCount val="11"/>
                <c:pt idx="0">
                  <c:v>300</c:v>
                </c:pt>
                <c:pt idx="1">
                  <c:v>400</c:v>
                </c:pt>
                <c:pt idx="2">
                  <c:v>500</c:v>
                </c:pt>
                <c:pt idx="3">
                  <c:v>600</c:v>
                </c:pt>
                <c:pt idx="4">
                  <c:v>700</c:v>
                </c:pt>
                <c:pt idx="5">
                  <c:v>800</c:v>
                </c:pt>
                <c:pt idx="6">
                  <c:v>900</c:v>
                </c:pt>
                <c:pt idx="7">
                  <c:v>1000</c:v>
                </c:pt>
              </c:numCache>
              <c:extLst xmlns:c15="http://schemas.microsoft.com/office/drawing/2012/chart"/>
            </c:numRef>
          </c:cat>
          <c:val>
            <c:numRef>
              <c:f>Plan1!$K$2:$K$9</c:f>
              <c:numCache>
                <c:formatCode>0%</c:formatCode>
                <c:ptCount val="8"/>
                <c:pt idx="0">
                  <c:v>-5.0279329608938772E-2</c:v>
                </c:pt>
                <c:pt idx="1">
                  <c:v>2.5974025974025983E-2</c:v>
                </c:pt>
                <c:pt idx="2">
                  <c:v>7.7464788732394374E-2</c:v>
                </c:pt>
                <c:pt idx="3">
                  <c:v>0.11242603550295849</c:v>
                </c:pt>
                <c:pt idx="4">
                  <c:v>0.13740458015267176</c:v>
                </c:pt>
                <c:pt idx="5">
                  <c:v>0.14672686230248311</c:v>
                </c:pt>
                <c:pt idx="6">
                  <c:v>0.15725806451612911</c:v>
                </c:pt>
                <c:pt idx="7">
                  <c:v>0.18727272727272726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3058192"/>
        <c:axId val="324898208"/>
        <c:extLst/>
      </c:lineChart>
      <c:catAx>
        <c:axId val="34305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24898208"/>
        <c:crosses val="autoZero"/>
        <c:auto val="1"/>
        <c:lblAlgn val="ctr"/>
        <c:lblOffset val="100"/>
        <c:noMultiLvlLbl val="0"/>
      </c:catAx>
      <c:valAx>
        <c:axId val="32489820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2400"/>
                  <a:t>Potencia Consumida</a:t>
                </a:r>
                <a:r>
                  <a:rPr lang="pt-BR" sz="2400" baseline="0"/>
                  <a:t> </a:t>
                </a:r>
                <a:endParaRPr lang="pt-BR" sz="24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3058192"/>
        <c:crosses val="autoZero"/>
        <c:crossBetween val="between"/>
      </c:valAx>
      <c:dTable>
        <c:showHorzBorder val="0"/>
        <c:showVertBorder val="0"/>
        <c:showOutline val="0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BR" smtClean="0"/>
              <a:t>Screw Compressor Gardner Denver Industrials Group - ROBUSCHI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141A1-9F6F-4636-AC15-B81FC2FAAA0F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Carlos Souza - Sales Engineer - Industrial Group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305A2-0E31-4961-99F1-3FF69014D4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2632255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Screw Compressor Gardner Denver Industrials Group - ROBUSCHI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192DF-2E1B-47A5-B614-6CC5E2FD12CE}" type="datetimeFigureOut">
              <a:rPr lang="en-GB" smtClean="0"/>
              <a:t>13/06/2017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Carlos Souza - Sales Engineer - Industrial Group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9B10A-3963-41FE-B992-1A5F8079731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89629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abeçalho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891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abeçalho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8235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abeçalho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650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0" y="2330154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19101"/>
            <a:ext cx="4213225" cy="517182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Date here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003800"/>
            <a:ext cx="4343400" cy="80803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Subhead text here</a:t>
            </a:r>
          </a:p>
        </p:txBody>
      </p:sp>
    </p:spTree>
    <p:extLst>
      <p:ext uri="{BB962C8B-B14F-4D97-AF65-F5344CB8AC3E}">
        <p14:creationId xmlns:p14="http://schemas.microsoft.com/office/powerpoint/2010/main" val="1408455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9017"/>
            <a:ext cx="8229600" cy="962977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41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gd_wavegraphic-transparentGra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7313"/>
            <a:ext cx="91440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gd_wavegraphic-fin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8425"/>
            <a:ext cx="914400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93713" y="3088778"/>
            <a:ext cx="4360862" cy="8192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Divider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3850495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8FEC2CB-AE06-48A9-A5D8-91DFC29843B2}" type="slidenum">
              <a:rPr lang="it-IT" altLang="pt-BR"/>
              <a:pPr/>
              <a:t>‹nº›</a:t>
            </a:fld>
            <a:endParaRPr lang="it-IT" altLang="pt-BR"/>
          </a:p>
        </p:txBody>
      </p:sp>
    </p:spTree>
    <p:extLst>
      <p:ext uri="{BB962C8B-B14F-4D97-AF65-F5344CB8AC3E}">
        <p14:creationId xmlns:p14="http://schemas.microsoft.com/office/powerpoint/2010/main" val="1946909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93721-32EB-4B43-A36C-AACF9F1F8EA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4873258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3545" y="2894946"/>
            <a:ext cx="7984655" cy="11359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Your Ultimate Source </a:t>
            </a:r>
            <a:br>
              <a:rPr lang="en-US" dirty="0" smtClean="0"/>
            </a:br>
            <a:r>
              <a:rPr lang="en-US" dirty="0" smtClean="0"/>
              <a:t>for Pressure and Vacuum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3545" y="5639219"/>
            <a:ext cx="6400800" cy="87671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203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7200"/>
            <a:ext cx="5219700" cy="699822"/>
          </a:xfrm>
          <a:prstGeom prst="rect">
            <a:avLst/>
          </a:prstGeom>
        </p:spPr>
        <p:txBody>
          <a:bodyPr vert="horz"/>
          <a:lstStyle>
            <a:lvl1pPr marL="0" indent="0" eaLnBrk="1" hangingPunct="1">
              <a:buNone/>
              <a:defRPr sz="3200"/>
            </a:lvl1pPr>
          </a:lstStyle>
          <a:p>
            <a:pPr eaLnBrk="1" hangingPunct="1"/>
            <a:r>
              <a:rPr lang="en-US" sz="3600" dirty="0" smtClean="0"/>
              <a:t>Headline goes here</a:t>
            </a:r>
            <a:endParaRPr lang="en-US" sz="36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347788"/>
            <a:ext cx="4113212" cy="84998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600"/>
            </a:lvl1pPr>
            <a:lvl2pPr marL="742950" indent="-285750">
              <a:buFont typeface="Arial"/>
              <a:buChar char="•"/>
              <a:defRPr sz="1600"/>
            </a:lvl2pPr>
            <a:lvl3pPr marL="1143000" indent="-228600">
              <a:buFont typeface="Arial"/>
              <a:buChar char="•"/>
              <a:defRPr sz="1600"/>
            </a:lvl3pPr>
            <a:lvl4pPr marL="1600200" indent="-228600">
              <a:buFont typeface="Arial"/>
              <a:buChar char="•"/>
              <a:defRPr sz="1600"/>
            </a:lvl4pPr>
            <a:lvl5pPr marL="2057400" indent="-228600">
              <a:buFont typeface="Arial"/>
              <a:buChar char="•"/>
              <a:defRPr sz="1600"/>
            </a:lvl5pPr>
          </a:lstStyle>
          <a:p>
            <a:pPr lvl="0"/>
            <a:r>
              <a:rPr lang="en-US" dirty="0" smtClean="0"/>
              <a:t>Descriptive text here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5026038" y="1347788"/>
            <a:ext cx="3616311" cy="4089302"/>
          </a:xfrm>
          <a:prstGeom prst="rect">
            <a:avLst/>
          </a:prstGeom>
        </p:spPr>
        <p:txBody>
          <a:bodyPr vert="horz"/>
          <a:lstStyle>
            <a:lvl1pPr marL="119063" indent="-119063">
              <a:defRPr sz="120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457200" y="2369602"/>
            <a:ext cx="4113212" cy="3067488"/>
          </a:xfrm>
          <a:prstGeom prst="rect">
            <a:avLst/>
          </a:prstGeom>
        </p:spPr>
        <p:txBody>
          <a:bodyPr vert="horz"/>
          <a:lstStyle>
            <a:lvl1pPr marL="230188" indent="-227013">
              <a:buFont typeface="Arial"/>
              <a:buChar char="•"/>
              <a:defRPr sz="1600"/>
            </a:lvl1pPr>
            <a:lvl2pPr marL="461963" indent="-231775">
              <a:buFont typeface="Calibri" panose="020F0502020204030204" pitchFamily="34" charset="0"/>
              <a:buChar char="―"/>
              <a:defRPr sz="1600"/>
            </a:lvl2pPr>
            <a:lvl3pPr marL="684213" indent="-222250">
              <a:buFont typeface="Wingdings" panose="05000000000000000000" pitchFamily="2" charset="2"/>
              <a:buChar char="Ø"/>
              <a:defRPr sz="1600"/>
            </a:lvl3pPr>
            <a:lvl4pPr marL="914400" indent="-230188">
              <a:buFont typeface="Arial"/>
              <a:buChar char="•"/>
              <a:defRPr sz="1600"/>
            </a:lvl4pPr>
            <a:lvl5pPr marL="1144588" indent="-230188">
              <a:buFont typeface="Arial"/>
              <a:buChar char="•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361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7200"/>
            <a:ext cx="5219700" cy="699822"/>
          </a:xfrm>
          <a:prstGeom prst="rect">
            <a:avLst/>
          </a:prstGeom>
        </p:spPr>
        <p:txBody>
          <a:bodyPr vert="horz"/>
          <a:lstStyle>
            <a:lvl1pPr marL="0" indent="0" eaLnBrk="1" hangingPunct="1">
              <a:buNone/>
              <a:defRPr sz="3200"/>
            </a:lvl1pPr>
          </a:lstStyle>
          <a:p>
            <a:pPr eaLnBrk="1" hangingPunct="1"/>
            <a:r>
              <a:rPr lang="en-US" sz="3600" dirty="0" smtClean="0"/>
              <a:t>Headline goes here</a:t>
            </a:r>
            <a:endParaRPr lang="en-US" sz="36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93713" y="1347788"/>
            <a:ext cx="4113212" cy="84998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600"/>
            </a:lvl1pPr>
            <a:lvl2pPr marL="742950" indent="-285750">
              <a:buFont typeface="Arial"/>
              <a:buChar char="•"/>
              <a:defRPr sz="1600"/>
            </a:lvl2pPr>
            <a:lvl3pPr marL="1143000" indent="-228600">
              <a:buFont typeface="Arial"/>
              <a:buChar char="•"/>
              <a:defRPr sz="1600"/>
            </a:lvl3pPr>
            <a:lvl4pPr marL="1600200" indent="-228600">
              <a:buFont typeface="Arial"/>
              <a:buChar char="•"/>
              <a:defRPr sz="1600"/>
            </a:lvl4pPr>
            <a:lvl5pPr marL="2057400" indent="-228600">
              <a:buFont typeface="Arial"/>
              <a:buChar char="•"/>
              <a:defRPr sz="1600"/>
            </a:lvl5pPr>
          </a:lstStyle>
          <a:p>
            <a:pPr lvl="0"/>
            <a:r>
              <a:rPr lang="en-US" dirty="0" smtClean="0"/>
              <a:t>Descriptive text here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5100638" y="1347788"/>
            <a:ext cx="3724275" cy="4314825"/>
          </a:xfrm>
          <a:prstGeom prst="rect">
            <a:avLst/>
          </a:prstGeom>
        </p:spPr>
        <p:txBody>
          <a:bodyPr vert="horz"/>
          <a:lstStyle>
            <a:lvl1pPr marL="119063" indent="-119063">
              <a:defRPr sz="1200"/>
            </a:lvl1pPr>
          </a:lstStyle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>
          <a:xfrm>
            <a:off x="493713" y="2359025"/>
            <a:ext cx="4113212" cy="3303588"/>
          </a:xfrm>
          <a:prstGeom prst="rect">
            <a:avLst/>
          </a:prstGeom>
        </p:spPr>
        <p:txBody>
          <a:bodyPr vert="horz"/>
          <a:lstStyle>
            <a:lvl1pPr>
              <a:defRPr lang="en-US" sz="1600" dirty="0" smtClean="0"/>
            </a:lvl1pPr>
            <a:lvl2pPr>
              <a:defRPr lang="en-US" sz="1600" dirty="0" smtClean="0"/>
            </a:lvl2pPr>
            <a:lvl3pPr>
              <a:defRPr lang="en-US" sz="16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marL="230188" lvl="0" indent="-227013"/>
            <a:r>
              <a:rPr lang="en-US" dirty="0" smtClean="0"/>
              <a:t>Click to edit Master text styles</a:t>
            </a:r>
          </a:p>
          <a:p>
            <a:pPr marL="461963" lvl="1" indent="-231775">
              <a:buFont typeface="Calibri" panose="020F0502020204030204" pitchFamily="34" charset="0"/>
              <a:buChar char="―"/>
            </a:pPr>
            <a:r>
              <a:rPr lang="en-US" dirty="0" smtClean="0"/>
              <a:t>Second level</a:t>
            </a:r>
          </a:p>
          <a:p>
            <a:pPr marL="684213" lvl="2" indent="-222250">
              <a:buFont typeface="Wingdings" panose="05000000000000000000" pitchFamily="2" charset="2"/>
              <a:buChar char="Ø"/>
            </a:pPr>
            <a:r>
              <a:rPr lang="en-US" dirty="0" smtClean="0"/>
              <a:t>Third level</a:t>
            </a:r>
          </a:p>
          <a:p>
            <a:pPr marL="914400" lvl="3" indent="-230188">
              <a:buChar char="•"/>
            </a:pPr>
            <a:r>
              <a:rPr lang="en-US" dirty="0" smtClean="0"/>
              <a:t>Fourth level</a:t>
            </a:r>
          </a:p>
          <a:p>
            <a:pPr marL="1144588" lvl="4" indent="-230188"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827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4360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280160"/>
            <a:ext cx="8229600" cy="4846637"/>
          </a:xfrm>
          <a:prstGeom prst="rect">
            <a:avLst/>
          </a:prstGeom>
        </p:spPr>
        <p:txBody>
          <a:bodyPr vert="horz"/>
          <a:lstStyle>
            <a:lvl1pPr>
              <a:defRPr lang="en-US" sz="1600" dirty="0" smtClean="0"/>
            </a:lvl1pPr>
            <a:lvl2pPr>
              <a:defRPr lang="en-US" sz="1600" dirty="0" smtClean="0"/>
            </a:lvl2pPr>
            <a:lvl3pPr>
              <a:defRPr lang="en-US" sz="16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marL="230188" lvl="0" indent="-227013"/>
            <a:r>
              <a:rPr lang="en-US" dirty="0" smtClean="0"/>
              <a:t>Click to edit Master text styles</a:t>
            </a:r>
          </a:p>
          <a:p>
            <a:pPr marL="461963" lvl="1" indent="-231775">
              <a:buFont typeface="Calibri" panose="020F0502020204030204" pitchFamily="34" charset="0"/>
              <a:buChar char="―"/>
            </a:pPr>
            <a:r>
              <a:rPr lang="en-US" dirty="0" smtClean="0"/>
              <a:t>Second level</a:t>
            </a:r>
          </a:p>
          <a:p>
            <a:pPr marL="684213" lvl="2" indent="-222250">
              <a:buFont typeface="Wingdings" panose="05000000000000000000" pitchFamily="2" charset="2"/>
              <a:buChar char="Ø"/>
            </a:pPr>
            <a:r>
              <a:rPr lang="en-US" dirty="0" smtClean="0"/>
              <a:t>Third level</a:t>
            </a:r>
          </a:p>
          <a:p>
            <a:pPr marL="914400" lvl="3" indent="-230188">
              <a:buChar char="•"/>
            </a:pPr>
            <a:r>
              <a:rPr lang="en-US" dirty="0" smtClean="0"/>
              <a:t>Fourth level</a:t>
            </a:r>
          </a:p>
          <a:p>
            <a:pPr marL="1144588" lvl="4" indent="-230188"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369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4360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280160"/>
            <a:ext cx="3896457" cy="3910363"/>
          </a:xfrm>
          <a:prstGeom prst="rect">
            <a:avLst/>
          </a:prstGeom>
        </p:spPr>
        <p:txBody>
          <a:bodyPr vert="horz"/>
          <a:lstStyle>
            <a:lvl1pPr>
              <a:defRPr lang="en-US" sz="1600" dirty="0" smtClean="0"/>
            </a:lvl1pPr>
            <a:lvl2pPr>
              <a:defRPr lang="en-US" sz="1600" dirty="0" smtClean="0"/>
            </a:lvl2pPr>
            <a:lvl3pPr>
              <a:defRPr lang="en-US" sz="16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marL="230188" lvl="0" indent="-227013"/>
            <a:r>
              <a:rPr lang="en-US" dirty="0" smtClean="0"/>
              <a:t>Click to edit Master text styles</a:t>
            </a:r>
          </a:p>
          <a:p>
            <a:pPr marL="461963" lvl="1" indent="-231775">
              <a:buFont typeface="Calibri" panose="020F0502020204030204" pitchFamily="34" charset="0"/>
              <a:buChar char="―"/>
            </a:pPr>
            <a:r>
              <a:rPr lang="en-US" dirty="0" smtClean="0"/>
              <a:t>Second level</a:t>
            </a:r>
          </a:p>
          <a:p>
            <a:pPr marL="684213" lvl="2" indent="-222250">
              <a:buFont typeface="Wingdings" panose="05000000000000000000" pitchFamily="2" charset="2"/>
              <a:buChar char="Ø"/>
            </a:pPr>
            <a:r>
              <a:rPr lang="en-US" dirty="0" smtClean="0"/>
              <a:t>Third level</a:t>
            </a:r>
          </a:p>
          <a:p>
            <a:pPr marL="914400" lvl="3" indent="-230188">
              <a:buChar char="•"/>
            </a:pPr>
            <a:r>
              <a:rPr lang="en-US" dirty="0" smtClean="0"/>
              <a:t>Fourth level</a:t>
            </a:r>
          </a:p>
          <a:p>
            <a:pPr marL="1144588" lvl="4" indent="-230188"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810791" y="1280160"/>
            <a:ext cx="3880772" cy="3910013"/>
          </a:xfrm>
          <a:prstGeom prst="rect">
            <a:avLst/>
          </a:prstGeom>
        </p:spPr>
        <p:txBody>
          <a:bodyPr vert="horz"/>
          <a:lstStyle>
            <a:lvl1pPr>
              <a:defRPr lang="en-US" sz="1600" dirty="0" smtClean="0"/>
            </a:lvl1pPr>
            <a:lvl2pPr>
              <a:defRPr lang="en-US" sz="1600" dirty="0" smtClean="0"/>
            </a:lvl2pPr>
            <a:lvl3pPr>
              <a:defRPr lang="en-US" sz="16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marL="230188" lvl="0" indent="-227013"/>
            <a:r>
              <a:rPr lang="en-US" dirty="0" smtClean="0"/>
              <a:t>Click to edit Master text styles</a:t>
            </a:r>
          </a:p>
          <a:p>
            <a:pPr marL="461963" lvl="1" indent="-231775">
              <a:buFont typeface="Calibri" panose="020F0502020204030204" pitchFamily="34" charset="0"/>
              <a:buChar char="―"/>
            </a:pPr>
            <a:r>
              <a:rPr lang="en-US" dirty="0" smtClean="0"/>
              <a:t>Second level</a:t>
            </a:r>
          </a:p>
          <a:p>
            <a:pPr marL="684213" lvl="2" indent="-222250">
              <a:buFont typeface="Wingdings" panose="05000000000000000000" pitchFamily="2" charset="2"/>
              <a:buChar char="Ø"/>
            </a:pPr>
            <a:r>
              <a:rPr lang="en-US" dirty="0" smtClean="0"/>
              <a:t>Third level</a:t>
            </a:r>
          </a:p>
          <a:p>
            <a:pPr marL="914400" lvl="3" indent="-230188">
              <a:buChar char="•"/>
            </a:pPr>
            <a:r>
              <a:rPr lang="en-US" dirty="0" smtClean="0"/>
              <a:t>Fourth level</a:t>
            </a:r>
          </a:p>
          <a:p>
            <a:pPr marL="1144588" lvl="4" indent="-230188"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505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4360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30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4DA3A72-BB77-40E6-A357-31D61522B40A}" type="slidenum">
              <a:rPr lang="it-IT" altLang="pt-BR"/>
              <a:pPr/>
              <a:t>‹nº›</a:t>
            </a:fld>
            <a:endParaRPr lang="it-IT" altLang="pt-BR"/>
          </a:p>
        </p:txBody>
      </p:sp>
    </p:spTree>
    <p:extLst>
      <p:ext uri="{BB962C8B-B14F-4D97-AF65-F5344CB8AC3E}">
        <p14:creationId xmlns:p14="http://schemas.microsoft.com/office/powerpoint/2010/main" val="1305670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gd_wavegraphic-transparentGra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7313"/>
            <a:ext cx="91440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gd_wavegraphic-fin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8425"/>
            <a:ext cx="914400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93713" y="3088778"/>
            <a:ext cx="4360862" cy="8192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Divider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2217053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FBC4F-BCDF-45DD-878F-23600ABEF8F1}" type="slidenum">
              <a:rPr lang="it-IT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57472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8830E34-3DDD-4248-86F6-30454FF2ABAB}" type="slidenum">
              <a:rPr lang="it-IT" altLang="pt-BR"/>
              <a:pPr/>
              <a:t>‹nº›</a:t>
            </a:fld>
            <a:endParaRPr lang="it-IT" altLang="pt-BR"/>
          </a:p>
        </p:txBody>
      </p:sp>
    </p:spTree>
    <p:extLst>
      <p:ext uri="{BB962C8B-B14F-4D97-AF65-F5344CB8AC3E}">
        <p14:creationId xmlns:p14="http://schemas.microsoft.com/office/powerpoint/2010/main" val="1152577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128"/>
            <a:ext cx="8229600" cy="962977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>
                <a:solidFill>
                  <a:srgbClr val="06120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720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473075" y="527382"/>
            <a:ext cx="3271838" cy="5381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Date here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473075" y="3120942"/>
            <a:ext cx="6499743" cy="688759"/>
          </a:xfrm>
          <a:prstGeom prst="rect">
            <a:avLst/>
          </a:prstGeom>
        </p:spPr>
        <p:txBody>
          <a:bodyPr vert="horz"/>
          <a:lstStyle>
            <a:lvl1pPr marL="0" indent="0" algn="l">
              <a:buFont typeface="Arial"/>
              <a:buNone/>
              <a:defRPr sz="3600">
                <a:solidFill>
                  <a:schemeClr val="bg1"/>
                </a:solidFill>
              </a:defRPr>
            </a:lvl1pPr>
            <a:lvl2pPr marL="457200" indent="0" algn="l">
              <a:buFont typeface="Arial"/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Presentation title here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73075" y="3820556"/>
            <a:ext cx="4230688" cy="549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Subhead text here</a:t>
            </a:r>
          </a:p>
        </p:txBody>
      </p:sp>
    </p:spTree>
    <p:extLst>
      <p:ext uri="{BB962C8B-B14F-4D97-AF65-F5344CB8AC3E}">
        <p14:creationId xmlns:p14="http://schemas.microsoft.com/office/powerpoint/2010/main" val="2662181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3713" y="623889"/>
            <a:ext cx="5219700" cy="699822"/>
          </a:xfrm>
          <a:prstGeom prst="rect">
            <a:avLst/>
          </a:prstGeom>
        </p:spPr>
        <p:txBody>
          <a:bodyPr vert="horz"/>
          <a:lstStyle>
            <a:lvl1pPr marL="0" indent="0" eaLnBrk="1" hangingPunct="1">
              <a:buNone/>
              <a:defRPr sz="3200"/>
            </a:lvl1pPr>
          </a:lstStyle>
          <a:p>
            <a:pPr eaLnBrk="1" hangingPunct="1"/>
            <a:r>
              <a:rPr lang="en-US" sz="3600" dirty="0" smtClean="0"/>
              <a:t>Headline goes here</a:t>
            </a:r>
            <a:endParaRPr lang="en-US" sz="36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93713" y="1614488"/>
            <a:ext cx="4113212" cy="84998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600"/>
            </a:lvl1pPr>
            <a:lvl2pPr marL="742950" indent="-285750">
              <a:buFont typeface="Arial"/>
              <a:buChar char="•"/>
              <a:defRPr sz="1600"/>
            </a:lvl2pPr>
            <a:lvl3pPr marL="1143000" indent="-228600">
              <a:buFont typeface="Arial"/>
              <a:buChar char="•"/>
              <a:defRPr sz="1600"/>
            </a:lvl3pPr>
            <a:lvl4pPr marL="1600200" indent="-228600">
              <a:buFont typeface="Arial"/>
              <a:buChar char="•"/>
              <a:defRPr sz="1600"/>
            </a:lvl4pPr>
            <a:lvl5pPr marL="2057400" indent="-228600">
              <a:buFont typeface="Arial"/>
              <a:buChar char="•"/>
              <a:defRPr sz="1600"/>
            </a:lvl5pPr>
          </a:lstStyle>
          <a:p>
            <a:pPr lvl="0"/>
            <a:r>
              <a:rPr lang="en-US" dirty="0" smtClean="0"/>
              <a:t>Descriptive text here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5026038" y="1614488"/>
            <a:ext cx="3616311" cy="4089302"/>
          </a:xfrm>
          <a:prstGeom prst="rect">
            <a:avLst/>
          </a:prstGeom>
        </p:spPr>
        <p:txBody>
          <a:bodyPr vert="horz"/>
          <a:lstStyle>
            <a:lvl1pPr marL="119063" indent="-119063">
              <a:defRPr sz="120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493713" y="2636302"/>
            <a:ext cx="4113212" cy="3067488"/>
          </a:xfrm>
          <a:prstGeom prst="rect">
            <a:avLst/>
          </a:prstGeom>
        </p:spPr>
        <p:txBody>
          <a:bodyPr vert="horz"/>
          <a:lstStyle>
            <a:lvl1pPr marL="285750" indent="-283464">
              <a:buFont typeface="Arial"/>
              <a:buChar char="•"/>
              <a:defRPr sz="1600"/>
            </a:lvl1pPr>
            <a:lvl2pPr marL="742950" indent="-283464">
              <a:buFont typeface="Arial"/>
              <a:buChar char="•"/>
              <a:defRPr sz="1600"/>
            </a:lvl2pPr>
            <a:lvl3pPr marL="1200150" indent="-283464">
              <a:buFont typeface="Arial"/>
              <a:buChar char="•"/>
              <a:defRPr sz="1600"/>
            </a:lvl3pPr>
            <a:lvl4pPr marL="1657350" indent="-283464">
              <a:buFont typeface="Arial"/>
              <a:buChar char="•"/>
              <a:defRPr sz="1600"/>
            </a:lvl4pPr>
            <a:lvl5pPr marL="2114550" indent="-283464">
              <a:buFont typeface="Arial"/>
              <a:buChar char="•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573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3713" y="623889"/>
            <a:ext cx="5219700" cy="699822"/>
          </a:xfrm>
          <a:prstGeom prst="rect">
            <a:avLst/>
          </a:prstGeom>
        </p:spPr>
        <p:txBody>
          <a:bodyPr vert="horz"/>
          <a:lstStyle>
            <a:lvl1pPr marL="0" indent="0" eaLnBrk="1" hangingPunct="1">
              <a:buNone/>
              <a:defRPr sz="3200"/>
            </a:lvl1pPr>
          </a:lstStyle>
          <a:p>
            <a:pPr eaLnBrk="1" hangingPunct="1"/>
            <a:r>
              <a:rPr lang="en-US" sz="3600" dirty="0" smtClean="0"/>
              <a:t>Headline goes here</a:t>
            </a:r>
            <a:endParaRPr lang="en-US" sz="36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93713" y="1614488"/>
            <a:ext cx="4113212" cy="84998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600"/>
            </a:lvl1pPr>
            <a:lvl2pPr marL="742950" indent="-285750">
              <a:buFont typeface="Arial"/>
              <a:buChar char="•"/>
              <a:defRPr sz="1600"/>
            </a:lvl2pPr>
            <a:lvl3pPr marL="1143000" indent="-228600">
              <a:buFont typeface="Arial"/>
              <a:buChar char="•"/>
              <a:defRPr sz="1600"/>
            </a:lvl3pPr>
            <a:lvl4pPr marL="1600200" indent="-228600">
              <a:buFont typeface="Arial"/>
              <a:buChar char="•"/>
              <a:defRPr sz="1600"/>
            </a:lvl4pPr>
            <a:lvl5pPr marL="2057400" indent="-228600">
              <a:buFont typeface="Arial"/>
              <a:buChar char="•"/>
              <a:defRPr sz="1600"/>
            </a:lvl5pPr>
          </a:lstStyle>
          <a:p>
            <a:pPr lvl="0"/>
            <a:r>
              <a:rPr lang="en-US" dirty="0" smtClean="0"/>
              <a:t>Descriptive text here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5100638" y="1614488"/>
            <a:ext cx="3724275" cy="4314825"/>
          </a:xfrm>
          <a:prstGeom prst="rect">
            <a:avLst/>
          </a:prstGeom>
        </p:spPr>
        <p:txBody>
          <a:bodyPr vert="horz"/>
          <a:lstStyle>
            <a:lvl1pPr marL="119063" indent="-119063">
              <a:defRPr sz="1200"/>
            </a:lvl1pPr>
          </a:lstStyle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>
          <a:xfrm>
            <a:off x="493713" y="2625725"/>
            <a:ext cx="4113212" cy="3303588"/>
          </a:xfrm>
          <a:prstGeom prst="rect">
            <a:avLst/>
          </a:prstGeom>
        </p:spPr>
        <p:txBody>
          <a:bodyPr vert="horz"/>
          <a:lstStyle>
            <a:lvl1pPr marL="285750" indent="-283464">
              <a:buFont typeface="Arial"/>
              <a:buChar char="•"/>
              <a:defRPr sz="1600"/>
            </a:lvl1pPr>
            <a:lvl2pPr marL="742950" indent="-283464">
              <a:buFont typeface="Arial"/>
              <a:buChar char="•"/>
              <a:defRPr sz="1600"/>
            </a:lvl2pPr>
            <a:lvl3pPr marL="1200150" indent="-283464">
              <a:buFont typeface="Arial"/>
              <a:buChar char="•"/>
              <a:defRPr sz="1600"/>
            </a:lvl3pPr>
            <a:lvl4pPr marL="1657350" indent="-283464">
              <a:buFont typeface="Arial"/>
              <a:buChar char="•"/>
              <a:defRPr sz="1600"/>
            </a:lvl4pPr>
            <a:lvl5pPr marL="2114550" indent="-283464">
              <a:buFont typeface="Arial"/>
              <a:buChar char="•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438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62" y="621950"/>
            <a:ext cx="8229600" cy="1003092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67962" y="1754188"/>
            <a:ext cx="8229600" cy="4154487"/>
          </a:xfrm>
          <a:prstGeom prst="rect">
            <a:avLst/>
          </a:prstGeom>
        </p:spPr>
        <p:txBody>
          <a:bodyPr vert="horz"/>
          <a:lstStyle>
            <a:lvl1pPr marL="285750" indent="-285750">
              <a:buFont typeface="Arial"/>
              <a:buChar char="•"/>
              <a:defRPr sz="1600"/>
            </a:lvl1pPr>
            <a:lvl2pPr marL="742950" indent="-285750">
              <a:buFont typeface="Arial"/>
              <a:buChar char="•"/>
              <a:defRPr sz="1600"/>
            </a:lvl2pPr>
            <a:lvl3pPr marL="1200150" indent="-285750">
              <a:buFont typeface="Arial"/>
              <a:buChar char="•"/>
              <a:defRPr sz="1600"/>
            </a:lvl3pPr>
            <a:lvl4pPr marL="1657350" indent="-285750">
              <a:buFont typeface="Arial"/>
              <a:buChar char="•"/>
              <a:defRPr sz="1600"/>
            </a:lvl4pPr>
            <a:lvl5pPr marL="2114550" indent="-285750">
              <a:buFont typeface="Arial"/>
              <a:buChar char="•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053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687" y="619016"/>
            <a:ext cx="8229600" cy="995264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62312" y="1761775"/>
            <a:ext cx="3896457" cy="3910363"/>
          </a:xfrm>
          <a:prstGeom prst="rect">
            <a:avLst/>
          </a:prstGeom>
        </p:spPr>
        <p:txBody>
          <a:bodyPr vert="horz"/>
          <a:lstStyle>
            <a:lvl1pPr marL="285750" indent="-283464">
              <a:buFont typeface="Arial"/>
              <a:buChar char="•"/>
              <a:defRPr sz="1600"/>
            </a:lvl1pPr>
            <a:lvl2pPr marL="742950" indent="-283464">
              <a:buFont typeface="Arial"/>
              <a:buChar char="•"/>
              <a:defRPr sz="1600"/>
            </a:lvl2pPr>
            <a:lvl3pPr marL="1200150" indent="-283464">
              <a:buFont typeface="Arial"/>
              <a:buChar char="•"/>
              <a:defRPr sz="1600"/>
            </a:lvl3pPr>
            <a:lvl4pPr marL="1657350" indent="-283464">
              <a:buFont typeface="Arial"/>
              <a:buChar char="•"/>
              <a:defRPr sz="1600"/>
            </a:lvl4pPr>
            <a:lvl5pPr marL="2114550" indent="-283464">
              <a:buFont typeface="Arial"/>
              <a:buChar char="•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810791" y="1762125"/>
            <a:ext cx="3880772" cy="3910013"/>
          </a:xfrm>
          <a:prstGeom prst="rect">
            <a:avLst/>
          </a:prstGeom>
        </p:spPr>
        <p:txBody>
          <a:bodyPr vert="horz"/>
          <a:lstStyle>
            <a:lvl1pPr marL="285750" indent="-285750">
              <a:buFont typeface="Arial"/>
              <a:buChar char="•"/>
              <a:defRPr sz="1600"/>
            </a:lvl1pPr>
            <a:lvl2pPr marL="742950" indent="-285750">
              <a:buFont typeface="Arial"/>
              <a:buChar char="•"/>
              <a:defRPr sz="1600"/>
            </a:lvl2pPr>
            <a:lvl3pPr marL="1200150" indent="-285750">
              <a:buFont typeface="Arial"/>
              <a:buChar char="•"/>
              <a:defRPr sz="1600"/>
            </a:lvl3pPr>
            <a:lvl4pPr marL="1657350" indent="-285750">
              <a:buFont typeface="Arial"/>
              <a:buChar char="•"/>
              <a:defRPr sz="1600"/>
            </a:lvl4pPr>
            <a:lvl5pPr marL="2114550" indent="-285750">
              <a:buFont typeface="Arial"/>
              <a:buChar char="•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98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GD corp_4-14_forwhite_2c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628650"/>
            <a:ext cx="26606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gd_wavegraphic-fina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1525"/>
            <a:ext cx="914400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gd_wavegraphic-transparentGray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0413"/>
            <a:ext cx="91440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5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80" r:id="rId3"/>
    <p:sldLayoutId id="2147483684" r:id="rId4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inPhoto-GD-PPT-croppe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8223"/>
            <a:ext cx="9144000" cy="31697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3814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10" descr="GD corp_4-14_forwhite_2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628650"/>
            <a:ext cx="26606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gd_wavegraphic-transparentGray.png"/>
          <p:cNvPicPr>
            <a:picLocks noChangeAspect="1"/>
          </p:cNvPicPr>
          <p:nvPr/>
        </p:nvPicPr>
        <p:blipFill>
          <a:blip r:embed="rId5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7313"/>
            <a:ext cx="91440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gd_wavegraphic-fin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8425"/>
            <a:ext cx="914400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55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/>
        </p:nvSpPr>
        <p:spPr>
          <a:xfrm>
            <a:off x="0" y="6519863"/>
            <a:ext cx="3734551" cy="338137"/>
          </a:xfrm>
          <a:prstGeom prst="round1Rect">
            <a:avLst>
              <a:gd name="adj" fmla="val 50000"/>
            </a:avLst>
          </a:prstGeom>
          <a:solidFill>
            <a:srgbClr val="AC1E2D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3" descr="GD corp_4-14_forwhite_2c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6276975"/>
            <a:ext cx="13843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0814" y="6562467"/>
            <a:ext cx="285566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bg1"/>
                </a:solidFill>
              </a:rPr>
              <a:t>©2014 Gardner Denver. All rights reserved.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3545" y="6487133"/>
            <a:ext cx="516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C328968-C5DB-FF46-80F1-3177696EDFAB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83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  <p:sldLayoutId id="2147483668" r:id="rId5"/>
    <p:sldLayoutId id="2147483663" r:id="rId6"/>
    <p:sldLayoutId id="2147483682" r:id="rId7"/>
    <p:sldLayoutId id="2147483683" r:id="rId8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gd_wavegraphic-transparentGr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7313"/>
            <a:ext cx="91440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gd_wavegraphic-fin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8425"/>
            <a:ext cx="914400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GD corp_4-14_forwhite_2c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628650"/>
            <a:ext cx="26606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44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/>
        </p:nvSpPr>
        <p:spPr>
          <a:xfrm>
            <a:off x="0" y="6519863"/>
            <a:ext cx="3734551" cy="338137"/>
          </a:xfrm>
          <a:prstGeom prst="round1Rect">
            <a:avLst>
              <a:gd name="adj" fmla="val 50000"/>
            </a:avLst>
          </a:prstGeom>
          <a:solidFill>
            <a:srgbClr val="AC1E2D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pic>
        <p:nvPicPr>
          <p:cNvPr id="9" name="Picture 3" descr="GD corp_4-14_forwhite_2c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6276975"/>
            <a:ext cx="13843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0814" y="6562467"/>
            <a:ext cx="285566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prstClr val="white"/>
                </a:solidFill>
              </a:rPr>
              <a:t>©2014 Gardner Denver. All rights reserved. 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545" y="6487133"/>
            <a:ext cx="516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C328968-C5DB-FF46-80F1-3177696EDFAB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60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4405" t="8153" b="4631"/>
          <a:stretch/>
        </p:blipFill>
        <p:spPr>
          <a:xfrm>
            <a:off x="5573486" y="1647438"/>
            <a:ext cx="3450933" cy="229282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827041"/>
            <a:ext cx="5573486" cy="1143000"/>
          </a:xfrm>
        </p:spPr>
        <p:txBody>
          <a:bodyPr/>
          <a:lstStyle/>
          <a:p>
            <a:pPr algn="ctr"/>
            <a:r>
              <a:rPr lang="pt-BR" dirty="0" smtClean="0"/>
              <a:t>Tecnologias </a:t>
            </a:r>
            <a:r>
              <a:rPr lang="pt-BR" dirty="0"/>
              <a:t>do Ar para estações de tratamento</a:t>
            </a:r>
            <a:endParaRPr lang="pt-BR" dirty="0"/>
          </a:p>
        </p:txBody>
      </p:sp>
      <p:sp>
        <p:nvSpPr>
          <p:cNvPr id="5" name="Espaço Reservado para Texto 5"/>
          <p:cNvSpPr>
            <a:spLocks noGrp="1"/>
          </p:cNvSpPr>
          <p:nvPr>
            <p:ph type="body" sz="quarter" idx="11"/>
          </p:nvPr>
        </p:nvSpPr>
        <p:spPr>
          <a:xfrm>
            <a:off x="457200" y="419101"/>
            <a:ext cx="4213225" cy="517182"/>
          </a:xfrm>
        </p:spPr>
        <p:txBody>
          <a:bodyPr/>
          <a:lstStyle/>
          <a:p>
            <a:r>
              <a:rPr lang="pt-BR" dirty="0" smtClean="0"/>
              <a:t>21 </a:t>
            </a:r>
            <a:r>
              <a:rPr lang="pt-BR" dirty="0" smtClean="0"/>
              <a:t>de Junho de 2017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2"/>
          </p:nvPr>
        </p:nvSpPr>
        <p:spPr>
          <a:xfrm>
            <a:off x="327025" y="4799083"/>
            <a:ext cx="4343400" cy="808038"/>
          </a:xfrm>
        </p:spPr>
        <p:txBody>
          <a:bodyPr/>
          <a:lstStyle/>
          <a:p>
            <a:r>
              <a:rPr lang="pt-BR" dirty="0" smtClean="0"/>
              <a:t>Eng. Carlos Souza</a:t>
            </a:r>
          </a:p>
          <a:p>
            <a:r>
              <a:rPr lang="pt-BR" dirty="0" smtClean="0"/>
              <a:t>Engenheiro de Aplicação e Vendas Gardner Denver Brasil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162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sellaDiTesto 5"/>
          <p:cNvSpPr txBox="1">
            <a:spLocks noChangeArrowheads="1"/>
          </p:cNvSpPr>
          <p:nvPr/>
        </p:nvSpPr>
        <p:spPr bwMode="auto">
          <a:xfrm>
            <a:off x="0" y="0"/>
            <a:ext cx="8643938" cy="62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sz="3200" dirty="0"/>
          </a:p>
          <a:p>
            <a:r>
              <a:rPr lang="pt-BR" sz="3200" u="none" dirty="0" smtClean="0"/>
              <a:t>Exigências </a:t>
            </a:r>
            <a:r>
              <a:rPr lang="pt-BR" sz="3200" u="none" dirty="0"/>
              <a:t>do mercado</a:t>
            </a:r>
            <a:r>
              <a:rPr lang="pt-BR" sz="1800" u="none" dirty="0"/>
              <a:t/>
            </a:r>
            <a:br>
              <a:rPr lang="pt-BR" sz="1800" u="none" dirty="0"/>
            </a:br>
            <a:r>
              <a:rPr lang="pt-BR" sz="1800" u="none" dirty="0"/>
              <a:t/>
            </a:r>
            <a:br>
              <a:rPr lang="pt-BR" sz="1800" u="none" dirty="0"/>
            </a:br>
            <a:r>
              <a:rPr lang="pt-BR" sz="1800" u="none" dirty="0"/>
              <a:t>Consumo de energia reduzido</a:t>
            </a:r>
            <a:br>
              <a:rPr lang="pt-BR" sz="1800" u="none" dirty="0"/>
            </a:br>
            <a:r>
              <a:rPr lang="pt-BR" sz="1800" u="none" dirty="0"/>
              <a:t/>
            </a:r>
            <a:br>
              <a:rPr lang="pt-BR" sz="1800" u="none" dirty="0"/>
            </a:br>
            <a:r>
              <a:rPr lang="pt-BR" sz="1800" u="none" dirty="0"/>
              <a:t>A maior eficiência termodinâmica</a:t>
            </a:r>
            <a:br>
              <a:rPr lang="pt-BR" sz="1800" u="none" dirty="0"/>
            </a:br>
            <a:r>
              <a:rPr lang="pt-BR" sz="1800" u="none" dirty="0"/>
              <a:t/>
            </a:r>
            <a:br>
              <a:rPr lang="pt-BR" sz="1800" u="none" dirty="0"/>
            </a:br>
            <a:r>
              <a:rPr lang="pt-BR" sz="1800" u="none" dirty="0"/>
              <a:t>Temperaturas baixas </a:t>
            </a:r>
            <a:r>
              <a:rPr lang="pt-BR" sz="1800" u="none" dirty="0" smtClean="0"/>
              <a:t>de Saída</a:t>
            </a:r>
            <a:r>
              <a:rPr lang="pt-BR" sz="1800" u="none" dirty="0"/>
              <a:t/>
            </a:r>
            <a:br>
              <a:rPr lang="pt-BR" sz="1800" u="none" dirty="0"/>
            </a:br>
            <a:r>
              <a:rPr lang="pt-BR" sz="1800" u="none" dirty="0"/>
              <a:t/>
            </a:r>
            <a:br>
              <a:rPr lang="pt-BR" sz="1800" u="none" dirty="0"/>
            </a:br>
            <a:r>
              <a:rPr lang="pt-BR" sz="1800" u="none" dirty="0" smtClean="0"/>
              <a:t>Baixo </a:t>
            </a:r>
            <a:r>
              <a:rPr lang="pt-BR" sz="1800" u="none" dirty="0"/>
              <a:t>nível de ruído</a:t>
            </a:r>
            <a:br>
              <a:rPr lang="pt-BR" sz="1800" u="none" dirty="0"/>
            </a:br>
            <a:r>
              <a:rPr lang="pt-BR" sz="1800" u="none" dirty="0"/>
              <a:t/>
            </a:r>
            <a:br>
              <a:rPr lang="pt-BR" sz="1800" u="none" dirty="0"/>
            </a:br>
            <a:r>
              <a:rPr lang="pt-BR" sz="1800" u="none" dirty="0" smtClean="0"/>
              <a:t>Livre </a:t>
            </a:r>
            <a:r>
              <a:rPr lang="pt-BR" sz="1800" u="none" dirty="0"/>
              <a:t>de óleo</a:t>
            </a:r>
            <a:br>
              <a:rPr lang="pt-BR" sz="1800" u="none" dirty="0"/>
            </a:br>
            <a:r>
              <a:rPr lang="pt-BR" sz="1800" u="none" dirty="0"/>
              <a:t/>
            </a:r>
            <a:br>
              <a:rPr lang="pt-BR" sz="1800" u="none" dirty="0"/>
            </a:br>
            <a:r>
              <a:rPr lang="pt-BR" sz="1800" u="none" dirty="0"/>
              <a:t>Custos de manutenção reduzidos</a:t>
            </a:r>
            <a:br>
              <a:rPr lang="pt-BR" sz="1800" u="none" dirty="0"/>
            </a:br>
            <a:r>
              <a:rPr lang="pt-BR" sz="1800" u="none" dirty="0"/>
              <a:t/>
            </a:r>
            <a:br>
              <a:rPr lang="pt-BR" sz="1800" u="none" dirty="0"/>
            </a:br>
            <a:r>
              <a:rPr lang="pt-BR" sz="1800" u="none" dirty="0" smtClean="0"/>
              <a:t>Pressão</a:t>
            </a:r>
            <a:r>
              <a:rPr lang="pt-BR" sz="1800" u="none" dirty="0"/>
              <a:t> diferencial maior</a:t>
            </a:r>
            <a:br>
              <a:rPr lang="pt-BR" sz="1800" u="none" dirty="0"/>
            </a:br>
            <a:r>
              <a:rPr lang="pt-BR" sz="1800" u="none" dirty="0"/>
              <a:t/>
            </a:r>
            <a:br>
              <a:rPr lang="pt-BR" sz="1800" u="none" dirty="0"/>
            </a:br>
            <a:r>
              <a:rPr lang="pt-BR" sz="1800" u="none" dirty="0"/>
              <a:t>Melhor eficiência volumétrica</a:t>
            </a:r>
            <a:br>
              <a:rPr lang="pt-BR" sz="1800" u="none" dirty="0"/>
            </a:br>
            <a:r>
              <a:rPr lang="pt-BR" sz="1800" u="none" dirty="0"/>
              <a:t/>
            </a:r>
            <a:br>
              <a:rPr lang="pt-BR" sz="1800" u="none" dirty="0"/>
            </a:br>
            <a:r>
              <a:rPr lang="pt-BR" sz="1800" u="none" dirty="0"/>
              <a:t>Rápido retorno de </a:t>
            </a:r>
            <a:r>
              <a:rPr lang="pt-BR" sz="1800" u="none" dirty="0" smtClean="0"/>
              <a:t>investimento</a:t>
            </a:r>
            <a:endParaRPr lang="pt-BR" sz="1800" u="none" dirty="0"/>
          </a:p>
          <a:p>
            <a:endParaRPr lang="en-US" altLang="pt-BR" sz="1000" b="1" u="none" dirty="0"/>
          </a:p>
        </p:txBody>
      </p:sp>
      <p:pic>
        <p:nvPicPr>
          <p:cNvPr id="6147" name="Picture 2" descr="C:\Documents and Settings\u.tomei\Desktop\Activity\Bistadio\Presentazione bistadio\4762_4_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071563"/>
            <a:ext cx="4714875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" r="9354" b="3770"/>
          <a:stretch>
            <a:fillRect/>
          </a:stretch>
        </p:blipFill>
        <p:spPr bwMode="auto">
          <a:xfrm>
            <a:off x="5643563" y="2071688"/>
            <a:ext cx="10715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270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asellaDiTesto 2"/>
          <p:cNvSpPr txBox="1">
            <a:spLocks noChangeArrowheads="1"/>
          </p:cNvSpPr>
          <p:nvPr/>
        </p:nvSpPr>
        <p:spPr bwMode="auto">
          <a:xfrm>
            <a:off x="142875" y="857250"/>
            <a:ext cx="9001125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pt-BR" sz="800" b="1" dirty="0">
              <a:latin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altLang="pt-BR" sz="1800" b="1" u="none" dirty="0">
                <a:latin typeface="Cambria Math" panose="02040503050406030204" pitchFamily="18" charset="0"/>
              </a:rPr>
              <a:t>Rotores perfil projetado para o fluxo máximo (pat. Pendente)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altLang="pt-BR" sz="1800" b="1" u="none" dirty="0">
              <a:latin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altLang="pt-BR" sz="1800" b="1" u="none" dirty="0">
                <a:latin typeface="Cambria Math" panose="02040503050406030204" pitchFamily="18" charset="0"/>
              </a:rPr>
              <a:t>   Baixa velocidade (pat. Pendente)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altLang="pt-BR" sz="1800" b="1" u="none" dirty="0">
              <a:latin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altLang="pt-BR" sz="1800" b="1" u="none" dirty="0">
                <a:latin typeface="Cambria Math" panose="02040503050406030204" pitchFamily="18" charset="0"/>
              </a:rPr>
              <a:t>   componente menos desgaste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altLang="pt-BR" sz="1800" b="1" u="none" dirty="0">
              <a:latin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altLang="pt-BR" sz="1800" b="1" u="none" dirty="0">
                <a:latin typeface="Cambria Math" panose="02040503050406030204" pitchFamily="18" charset="0"/>
              </a:rPr>
              <a:t>   fácil manutenção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altLang="pt-BR" sz="1800" b="1" u="none" dirty="0">
              <a:latin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altLang="pt-BR" sz="1800" b="1" u="none" dirty="0">
                <a:latin typeface="Cambria Math" panose="02040503050406030204" pitchFamily="18" charset="0"/>
              </a:rPr>
              <a:t>   Não há necessidade de </a:t>
            </a:r>
            <a:r>
              <a:rPr lang="pt-BR" altLang="pt-BR" sz="1800" b="1" u="none" dirty="0" smtClean="0">
                <a:latin typeface="Cambria Math" panose="02040503050406030204" pitchFamily="18" charset="0"/>
              </a:rPr>
              <a:t>engrenagem</a:t>
            </a:r>
          </a:p>
          <a:p>
            <a:endParaRPr lang="pt-BR" altLang="pt-BR" sz="1800" b="1" u="none" dirty="0">
              <a:latin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altLang="pt-BR" sz="1800" b="1" u="none" dirty="0">
                <a:latin typeface="Cambria Math" panose="02040503050406030204" pitchFamily="18" charset="0"/>
              </a:rPr>
              <a:t>   Baixo consumo de energia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altLang="pt-BR" sz="1800" b="1" u="none" dirty="0">
              <a:latin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altLang="pt-BR" sz="1800" b="1" u="none" dirty="0">
                <a:latin typeface="Cambria Math" panose="02040503050406030204" pitchFamily="18" charset="0"/>
              </a:rPr>
              <a:t>   baixo nível de ruído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altLang="pt-BR" sz="1800" b="1" u="none" dirty="0">
              <a:latin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altLang="pt-BR" sz="1800" b="1" u="none" dirty="0">
                <a:latin typeface="Cambria Math" panose="02040503050406030204" pitchFamily="18" charset="0"/>
              </a:rPr>
              <a:t>   design simples (pat. </a:t>
            </a:r>
            <a:r>
              <a:rPr lang="pt-BR" altLang="pt-BR" sz="1800" b="1" u="none" dirty="0" smtClean="0">
                <a:latin typeface="Cambria Math" panose="02040503050406030204" pitchFamily="18" charset="0"/>
              </a:rPr>
              <a:t>pendente)</a:t>
            </a:r>
          </a:p>
          <a:p>
            <a:endParaRPr lang="pt-BR" altLang="pt-BR" sz="1800" b="1" u="none" dirty="0" smtClean="0">
              <a:latin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altLang="pt-BR" sz="1800" b="1" u="none" dirty="0" smtClean="0">
                <a:latin typeface="Cambria Math" panose="02040503050406030204" pitchFamily="18" charset="0"/>
              </a:rPr>
              <a:t>   pegada pequena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altLang="pt-BR" sz="1800" b="1" u="none" dirty="0">
              <a:latin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altLang="pt-BR" sz="1800" b="1" u="none" dirty="0" smtClean="0">
                <a:latin typeface="Cambria Math" panose="02040503050406030204" pitchFamily="18" charset="0"/>
              </a:rPr>
              <a:t>Classificação OIL FREE  - ISO  8573-1</a:t>
            </a:r>
            <a:endParaRPr lang="it-IT" altLang="pt-BR" sz="2000" b="1" u="none" dirty="0">
              <a:latin typeface="Cambria Math" panose="02040503050406030204" pitchFamily="18" charset="0"/>
            </a:endParaRP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3975"/>
            <a:ext cx="2979738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42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9166831" cy="62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1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Obrigado.</a:t>
            </a:r>
            <a:endParaRPr lang="pt-BR" dirty="0"/>
          </a:p>
        </p:txBody>
      </p:sp>
      <p:sp>
        <p:nvSpPr>
          <p:cNvPr id="4" name="Espaço Reservado para Texto 2"/>
          <p:cNvSpPr txBox="1">
            <a:spLocks/>
          </p:cNvSpPr>
          <p:nvPr/>
        </p:nvSpPr>
        <p:spPr>
          <a:xfrm>
            <a:off x="0" y="4884057"/>
            <a:ext cx="7362371" cy="1386113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chemeClr val="bg1"/>
                </a:solidFill>
              </a:rPr>
              <a:t>Eng. Carlos Souza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Engenheiro de Aplicação e Vendas Gardner Denver Brasil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Carlos.Souza@GardnerDenver.com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+55 11 98845-8667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6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>
          <a:xfrm>
            <a:off x="145528" y="2837919"/>
            <a:ext cx="6828478" cy="1638548"/>
          </a:xfrm>
        </p:spPr>
        <p:txBody>
          <a:bodyPr/>
          <a:lstStyle/>
          <a:p>
            <a:r>
              <a:rPr lang="pt-BR" dirty="0" smtClean="0"/>
              <a:t>CARLOS SOUZA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Engenheiro </a:t>
            </a:r>
            <a:r>
              <a:rPr lang="pt-BR" dirty="0"/>
              <a:t>de aplicação e vendas  da </a:t>
            </a:r>
            <a:r>
              <a:rPr lang="pt-BR" dirty="0" smtClean="0"/>
              <a:t>Gardner </a:t>
            </a:r>
            <a:r>
              <a:rPr lang="pt-BR" dirty="0"/>
              <a:t>Denver </a:t>
            </a:r>
            <a:r>
              <a:rPr lang="pt-BR" dirty="0" smtClean="0"/>
              <a:t>Brasil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Graduado </a:t>
            </a:r>
            <a:r>
              <a:rPr lang="pt-BR" dirty="0"/>
              <a:t>em Engenharia de controle e automação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</a:t>
            </a:r>
            <a:r>
              <a:rPr lang="pt-BR" dirty="0" smtClean="0"/>
              <a:t>specialista  </a:t>
            </a:r>
            <a:r>
              <a:rPr lang="pt-BR" dirty="0"/>
              <a:t>em educação ambiental.</a:t>
            </a:r>
          </a:p>
        </p:txBody>
      </p:sp>
    </p:spTree>
    <p:extLst>
      <p:ext uri="{BB962C8B-B14F-4D97-AF65-F5344CB8AC3E}">
        <p14:creationId xmlns:p14="http://schemas.microsoft.com/office/powerpoint/2010/main" val="223444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5"/>
          <a:stretch/>
        </p:blipFill>
        <p:spPr>
          <a:xfrm>
            <a:off x="228018" y="735833"/>
            <a:ext cx="8687964" cy="543295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62977"/>
          </a:xfrm>
        </p:spPr>
        <p:txBody>
          <a:bodyPr/>
          <a:lstStyle/>
          <a:p>
            <a:r>
              <a:rPr lang="pt-BR" dirty="0" smtClean="0"/>
              <a:t>Aplicações – Tratamento de </a:t>
            </a:r>
            <a:r>
              <a:rPr lang="pt-BR" dirty="0"/>
              <a:t>á</a:t>
            </a:r>
            <a:r>
              <a:rPr lang="pt-BR" dirty="0" smtClean="0"/>
              <a:t>guas residuais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744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640"/>
            <a:ext cx="9144000" cy="542872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32163"/>
            <a:ext cx="8229600" cy="962977"/>
          </a:xfrm>
        </p:spPr>
        <p:txBody>
          <a:bodyPr/>
          <a:lstStyle/>
          <a:p>
            <a:r>
              <a:rPr lang="pt-BR" dirty="0" smtClean="0"/>
              <a:t>Industrial </a:t>
            </a:r>
            <a:r>
              <a:rPr lang="pt-BR" dirty="0" err="1" smtClean="0"/>
              <a:t>Group</a:t>
            </a:r>
            <a:r>
              <a:rPr lang="pt-BR" dirty="0" smtClean="0"/>
              <a:t> - Produtos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778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962977"/>
          </a:xfrm>
        </p:spPr>
        <p:txBody>
          <a:bodyPr/>
          <a:lstStyle/>
          <a:p>
            <a:pPr algn="ctr"/>
            <a:r>
              <a:rPr lang="pt-BR" dirty="0" smtClean="0"/>
              <a:t>Comparação </a:t>
            </a:r>
            <a:r>
              <a:rPr lang="pt-BR" dirty="0" smtClean="0"/>
              <a:t>de Tecnologias</a:t>
            </a:r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798393" y="962977"/>
          <a:ext cx="6912591" cy="5320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7062"/>
                <a:gridCol w="797006"/>
                <a:gridCol w="984536"/>
                <a:gridCol w="1484618"/>
                <a:gridCol w="1229369"/>
              </a:tblGrid>
              <a:tr h="2433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SCREW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VAZÃO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PRESSÃO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Potencia (kW)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Motor (kW)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33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WS 65/2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1500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18,8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33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WS 65/2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1500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22,5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33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WS 65/2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1500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500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26,2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33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WS 65/2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1500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600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33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WS 65/2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1500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700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33,9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33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WS 65/2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1500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800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37,8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33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WS 65/2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1500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900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41,8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55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33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WS 65/2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1500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1000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44,7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55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3347"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3347"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3347"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33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ROBOX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VAZÃO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PRESSÃO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Potencia (kW)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Motor (kW)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33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SRBS 66/3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1500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17,9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33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SRBS 66/3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1500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23,1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33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SRBS 66/3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1500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500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28,4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33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SRBS 66/3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1500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600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33,8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33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SRBS 66/3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1500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700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39,3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33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SRBS 75/3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1500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800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44,3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55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33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LRBS 75/3 *SEM CABINE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1500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900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49,6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75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33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LRBS 75/3 *SEM CABINE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1500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1000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55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75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644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451489"/>
              </p:ext>
            </p:extLst>
          </p:nvPr>
        </p:nvGraphicFramePr>
        <p:xfrm>
          <a:off x="232012" y="313899"/>
          <a:ext cx="8393373" cy="5445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lipse 2"/>
          <p:cNvSpPr/>
          <p:nvPr/>
        </p:nvSpPr>
        <p:spPr>
          <a:xfrm>
            <a:off x="4790364" y="900752"/>
            <a:ext cx="586854" cy="519979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920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" y="579438"/>
            <a:ext cx="7597775" cy="38703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pt-BR" altLang="pt-BR" sz="10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SOPRADORES </a:t>
            </a:r>
            <a:r>
              <a:rPr lang="pt-BR" alt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TRILOBULARES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pt-BR" altLang="pt-BR" sz="10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pt-BR" altLang="pt-BR" sz="1900" b="1" dirty="0">
              <a:latin typeface="Segoe Script" panose="020B0504020000000003" pitchFamily="34" charset="0"/>
              <a:ea typeface="MV Boli" panose="02000500030200090000" pitchFamily="2" charset="0"/>
              <a:cs typeface="MV Boli" panose="02000500030200090000" pitchFamily="2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pt-BR" altLang="pt-BR" sz="1900" b="1" dirty="0">
              <a:solidFill>
                <a:srgbClr val="0070C0"/>
              </a:solidFill>
              <a:latin typeface="Segoe Script" panose="020B0504020000000003" pitchFamily="34" charset="0"/>
              <a:ea typeface="MV Boli" panose="02000500030200090000" pitchFamily="2" charset="0"/>
              <a:cs typeface="MV Boli" panose="02000500030200090000" pitchFamily="2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pt-BR" altLang="pt-BR" sz="2600" b="1" dirty="0">
              <a:solidFill>
                <a:srgbClr val="0070C0"/>
              </a:solidFill>
              <a:latin typeface="Segoe Script" panose="020B0504020000000003" pitchFamily="34" charset="0"/>
              <a:ea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512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1760594"/>
            <a:ext cx="5340623" cy="355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2619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sellaDiTesto 5"/>
          <p:cNvSpPr txBox="1">
            <a:spLocks noChangeArrowheads="1"/>
          </p:cNvSpPr>
          <p:nvPr/>
        </p:nvSpPr>
        <p:spPr bwMode="auto">
          <a:xfrm>
            <a:off x="0" y="0"/>
            <a:ext cx="8643938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sz="3200" dirty="0"/>
          </a:p>
          <a:p>
            <a:r>
              <a:rPr lang="pt-BR" sz="3200" u="none" dirty="0" smtClean="0"/>
              <a:t>Exigências </a:t>
            </a:r>
            <a:r>
              <a:rPr lang="pt-BR" sz="3200" u="none" dirty="0"/>
              <a:t>do mercado</a:t>
            </a:r>
            <a:r>
              <a:rPr lang="pt-BR" sz="1800" u="none" dirty="0"/>
              <a:t/>
            </a:r>
            <a:br>
              <a:rPr lang="pt-BR" sz="1800" u="none" dirty="0"/>
            </a:br>
            <a:r>
              <a:rPr lang="pt-BR" sz="1800" u="none" dirty="0"/>
              <a:t/>
            </a:r>
            <a:br>
              <a:rPr lang="pt-BR" sz="1800" u="none" dirty="0"/>
            </a:br>
            <a:r>
              <a:rPr lang="pt-BR" sz="1800" u="none" dirty="0" smtClean="0"/>
              <a:t>Baixo custo de aquisição</a:t>
            </a:r>
            <a:r>
              <a:rPr lang="pt-BR" sz="1800" u="none" dirty="0"/>
              <a:t/>
            </a:r>
            <a:br>
              <a:rPr lang="pt-BR" sz="1800" u="none" dirty="0"/>
            </a:br>
            <a:r>
              <a:rPr lang="pt-BR" sz="1800" u="none" dirty="0"/>
              <a:t/>
            </a:r>
            <a:br>
              <a:rPr lang="pt-BR" sz="1800" u="none" dirty="0"/>
            </a:br>
            <a:r>
              <a:rPr lang="pt-BR" sz="1800" u="none" dirty="0" smtClean="0"/>
              <a:t>Baixo </a:t>
            </a:r>
            <a:r>
              <a:rPr lang="pt-BR" sz="1800" u="none" dirty="0"/>
              <a:t>nível de ruído</a:t>
            </a:r>
            <a:br>
              <a:rPr lang="pt-BR" sz="1800" u="none" dirty="0"/>
            </a:br>
            <a:r>
              <a:rPr lang="pt-BR" sz="1800" u="none" dirty="0"/>
              <a:t/>
            </a:r>
            <a:br>
              <a:rPr lang="pt-BR" sz="1800" u="none" dirty="0"/>
            </a:br>
            <a:r>
              <a:rPr lang="pt-BR" sz="1800" u="none" dirty="0" smtClean="0"/>
              <a:t>Livre </a:t>
            </a:r>
            <a:r>
              <a:rPr lang="pt-BR" sz="1800" u="none" dirty="0"/>
              <a:t>de óleo</a:t>
            </a:r>
            <a:br>
              <a:rPr lang="pt-BR" sz="1800" u="none" dirty="0"/>
            </a:br>
            <a:r>
              <a:rPr lang="pt-BR" sz="1800" u="none" dirty="0"/>
              <a:t/>
            </a:r>
            <a:br>
              <a:rPr lang="pt-BR" sz="1800" u="none" dirty="0"/>
            </a:br>
            <a:r>
              <a:rPr lang="pt-BR" sz="1800" u="none" dirty="0"/>
              <a:t>Custos de manutenção reduzidos</a:t>
            </a:r>
            <a:br>
              <a:rPr lang="pt-BR" sz="1800" u="none" dirty="0"/>
            </a:br>
            <a:r>
              <a:rPr lang="pt-BR" sz="1800" u="none" dirty="0"/>
              <a:t/>
            </a:r>
            <a:br>
              <a:rPr lang="pt-BR" sz="1800" u="none" dirty="0"/>
            </a:br>
            <a:r>
              <a:rPr lang="pt-BR" sz="1800" u="none" dirty="0" smtClean="0"/>
              <a:t>Pressão</a:t>
            </a:r>
            <a:r>
              <a:rPr lang="pt-BR" sz="1800" u="none" dirty="0"/>
              <a:t> diferencial </a:t>
            </a:r>
            <a:r>
              <a:rPr lang="pt-BR" sz="1800" u="none" dirty="0" smtClean="0"/>
              <a:t>que atende a demanda</a:t>
            </a:r>
            <a:r>
              <a:rPr lang="pt-BR" sz="1800" u="none" dirty="0"/>
              <a:t/>
            </a:r>
            <a:br>
              <a:rPr lang="pt-BR" sz="1800" u="none" dirty="0"/>
            </a:br>
            <a:endParaRPr lang="en-US" altLang="pt-BR" sz="1000" b="1" u="none" dirty="0"/>
          </a:p>
        </p:txBody>
      </p:sp>
      <p:pic>
        <p:nvPicPr>
          <p:cNvPr id="6147" name="Picture 2" descr="C:\Documents and Settings\u.tomei\Desktop\Activity\Bistadio\Presentazione bistadio\4762_4_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234" y="1071563"/>
            <a:ext cx="4714875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7575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t="2632" r="7042" b="2632"/>
          <a:stretch>
            <a:fillRect/>
          </a:stretch>
        </p:blipFill>
        <p:spPr bwMode="auto">
          <a:xfrm>
            <a:off x="6180091" y="1627963"/>
            <a:ext cx="2240578" cy="254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31118"/>
            <a:ext cx="37750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58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D-PowerPoint-2014-General">
  <a:themeElements>
    <a:clrScheme name="Gardner Denver Color Palette">
      <a:dk1>
        <a:srgbClr val="262729"/>
      </a:dk1>
      <a:lt1>
        <a:sysClr val="window" lastClr="FFFFFF"/>
      </a:lt1>
      <a:dk2>
        <a:srgbClr val="AC1E2D"/>
      </a:dk2>
      <a:lt2>
        <a:srgbClr val="8A8C93"/>
      </a:lt2>
      <a:accent1>
        <a:srgbClr val="FAA834"/>
      </a:accent1>
      <a:accent2>
        <a:srgbClr val="F26722"/>
      </a:accent2>
      <a:accent3>
        <a:srgbClr val="9CAD3B"/>
      </a:accent3>
      <a:accent4>
        <a:srgbClr val="009B7C"/>
      </a:accent4>
      <a:accent5>
        <a:srgbClr val="00879B"/>
      </a:accent5>
      <a:accent6>
        <a:srgbClr val="0F496B"/>
      </a:accent6>
      <a:hlink>
        <a:srgbClr val="AC1E2D"/>
      </a:hlink>
      <a:folHlink>
        <a:srgbClr val="26272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Gardner Denver Color Palette">
      <a:dk1>
        <a:srgbClr val="262729"/>
      </a:dk1>
      <a:lt1>
        <a:sysClr val="window" lastClr="FFFFFF"/>
      </a:lt1>
      <a:dk2>
        <a:srgbClr val="AC1E2D"/>
      </a:dk2>
      <a:lt2>
        <a:srgbClr val="8A8C93"/>
      </a:lt2>
      <a:accent1>
        <a:srgbClr val="FAA834"/>
      </a:accent1>
      <a:accent2>
        <a:srgbClr val="F26722"/>
      </a:accent2>
      <a:accent3>
        <a:srgbClr val="9CAD3B"/>
      </a:accent3>
      <a:accent4>
        <a:srgbClr val="009B7C"/>
      </a:accent4>
      <a:accent5>
        <a:srgbClr val="00879B"/>
      </a:accent5>
      <a:accent6>
        <a:srgbClr val="0F496B"/>
      </a:accent6>
      <a:hlink>
        <a:srgbClr val="AC1E2D"/>
      </a:hlink>
      <a:folHlink>
        <a:srgbClr val="26272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Gardner Denver Color Palette">
      <a:dk1>
        <a:srgbClr val="262729"/>
      </a:dk1>
      <a:lt1>
        <a:sysClr val="window" lastClr="FFFFFF"/>
      </a:lt1>
      <a:dk2>
        <a:srgbClr val="AC1E2D"/>
      </a:dk2>
      <a:lt2>
        <a:srgbClr val="8A8C93"/>
      </a:lt2>
      <a:accent1>
        <a:srgbClr val="FAA834"/>
      </a:accent1>
      <a:accent2>
        <a:srgbClr val="F26722"/>
      </a:accent2>
      <a:accent3>
        <a:srgbClr val="9CAD3B"/>
      </a:accent3>
      <a:accent4>
        <a:srgbClr val="009B7C"/>
      </a:accent4>
      <a:accent5>
        <a:srgbClr val="00879B"/>
      </a:accent5>
      <a:accent6>
        <a:srgbClr val="0F496B"/>
      </a:accent6>
      <a:hlink>
        <a:srgbClr val="AC1E2D"/>
      </a:hlink>
      <a:folHlink>
        <a:srgbClr val="26272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Gardner Denver Color Palette">
      <a:dk1>
        <a:srgbClr val="262729"/>
      </a:dk1>
      <a:lt1>
        <a:sysClr val="window" lastClr="FFFFFF"/>
      </a:lt1>
      <a:dk2>
        <a:srgbClr val="AC1E2D"/>
      </a:dk2>
      <a:lt2>
        <a:srgbClr val="8A8C93"/>
      </a:lt2>
      <a:accent1>
        <a:srgbClr val="FAA834"/>
      </a:accent1>
      <a:accent2>
        <a:srgbClr val="F26722"/>
      </a:accent2>
      <a:accent3>
        <a:srgbClr val="9CAD3B"/>
      </a:accent3>
      <a:accent4>
        <a:srgbClr val="009B7C"/>
      </a:accent4>
      <a:accent5>
        <a:srgbClr val="00879B"/>
      </a:accent5>
      <a:accent6>
        <a:srgbClr val="0F496B"/>
      </a:accent6>
      <a:hlink>
        <a:srgbClr val="AC1E2D"/>
      </a:hlink>
      <a:folHlink>
        <a:srgbClr val="26272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F1118"/>
      </a:accent1>
      <a:accent2>
        <a:srgbClr val="AC1E2D"/>
      </a:accent2>
      <a:accent3>
        <a:srgbClr val="DB3141"/>
      </a:accent3>
      <a:accent4>
        <a:srgbClr val="F2F2F2"/>
      </a:accent4>
      <a:accent5>
        <a:srgbClr val="BFBFBF"/>
      </a:accent5>
      <a:accent6>
        <a:srgbClr val="7F7F7F"/>
      </a:accent6>
      <a:hlink>
        <a:srgbClr val="595959"/>
      </a:hlink>
      <a:folHlink>
        <a:srgbClr val="2626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2">
            <a:lumMod val="50000"/>
          </a:schemeClr>
        </a:solidFill>
        <a:ln w="12700" algn="ctr">
          <a:solidFill>
            <a:srgbClr val="D6D6F5"/>
          </a:solidFill>
          <a:miter lim="800000"/>
          <a:headEnd/>
          <a:tailEnd/>
        </a:ln>
      </a:spPr>
      <a:bodyPr lIns="31554" tIns="31554" rIns="31554" bIns="31554" anchor="ctr" anchorCtr="1"/>
      <a:lstStyle>
        <a:defPPr algn="ctr" defTabSz="871538">
          <a:defRPr sz="1050" dirty="0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080F9818-9E23-4803-9ABD-50CA1A949868}" vid="{D60F80E5-A789-4ACD-A030-D3A031AC3A3E}"/>
    </a:ext>
  </a:ext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(potx)</Template>
  <TotalTime>10270</TotalTime>
  <Words>228</Words>
  <Application>Microsoft Office PowerPoint</Application>
  <PresentationFormat>Apresentação na tela (4:3)</PresentationFormat>
  <Paragraphs>136</Paragraphs>
  <Slides>13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Cambria Math</vt:lpstr>
      <vt:lpstr>MV Boli</vt:lpstr>
      <vt:lpstr>Segoe Script</vt:lpstr>
      <vt:lpstr>Verdana</vt:lpstr>
      <vt:lpstr>Wingdings</vt:lpstr>
      <vt:lpstr>GD-PowerPoint-2014-General</vt:lpstr>
      <vt:lpstr>Custom Design</vt:lpstr>
      <vt:lpstr>1_Custom Design</vt:lpstr>
      <vt:lpstr>2_Custom Design</vt:lpstr>
      <vt:lpstr>3_Custom Design</vt:lpstr>
      <vt:lpstr>Tecnologias do Ar para estações de tratamento</vt:lpstr>
      <vt:lpstr>Apresentação do PowerPoint</vt:lpstr>
      <vt:lpstr>Aplicações – Tratamento de águas residuais</vt:lpstr>
      <vt:lpstr>Industrial Group - Produtos</vt:lpstr>
      <vt:lpstr>Comparação de Tecnologias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Obrigado.</vt:lpstr>
    </vt:vector>
  </TitlesOfParts>
  <Company>Gardner-Denver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Lorenzo Marchesi;Carlos Souza</dc:creator>
  <cp:keywords>Gardner</cp:keywords>
  <cp:lastModifiedBy>Carlos Souza</cp:lastModifiedBy>
  <cp:revision>734</cp:revision>
  <dcterms:created xsi:type="dcterms:W3CDTF">2015-07-15T14:08:47Z</dcterms:created>
  <dcterms:modified xsi:type="dcterms:W3CDTF">2017-06-16T16:25:51Z</dcterms:modified>
</cp:coreProperties>
</file>