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76" r:id="rId6"/>
    <p:sldId id="260" r:id="rId7"/>
    <p:sldId id="259" r:id="rId8"/>
    <p:sldId id="281" r:id="rId9"/>
    <p:sldId id="283" r:id="rId10"/>
    <p:sldId id="280" r:id="rId11"/>
    <p:sldId id="279" r:id="rId12"/>
    <p:sldId id="278" r:id="rId13"/>
    <p:sldId id="269" r:id="rId14"/>
    <p:sldId id="261" r:id="rId15"/>
    <p:sldId id="265" r:id="rId16"/>
    <p:sldId id="266" r:id="rId17"/>
    <p:sldId id="270" r:id="rId18"/>
    <p:sldId id="267" r:id="rId19"/>
    <p:sldId id="268" r:id="rId20"/>
    <p:sldId id="271" r:id="rId21"/>
    <p:sldId id="272" r:id="rId22"/>
    <p:sldId id="274" r:id="rId23"/>
    <p:sldId id="284" r:id="rId24"/>
    <p:sldId id="26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9E54-BBC8-4AD1-A95E-BA9CF390F25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55A43-70B7-43A7-A25A-E90D4EFB82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5A43-70B7-43A7-A25A-E90D4EFB82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4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5A43-70B7-43A7-A25A-E90D4EFB820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5A43-70B7-43A7-A25A-E90D4EFB820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3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0E385-1523-4F18-BA48-900358D1CE0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B6C2-619E-42E7-A3A0-7097044CB8E8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orja@ufba.br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lidianelordelo@yahoo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07" y="2305541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pt-BR" sz="3300" b="1" dirty="0"/>
              <a:t>AVALIAÇÃO DO USO E FUNCIONAMENTO DE CISTERNA DE CAPTAÇÃO DE ÁGUA DE CHUVA DO P1MC A PARTIR DA ANÁLISE FATORIAL – ESTUDO DE MUNICÍPIOS BAIANOS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6726" y="3962947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Lidiane Mendes Kruschewsky </a:t>
            </a:r>
            <a:r>
              <a:rPr lang="pt-BR" b="1" dirty="0" smtClean="0">
                <a:solidFill>
                  <a:schemeClr val="tx1"/>
                </a:solidFill>
              </a:rPr>
              <a:t>Lordelo (UFRB)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Patrícia Campos </a:t>
            </a:r>
            <a:r>
              <a:rPr lang="pt-BR" b="1" dirty="0" smtClean="0">
                <a:solidFill>
                  <a:schemeClr val="tx1"/>
                </a:solidFill>
              </a:rPr>
              <a:t>Borja (UFBA)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Kuang </a:t>
            </a:r>
            <a:r>
              <a:rPr lang="pt-BR" b="1" dirty="0" smtClean="0">
                <a:solidFill>
                  <a:schemeClr val="tx1"/>
                </a:solidFill>
              </a:rPr>
              <a:t>Hongyu (UFMT)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Luiz Roberto Santos </a:t>
            </a:r>
            <a:r>
              <a:rPr lang="pt-BR" b="1" dirty="0" smtClean="0">
                <a:solidFill>
                  <a:schemeClr val="tx1"/>
                </a:solidFill>
              </a:rPr>
              <a:t>Moraes (UFBA)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/>
          </a:p>
        </p:txBody>
      </p:sp>
      <p:pic>
        <p:nvPicPr>
          <p:cNvPr id="1026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702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430" y="246948"/>
            <a:ext cx="1728192" cy="1008112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054" y="164321"/>
            <a:ext cx="81990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alexandre.ci.ufpb.br/wp-content/uploads/2013/10/cnp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380" y="5849888"/>
            <a:ext cx="23567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so do ba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073"/>
            <a:ext cx="640153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10003" y="4451459"/>
            <a:ext cx="915400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pt-BR" altLang="pt-BR" sz="2200" dirty="0" smtClean="0"/>
              <a:t>Em mais de 62</a:t>
            </a:r>
            <a:r>
              <a:rPr lang="pt-BR" altLang="pt-BR" sz="2200" dirty="0"/>
              <a:t>% das cisternas de Abaré a água provinha de </a:t>
            </a:r>
            <a:r>
              <a:rPr lang="pt-BR" altLang="pt-BR" sz="2200" dirty="0" smtClean="0"/>
              <a:t>carro-pipa e em </a:t>
            </a:r>
            <a:r>
              <a:rPr lang="pt-BR" altLang="pt-BR" sz="2200" dirty="0"/>
              <a:t>Chorrochó esse valor chegou a 100</a:t>
            </a:r>
            <a:r>
              <a:rPr lang="pt-BR" altLang="pt-BR" sz="2200" dirty="0" smtClean="0"/>
              <a:t>%. </a:t>
            </a:r>
          </a:p>
          <a:p>
            <a:pPr marL="342900" indent="-342900" algn="just">
              <a:buFontTx/>
              <a:buChar char="-"/>
            </a:pPr>
            <a:endParaRPr lang="pt-BR" altLang="pt-BR" sz="2200" dirty="0"/>
          </a:p>
          <a:p>
            <a:pPr marL="342900" indent="-342900" algn="just">
              <a:buFontTx/>
              <a:buChar char="-"/>
            </a:pPr>
            <a:r>
              <a:rPr lang="pt-BR" altLang="pt-BR" sz="2200" dirty="0" smtClean="0"/>
              <a:t>Não </a:t>
            </a:r>
            <a:r>
              <a:rPr lang="pt-BR" altLang="pt-BR" sz="2200" dirty="0"/>
              <a:t>utilização da </a:t>
            </a:r>
            <a:r>
              <a:rPr lang="pt-BR" altLang="pt-BR" sz="2200" dirty="0" smtClean="0"/>
              <a:t>bomba. Isso </a:t>
            </a:r>
            <a:r>
              <a:rPr lang="pt-BR" altLang="pt-BR" sz="2200" dirty="0"/>
              <a:t>tem fortes vínculos com a cultura local e costumes das famílias, além de limitações de ordem </a:t>
            </a:r>
            <a:r>
              <a:rPr lang="pt-BR" altLang="pt-BR" sz="2200" dirty="0" smtClean="0"/>
              <a:t>técnica.</a:t>
            </a:r>
          </a:p>
          <a:p>
            <a:pPr marL="342900" indent="-342900" algn="just">
              <a:buFontTx/>
              <a:buChar char="-"/>
            </a:pPr>
            <a:endParaRPr lang="pt-BR" altLang="pt-BR" sz="2200" dirty="0"/>
          </a:p>
          <a:p>
            <a:pPr algn="just"/>
            <a:r>
              <a:rPr lang="pt-BR" altLang="pt-BR" sz="2200" dirty="0" smtClean="0"/>
              <a:t>- </a:t>
            </a:r>
            <a:r>
              <a:rPr lang="pt-BR" altLang="pt-BR" sz="2200" dirty="0"/>
              <a:t>Não assimilação das orientações quanto ao manejo seguro da </a:t>
            </a:r>
            <a:r>
              <a:rPr lang="pt-BR" altLang="pt-BR" sz="2200" dirty="0" smtClean="0"/>
              <a:t>água.</a:t>
            </a:r>
            <a:endParaRPr lang="pt-BR" altLang="pt-BR" sz="2200" dirty="0"/>
          </a:p>
        </p:txBody>
      </p:sp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0544" y="1745940"/>
            <a:ext cx="275125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b="1" dirty="0" smtClean="0"/>
              <a:t>RESULTADOS</a:t>
            </a:r>
            <a:endParaRPr lang="pt-BR" sz="3400" b="1" dirty="0"/>
          </a:p>
        </p:txBody>
      </p:sp>
    </p:spTree>
    <p:extLst>
      <p:ext uri="{BB962C8B-B14F-4D97-AF65-F5344CB8AC3E}">
        <p14:creationId xmlns:p14="http://schemas.microsoft.com/office/powerpoint/2010/main" val="42029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8890" r="4381" b="4433"/>
          <a:stretch>
            <a:fillRect/>
          </a:stretch>
        </p:blipFill>
        <p:spPr bwMode="auto">
          <a:xfrm>
            <a:off x="44757" y="3703961"/>
            <a:ext cx="4674027" cy="29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179512" y="2916575"/>
            <a:ext cx="4629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 smtClean="0"/>
              <a:t>Tubulação </a:t>
            </a:r>
            <a:r>
              <a:rPr lang="pt-BR" altLang="pt-BR" sz="2000" b="1" dirty="0"/>
              <a:t>condutora de água das </a:t>
            </a:r>
            <a:r>
              <a:rPr lang="pt-BR" altLang="pt-BR" sz="2000" b="1" dirty="0" smtClean="0"/>
              <a:t>cisternas</a:t>
            </a:r>
            <a:endParaRPr lang="pt-BR" altLang="pt-BR" sz="2000" b="1" dirty="0"/>
          </a:p>
        </p:txBody>
      </p:sp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4953000" y="828001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 smtClean="0"/>
              <a:t>Estado </a:t>
            </a:r>
            <a:r>
              <a:rPr lang="pt-BR" altLang="pt-BR" sz="2000" b="1" dirty="0"/>
              <a:t>do extravasor e da tampas das cisternas do P1MC no Semiárido Baiano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84" y="1412776"/>
            <a:ext cx="4425216" cy="46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/>
              <a:t>RESULTADOS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9117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8" y="692211"/>
            <a:ext cx="6213376" cy="616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323528" y="3068960"/>
            <a:ext cx="23762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 smtClean="0"/>
              <a:t>Estado </a:t>
            </a:r>
            <a:r>
              <a:rPr lang="pt-BR" altLang="pt-BR" sz="2400" b="1" dirty="0"/>
              <a:t>de conservação das cisternas </a:t>
            </a:r>
            <a:endParaRPr lang="pt-BR" altLang="pt-BR" sz="2400" b="1" dirty="0" smtClean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/>
              <a:t>RESULTADOS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7696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465" y="1700808"/>
            <a:ext cx="8964488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Análsie fatorial</a:t>
            </a:r>
          </a:p>
          <a:p>
            <a:pPr algn="just"/>
            <a:r>
              <a:rPr lang="pt-BR" sz="2600" dirty="0" smtClean="0"/>
              <a:t>Avaliação de adequação da análsie fatorial ao conjunto de dados via Teste </a:t>
            </a:r>
            <a:r>
              <a:rPr lang="pt-BR" sz="2600" dirty="0"/>
              <a:t>de Kaiser-Meyer-Olkin (KMO</a:t>
            </a:r>
            <a:r>
              <a:rPr lang="pt-BR" sz="2600" dirty="0" smtClean="0"/>
              <a:t>)</a:t>
            </a:r>
          </a:p>
          <a:p>
            <a:pPr lvl="1" algn="just"/>
            <a:r>
              <a:rPr lang="pt-BR" sz="2600" dirty="0" smtClean="0"/>
              <a:t>Abaré 0,52</a:t>
            </a:r>
          </a:p>
          <a:p>
            <a:pPr lvl="1" algn="just"/>
            <a:r>
              <a:rPr lang="pt-BR" sz="2600" dirty="0" smtClean="0"/>
              <a:t>Chorrochó 0,59</a:t>
            </a:r>
          </a:p>
          <a:p>
            <a:pPr algn="just"/>
            <a:endParaRPr lang="pt-BR" sz="2600" dirty="0" smtClean="0"/>
          </a:p>
        </p:txBody>
      </p:sp>
      <p:sp>
        <p:nvSpPr>
          <p:cNvPr id="4" name="Chave direita 3"/>
          <p:cNvSpPr/>
          <p:nvPr/>
        </p:nvSpPr>
        <p:spPr>
          <a:xfrm>
            <a:off x="3352295" y="3118928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09120" y="3215789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Valores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superiores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0,5 indica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 a análise fatorial é apropriada para o estudo.</a:t>
            </a:r>
          </a:p>
        </p:txBody>
      </p:sp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65" y="-75651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48464" cy="5744688"/>
        </p:xfrm>
        <a:graphic>
          <a:graphicData uri="http://schemas.openxmlformats.org/drawingml/2006/table">
            <a:tbl>
              <a:tblPr/>
              <a:tblGrid>
                <a:gridCol w="864096"/>
                <a:gridCol w="6192688"/>
                <a:gridCol w="720080"/>
                <a:gridCol w="971600"/>
              </a:tblGrid>
              <a:tr h="182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Variáveis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730" algn="l"/>
                        </a:tabLs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Nome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Abaré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Chorrochó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Quantidade de pessoas no domicílio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Bens que existem na casa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p3   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Anos de estudo do chefe da família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Área da casa (m²)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Material das paredes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Área da telhado (m²)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0.40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0.40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Material do telhado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p34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Existência da calha de captação da água de chuva na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0.46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0.46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p36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Existência da canalização condutora da água de chuva captada para 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p38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Existência de dispositivo do desvio da primeira água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p39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Existência de sangrador com tamponamento na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Distância da cisterna a instalações de esgoto ou vala a céu aberto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Estado da estrutura da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Estado da tampa da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Limpeza da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Forma de limpeza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pt-B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Forma de retirar a água da cisterna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pt-B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Estado da bomba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pt-B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Caso a água seja retirada da cisterna com balde: Estado de conservação e limpeza do balde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0.55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p49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Caso a água seja retirada da cisterna com balde: O balde é usado para outros usos?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Manutenção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pt-B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Tempo de construção da cisterna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Recipiente usado para armazenar a água retirada da cisterna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Arial"/>
                          <a:ea typeface="Times New Roman"/>
                          <a:cs typeface="Times New Roman"/>
                        </a:rPr>
                        <a:t>0.70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Estado de limpeza dos recipientes (observar)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Reserva da água de beber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0.47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0.47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p57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Educação sanitária e capacitação para  uso da cisterna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p63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Consumo de água (l/hab.dia)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0.69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54868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dirty="0" smtClean="0"/>
              <a:t>Medida </a:t>
            </a:r>
            <a:r>
              <a:rPr lang="pt-BR" dirty="0"/>
              <a:t>da de Adequação Amostral (MAS). Abaré e Chorrochó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RESULTADO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2564904"/>
          <a:ext cx="8640960" cy="1889914"/>
        </p:xfrm>
        <a:graphic>
          <a:graphicData uri="http://schemas.openxmlformats.org/drawingml/2006/table">
            <a:tbl>
              <a:tblPr/>
              <a:tblGrid>
                <a:gridCol w="1440160"/>
                <a:gridCol w="936104"/>
                <a:gridCol w="1008112"/>
                <a:gridCol w="1008112"/>
                <a:gridCol w="936104"/>
                <a:gridCol w="792088"/>
                <a:gridCol w="1080120"/>
                <a:gridCol w="1440160"/>
              </a:tblGrid>
              <a:tr h="3541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Proporção explicada por cada fator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Proporção acumulada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MR2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MR3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MR1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MR5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MR4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MR6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Abaré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0,29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0,17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0,17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0,13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0,12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0,11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MR1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MR2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MR6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MR5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MR3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MR4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Chorrorchó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0,19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0,18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0,17</a:t>
                      </a:r>
                      <a:endParaRPr lang="pt-B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0,13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pt-B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11999" y="1888758"/>
            <a:ext cx="7520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Proporção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explicação de cada fator (MR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na variabilidade dos dados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96752"/>
            <a:ext cx="3672408" cy="90872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906" y="1937052"/>
            <a:ext cx="3334635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Cargas </a:t>
            </a:r>
            <a:r>
              <a:rPr lang="pt-BR" sz="2400" b="1" dirty="0"/>
              <a:t>fatoriais </a:t>
            </a:r>
            <a:r>
              <a:rPr lang="pt-BR" sz="2400" b="1" dirty="0" smtClean="0"/>
              <a:t>das variáveis e </a:t>
            </a: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err="1" smtClean="0"/>
              <a:t>cumunalidade</a:t>
            </a:r>
            <a:r>
              <a:rPr lang="pt-BR" sz="2400" b="1" dirty="0"/>
              <a:t>.  </a:t>
            </a:r>
            <a:r>
              <a:rPr lang="en-US" sz="2400" b="1" dirty="0"/>
              <a:t>Abaré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63888" y="260648"/>
            <a:ext cx="55801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5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MR2   MR3   MR1   MR5   MR4   MR6  Cum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    0.19  0.10 -0.02  0.29 -0.05 -0.17 0.159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p2    0.38  0.65  0.05  0.21  0.04  0.00 0.617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   -0.04  0.17  0.07  0.08 -0.04  0.04 0.047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p6    0.09  0.05  0.99  0.04  0.03  0.01 </a:t>
            </a: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0.997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p7    0.29  0.64 -0.07  0.09 -0.09 -0.28 0.591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p10   0.09  0.05  0.99  0.04  0.03  0.01 0.997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p11   0.00  0.11  0.07  0.00  0.01 -0.12 0.033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p34  -0.29  0.20 -0.14  0.13  0.02 -0.06 0.161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p36   0.29 -0.05 -0.02  0.12 -0.32 -0.16 0.233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p38   </a:t>
            </a:r>
            <a:r>
              <a:rPr lang="en-US" sz="1500" b="1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0.99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0.05  0.02 -0.04 -0.03 -0.02 0.987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p39   </a:t>
            </a:r>
            <a:r>
              <a:rPr lang="en-US" sz="1500" b="1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0.99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0.04  0.00 -0.05 -0.04 -0.01 0.986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p40  -0.54 -0.09 -0.08 -0.05 -0.10  0.11 0.326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p42   0.02  0.18 -0.12  0.20 -0.39  0.01 0.244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p43  -0.09  0.11 -0.18 -0.18 -0.29  0.06 0.173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p44   0.25  0.26 -0.13 -0.07  0.53 -0.40 0.598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p45   0.04 -0.07 -0.10 -0.10  0.68  0.04 0.497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p46  -0.13 -0.01  0.04  0.62 -0.28  0.12 0.493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p47  -0.04  0.03 -0.02  0.59 -0.05  0.11 0.362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p48  -0.29 -0.13  0.03 -0.38 -0.17  0.43 0.458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p49   0.01 -0.30 -0.14 -0.60  0.01 -0.04 0.466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p50   0.07  0.59 -0.05  0.09  0.00  0.01 0.361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p51   0.10 -0.60 -0.02  0.10 -0.07  0.27 0.461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p52  -0.43 -0.20 -0.03  0.23  0.05  0.47 0.504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p53  -0.30 -0.21  0.02  0.03 -0.09  0.53 0.417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p54  -0.25  0.23  0.04 -0.02  0.44  0.02 0.312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p57   0.08  0.09  0.04  0.07  0.05  0.34 </a:t>
            </a:r>
            <a:r>
              <a:rPr lang="pt-BR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0.136</a:t>
            </a: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pt-B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p63  -0.64 -0.38 -0.10 -0.20  0.16  0.42 0.801</a:t>
            </a:r>
            <a:endParaRPr lang="pt-BR" sz="1500" dirty="0"/>
          </a:p>
        </p:txBody>
      </p:sp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7515" y="3319176"/>
            <a:ext cx="288032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Cumunalidade = variâncias </a:t>
            </a:r>
            <a:r>
              <a:rPr lang="pt-BR" sz="2000" dirty="0"/>
              <a:t>(correlações) de </a:t>
            </a:r>
            <a:r>
              <a:rPr lang="pt-BR" sz="2000" dirty="0" smtClean="0"/>
              <a:t>cada variável </a:t>
            </a:r>
            <a:r>
              <a:rPr lang="pt-BR" sz="2000" dirty="0"/>
              <a:t>explicada</a:t>
            </a:r>
          </a:p>
          <a:p>
            <a:pPr algn="ctr"/>
            <a:r>
              <a:rPr lang="pt-BR" sz="2000" dirty="0"/>
              <a:t>pelos fatores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2615"/>
              </p:ext>
            </p:extLst>
          </p:nvPr>
        </p:nvGraphicFramePr>
        <p:xfrm>
          <a:off x="190854" y="5229200"/>
          <a:ext cx="3229018" cy="949834"/>
        </p:xfrm>
        <a:graphic>
          <a:graphicData uri="http://schemas.openxmlformats.org/drawingml/2006/table">
            <a:tbl>
              <a:tblPr/>
              <a:tblGrid>
                <a:gridCol w="395390"/>
                <a:gridCol w="2833628"/>
              </a:tblGrid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p38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dispositivo do desvio da primeira água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sangrador com tamponamento na Cisterna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71668"/>
              </p:ext>
            </p:extLst>
          </p:nvPr>
        </p:nvGraphicFramePr>
        <p:xfrm>
          <a:off x="190854" y="6394314"/>
          <a:ext cx="3229018" cy="229553"/>
        </p:xfrm>
        <a:graphic>
          <a:graphicData uri="http://schemas.openxmlformats.org/drawingml/2006/table">
            <a:tbl>
              <a:tblPr/>
              <a:tblGrid>
                <a:gridCol w="395390"/>
                <a:gridCol w="2833628"/>
              </a:tblGrid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Área da casa (m²)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46922"/>
            <a:ext cx="3672408" cy="90872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378" y="1953312"/>
            <a:ext cx="2952328" cy="1440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400" b="1" dirty="0" smtClean="0"/>
              <a:t>Cargas </a:t>
            </a:r>
            <a:r>
              <a:rPr lang="pt-BR" sz="2400" b="1" dirty="0"/>
              <a:t>fatoriais das variáveis </a:t>
            </a:r>
            <a:r>
              <a:rPr lang="pt-BR" sz="2400" b="1" dirty="0" smtClean="0"/>
              <a:t>e </a:t>
            </a: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smtClean="0"/>
              <a:t>cumunalidade.  </a:t>
            </a:r>
            <a:r>
              <a:rPr lang="en-US" sz="2400" b="1" dirty="0" err="1" smtClean="0"/>
              <a:t>Chorrochó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63888" y="260648"/>
            <a:ext cx="55801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MR1   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MR2   MR6   MR5   MR3   MR4  Cum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    0.06 -0.12 -0.08 -0.08  0.20  0.05 0.074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p2    0.03  0.03  0.04  0.03 -0.02  0.92 0.847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   -0.04 -0.11 -0.09  0.31  0.01  0.31 0.218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p6    0.12  0.98 -0.12 -0.03 -0.05  0.04 </a:t>
            </a: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0.998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p7   -0.02  0.11  0.11 -0.05  0.03  0.36 0.158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p10   0.12  0.98 -0.12 -0.03 -0.05  0.04 </a:t>
            </a:r>
            <a:r>
              <a:rPr lang="en-US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0.998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p11  -0.05  0.06  0.24 -0.07  0.04  0.01 0.071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p34  -0.03  0.08 -0.21 -0.04  0.16 -0.13 0.095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p36  -0.06 -0.13 -0.09 -0.03  0.08 -0.10 0.049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p38   </a:t>
            </a:r>
            <a:r>
              <a:rPr lang="en-US" sz="1500" b="1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0.99</a:t>
            </a:r>
            <a:r>
              <a:rPr lang="en-US" sz="15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0.08  0.08 -0.03 -0.06  0.04 0.997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p39   </a:t>
            </a:r>
            <a:r>
              <a:rPr lang="en-US" sz="1500" b="1" u="sng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0.99</a:t>
            </a: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0.08  0.08 -0.03 -0.06  0.04 0.997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p40   0.26  0.04 -0.10  0.00  0.03 -0.03 0.080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p42   0.09  0.06 -0.06  0.15  0.37 -0.03 0.177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p43  -0.09 -0.03 -0.03 -0.08  0.21  0.11 0.072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p44  -0.01 -0.06  0.75 -0.03 -0.04  0.04 0.566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p45  -0.05 -0.09  0.47  0.22 -0.01  0.03 0.282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p46   0.03  0.03 -0.10  0.61  0.04 -0.03 0.381 </a:t>
            </a:r>
            <a:endParaRPr lang="pt-BR" sz="15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p47   0.04 -0.03  0.34  0.12  0.89 -0.02 0.922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p48  -0.06 -0.02  0.29  0.22  0.06  0.04 0.143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p49   0.00  0.00  0.21  0.82 -0.03 -0.15 0.735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p50   0.02  0.06  0.16  0.15 -0.30  0.00 </a:t>
            </a:r>
            <a:r>
              <a:rPr lang="pt-BR" sz="15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0.140</a:t>
            </a: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p51  -0.15 -0.05  0.28  0.05  0.68 -0.11 0.575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p52  -0.03  0.04 -0.19  0.30  0.00 -0.34 0.244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p53  -0.05  0.05  0.14  0.31  0.06  0.19 0.163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p54   0.05 -0.01 -0.09  0.41 -0.10  0.34 0.306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p57  -0.02 -0.03  0.11  0.45 -0.06 -0.05 0.225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p63   0.13 -0.05  0.78  0.03  0.00  0.07 0.626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203" y="3538468"/>
            <a:ext cx="288032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Cumunalidade = variâncias </a:t>
            </a:r>
            <a:r>
              <a:rPr lang="pt-BR" sz="2000" dirty="0"/>
              <a:t>(correlações) de </a:t>
            </a:r>
            <a:r>
              <a:rPr lang="pt-BR" sz="2000" dirty="0" smtClean="0"/>
              <a:t>cada variável </a:t>
            </a:r>
            <a:r>
              <a:rPr lang="pt-BR" sz="2000" dirty="0"/>
              <a:t>explicada</a:t>
            </a:r>
          </a:p>
          <a:p>
            <a:pPr algn="ctr"/>
            <a:r>
              <a:rPr lang="pt-BR" sz="2000" dirty="0"/>
              <a:t>pelos fatores</a:t>
            </a:r>
          </a:p>
        </p:txBody>
      </p:sp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30026"/>
              </p:ext>
            </p:extLst>
          </p:nvPr>
        </p:nvGraphicFramePr>
        <p:xfrm>
          <a:off x="215892" y="5006903"/>
          <a:ext cx="3229018" cy="981456"/>
        </p:xfrm>
        <a:graphic>
          <a:graphicData uri="http://schemas.openxmlformats.org/drawingml/2006/table">
            <a:tbl>
              <a:tblPr/>
              <a:tblGrid>
                <a:gridCol w="395390"/>
                <a:gridCol w="2833628"/>
              </a:tblGrid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p38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dispositivo do desvio da primeira água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Existência de sangrador com tamponamento na Cisterna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50213"/>
              </p:ext>
            </p:extLst>
          </p:nvPr>
        </p:nvGraphicFramePr>
        <p:xfrm>
          <a:off x="190854" y="6381328"/>
          <a:ext cx="3229018" cy="245364"/>
        </p:xfrm>
        <a:graphic>
          <a:graphicData uri="http://schemas.openxmlformats.org/drawingml/2006/table">
            <a:tbl>
              <a:tblPr/>
              <a:tblGrid>
                <a:gridCol w="395390"/>
                <a:gridCol w="2833628"/>
              </a:tblGrid>
              <a:tr h="242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Área da telhado (m²)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03188"/>
              </p:ext>
            </p:extLst>
          </p:nvPr>
        </p:nvGraphicFramePr>
        <p:xfrm>
          <a:off x="202006" y="6079897"/>
          <a:ext cx="3229018" cy="245364"/>
        </p:xfrm>
        <a:graphic>
          <a:graphicData uri="http://schemas.openxmlformats.org/drawingml/2006/table">
            <a:tbl>
              <a:tblPr/>
              <a:tblGrid>
                <a:gridCol w="395390"/>
                <a:gridCol w="2833628"/>
              </a:tblGrid>
              <a:tr h="132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Área da casa (m²)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5" marR="7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/>
          <a:lstStyle/>
          <a:p>
            <a:r>
              <a:rPr lang="pt-BR" dirty="0"/>
              <a:t>A partir dos valores das </a:t>
            </a:r>
            <a:r>
              <a:rPr lang="pt-BR" dirty="0" err="1" smtClean="0"/>
              <a:t>comunalidades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variável que é melhor explicada pelos fatores é a p6 - Área da casa (com 99% em Abaré e Chorrochó</a:t>
            </a:r>
            <a:r>
              <a:rPr lang="pt-BR" dirty="0" smtClean="0"/>
              <a:t>)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/>
              <a:t>A</a:t>
            </a:r>
            <a:r>
              <a:rPr lang="pt-BR" dirty="0" smtClean="0"/>
              <a:t> variável que pior explica:</a:t>
            </a:r>
          </a:p>
          <a:p>
            <a:pPr lvl="1"/>
            <a:r>
              <a:rPr lang="pt-BR" dirty="0" smtClean="0"/>
              <a:t>p57 </a:t>
            </a:r>
            <a:r>
              <a:rPr lang="pt-BR" dirty="0"/>
              <a:t>– Educação Sanitária (com 13% em Abaré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p50 </a:t>
            </a:r>
            <a:r>
              <a:rPr lang="pt-BR" dirty="0"/>
              <a:t>- Manutenção fornecida a cisterna (com 14% em Chorrochó). </a:t>
            </a:r>
          </a:p>
          <a:p>
            <a:endParaRPr lang="pt-BR" dirty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118072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Detalhamento dos fatores (variáveis agrupadas)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92715"/>
              </p:ext>
            </p:extLst>
          </p:nvPr>
        </p:nvGraphicFramePr>
        <p:xfrm>
          <a:off x="0" y="1628800"/>
          <a:ext cx="8964488" cy="5229200"/>
        </p:xfrm>
        <a:graphic>
          <a:graphicData uri="http://schemas.openxmlformats.org/drawingml/2006/table">
            <a:tbl>
              <a:tblPr/>
              <a:tblGrid>
                <a:gridCol w="857038"/>
                <a:gridCol w="3799921"/>
                <a:gridCol w="887423"/>
                <a:gridCol w="3420106"/>
              </a:tblGrid>
              <a:tr h="52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Abaré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Chorrochó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MR2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Reune variáveis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relacionadas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às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características do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projeto:</a:t>
                      </a:r>
                      <a:r>
                        <a:rPr lang="pt-BR" sz="13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existência de desvio das primeiras águas de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chuva</a:t>
                      </a:r>
                      <a:r>
                        <a:rPr lang="pt-BR" sz="13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existência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sangradouro na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cisterna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consumo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 capita da água </a:t>
                      </a:r>
                      <a:endParaRPr lang="pt-BR" sz="13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distância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valas de  esgotos à céu aberto à cisterna. 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MR1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Reuniu variáveis relacionadas as características do projeto: existência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desvio das primeiras águas</a:t>
                      </a:r>
                      <a:r>
                        <a:rPr lang="pt-BR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chuva e existência de sangradouro na cisterna.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MR3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Agrupou as variaveis relativas à dimensão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socioeconômica: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bens existentes na casa, material das paredes da casa, tempo de construção da cisterna e realização de manutenção da cisterna.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MR2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relacionam-se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 a capacidade de captação da água de chuva representada  pela área da casa e do telhado.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MR1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envolvidas relacionam-se com a capacidade de captação da água de chuva representada  pela área da casa e do telhado.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MR6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relacionan-se comos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cuidados que o usuário tem com a cisterna e com 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água (frequência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 limpeza da cisterna, forma da limpeza da cisterna, e per capita da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água). 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9" y="0"/>
            <a:ext cx="1610043" cy="10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102288"/>
            <a:ext cx="8229600" cy="720080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Cisterna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captação de água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chuva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548" y="1951959"/>
            <a:ext cx="79208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Tecnologia social </a:t>
            </a:r>
            <a:r>
              <a:rPr lang="pt-BR" sz="2000" dirty="0" smtClean="0"/>
              <a:t>que vem sendo </a:t>
            </a:r>
            <a:r>
              <a:rPr lang="pt-BR" sz="2000" dirty="0" smtClean="0"/>
              <a:t>difundida no Semiárido brasileiro como </a:t>
            </a:r>
            <a:r>
              <a:rPr lang="pt-BR" sz="2000" dirty="0" smtClean="0"/>
              <a:t>alternativa </a:t>
            </a:r>
            <a:r>
              <a:rPr lang="pt-BR" sz="2000" dirty="0" smtClean="0"/>
              <a:t>ao acesso à água.</a:t>
            </a:r>
            <a:endParaRPr lang="pt-BR" sz="2000" dirty="0"/>
          </a:p>
        </p:txBody>
      </p:sp>
      <p:sp>
        <p:nvSpPr>
          <p:cNvPr id="6" name="Seta para baixo 5"/>
          <p:cNvSpPr/>
          <p:nvPr/>
        </p:nvSpPr>
        <p:spPr>
          <a:xfrm>
            <a:off x="4149550" y="1631171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Quadro 6"/>
          <p:cNvSpPr/>
          <p:nvPr/>
        </p:nvSpPr>
        <p:spPr>
          <a:xfrm>
            <a:off x="503548" y="3071901"/>
            <a:ext cx="7920880" cy="18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63588" y="3398735"/>
            <a:ext cx="71287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 smtClean="0"/>
              <a:t>A </a:t>
            </a:r>
            <a:r>
              <a:rPr lang="pt-BR" sz="2500" dirty="0"/>
              <a:t>partir do ano de 2003, a Articulação no Semiárico Brasileiro (ASA) concebeu a implantação do Programa Um Milhão de Cisternas (P1MC)</a:t>
            </a:r>
          </a:p>
        </p:txBody>
      </p:sp>
      <p:sp>
        <p:nvSpPr>
          <p:cNvPr id="9" name="Quadro 6"/>
          <p:cNvSpPr/>
          <p:nvPr/>
        </p:nvSpPr>
        <p:spPr>
          <a:xfrm>
            <a:off x="457200" y="4941168"/>
            <a:ext cx="8085584" cy="18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7"/>
          <p:cNvSpPr/>
          <p:nvPr/>
        </p:nvSpPr>
        <p:spPr>
          <a:xfrm>
            <a:off x="899592" y="5410381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 smtClean="0"/>
              <a:t>Foram </a:t>
            </a:r>
            <a:r>
              <a:rPr lang="pt-BR" sz="2500" dirty="0"/>
              <a:t>construídas   </a:t>
            </a:r>
            <a:r>
              <a:rPr lang="pt-BR" sz="2500" dirty="0" smtClean="0"/>
              <a:t>602.054</a:t>
            </a:r>
            <a:r>
              <a:rPr lang="pt-BR" sz="2500" dirty="0" smtClean="0"/>
              <a:t>. Após 13 anos faz-se necessário avaliar a </a:t>
            </a:r>
            <a:r>
              <a:rPr lang="pt-BR" sz="2500" dirty="0"/>
              <a:t>efetividade do P1MC </a:t>
            </a:r>
            <a:endParaRPr lang="pt-BR" sz="2500" dirty="0"/>
          </a:p>
        </p:txBody>
      </p:sp>
      <p:pic>
        <p:nvPicPr>
          <p:cNvPr id="11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8" y="-130092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RESULTADO</a:t>
            </a:r>
            <a:endParaRPr lang="pt-BR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52132"/>
              </p:ext>
            </p:extLst>
          </p:nvPr>
        </p:nvGraphicFramePr>
        <p:xfrm>
          <a:off x="47767" y="1447833"/>
          <a:ext cx="9144000" cy="4711985"/>
        </p:xfrm>
        <a:graphic>
          <a:graphicData uri="http://schemas.openxmlformats.org/drawingml/2006/table">
            <a:tbl>
              <a:tblPr/>
              <a:tblGrid>
                <a:gridCol w="874200"/>
                <a:gridCol w="2977720"/>
                <a:gridCol w="960345"/>
                <a:gridCol w="4331735"/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Abaré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Chorrochó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MR5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Reuniu as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variáveis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das barreiras sanitárias: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forma de retirar água da cisterna, uso dado ao balde e estado da bomba.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MR5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</a:t>
                      </a:r>
                      <a:r>
                        <a:rPr lang="pt-BR" sz="1300" dirty="0" smtClean="0">
                          <a:latin typeface="Calibri"/>
                          <a:ea typeface="Calibri"/>
                          <a:cs typeface="Times New Roman"/>
                        </a:rPr>
                        <a:t>relacionadas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aos cuidados que o usuário tem com a cisterna e com 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água: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forma de retirar água da cisterna, uso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balde, reserva da água de beber, estado de limpeza do recipiente. </a:t>
                      </a:r>
                      <a:endParaRPr lang="pt-BR" sz="13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3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Houve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uma ênfase aos anos de estudo do chefe da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família</a:t>
                      </a:r>
                      <a:r>
                        <a:rPr lang="pt-BR" sz="13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 às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ações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educação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sanitária.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MR4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Econtrou-se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nesse fator: frequência da limpeza da cisterna, forma da limpeza da cisterna, reserva da água de beber, estado da estrutura da cisterna.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Também a existência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canalização condutora da água de chuva. As ações de educação sanitária para o bom manejo das águas e instalações também foram inseridas neste fator.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MR3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relacionam-se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às condições da estrutura física e equipamentos da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cisterna: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estado da bomba, tempo de construção da cisternas e estado da estrutura da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cisterna.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3405" y="965169"/>
            <a:ext cx="86868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pt-BR" sz="2800" dirty="0" smtClean="0"/>
              <a:t>Detalhamento dos fatores (variáveis agrupadas)</a:t>
            </a:r>
            <a:endParaRPr lang="pt-BR" sz="2800" dirty="0"/>
          </a:p>
        </p:txBody>
      </p:sp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466027" cy="97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RESULTADO</a:t>
            </a:r>
            <a:endParaRPr lang="pt-BR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75619"/>
              </p:ext>
            </p:extLst>
          </p:nvPr>
        </p:nvGraphicFramePr>
        <p:xfrm>
          <a:off x="0" y="2276872"/>
          <a:ext cx="9144000" cy="2520281"/>
        </p:xfrm>
        <a:graphic>
          <a:graphicData uri="http://schemas.openxmlformats.org/drawingml/2006/table">
            <a:tbl>
              <a:tblPr/>
              <a:tblGrid>
                <a:gridCol w="874200"/>
                <a:gridCol w="3049728"/>
                <a:gridCol w="936104"/>
                <a:gridCol w="4283968"/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Abaré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GRUPOS</a:t>
                      </a:r>
                      <a:endParaRPr lang="pt-BR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Chorrochó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MR6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Runiram-se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as variáveis associadas ao recipiente de água de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beber: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de recipiente e estado do recipiente, estado de limpeza do balde. 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MR4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Referem-se às variáveis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sócioeconômicas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(bens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existentes no domicílio, material das parede do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domicílio).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Também o tipo de recipiente usado para armazenar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água.</a:t>
                      </a:r>
                      <a:endParaRPr lang="pt-B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47805" y="1484784"/>
            <a:ext cx="7738995" cy="66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pt-BR" sz="2800" dirty="0" smtClean="0"/>
              <a:t>Detalhamento dos fatores (variáveis agrupadas)</a:t>
            </a:r>
            <a:endParaRPr lang="pt-BR" sz="2800" dirty="0"/>
          </a:p>
        </p:txBody>
      </p:sp>
      <p:pic>
        <p:nvPicPr>
          <p:cNvPr id="7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CONCLUSÃO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661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resultados evidenciaram que a variabilidade dos dados de 59 variáveis podem ser explicadas por seis fatores nos dois municípios estudados (Abaré e Chorrochó).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fatores de explicação </a:t>
            </a:r>
            <a:r>
              <a:rPr lang="pt-BR" dirty="0"/>
              <a:t>vinculam-se às variáveis técnicas relacionadas ao projeto, aos cuidados dos usuários com o manejo das águas e das estruturas do sistema de captação, às ações de educação sanitária e às ações de manutenção. A condição social das famílias também foi um fator relevante, certamente em face da sua influência para uso e funcionamento das cisternas.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Assim, existe </a:t>
            </a:r>
            <a:r>
              <a:rPr lang="pt-BR" dirty="0"/>
              <a:t>um conjunto de fatores que influenciam o bom uso e funcionamento do sistema de captação de água de </a:t>
            </a:r>
            <a:r>
              <a:rPr lang="pt-BR" dirty="0" smtClean="0"/>
              <a:t>chuva</a:t>
            </a:r>
          </a:p>
          <a:p>
            <a:pPr algn="just"/>
            <a:r>
              <a:rPr lang="pt-BR" dirty="0" smtClean="0"/>
              <a:t>O P1MC deve adotar </a:t>
            </a:r>
            <a:r>
              <a:rPr lang="pt-BR" dirty="0"/>
              <a:t>medidas que visem melhorar o projeto e desenvolver ações continuadas de educação sanitária e ambiental e de assistência às famílias pós-implantação do P1MC.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CONCLUSÃO</a:t>
            </a:r>
            <a:endParaRPr lang="pt-BR" sz="3600" b="1" dirty="0"/>
          </a:p>
        </p:txBody>
      </p:sp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9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6700" dirty="0" smtClean="0"/>
              <a:t>Obrigada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hlinkClick r:id="rId2"/>
              </a:rPr>
              <a:t>lidianelordelo@yahoo.com.br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borja@ufba.br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9" descr="http://alexandre.ci.ufpb.br/wp-content/uploads/2013/10/cn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25144"/>
            <a:ext cx="2768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10810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653136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797152"/>
            <a:ext cx="172819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OBJETIVO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8774"/>
            <a:ext cx="8229600" cy="219998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Avaliar o </a:t>
            </a:r>
            <a:r>
              <a:rPr lang="pt-BR" sz="2600" dirty="0"/>
              <a:t>uso e funcionamento das cisternas do P1MC </a:t>
            </a:r>
            <a:r>
              <a:rPr lang="pt-BR" sz="2600" dirty="0" smtClean="0"/>
              <a:t>nos municípios de Abaré e Chorrochó </a:t>
            </a:r>
            <a:r>
              <a:rPr lang="pt-BR" sz="2600" dirty="0"/>
              <a:t>do Semiárido Baiano, a partir de um conjunto de variáveis de ordem técnica, institucional, sanitária, ambiental e social, utilizando a análise fatorial.</a:t>
            </a:r>
          </a:p>
        </p:txBody>
      </p:sp>
      <p:pic>
        <p:nvPicPr>
          <p:cNvPr id="4" name="Picture 2" descr="http://www.ipueiras.ce.gov.br/novo/wp-content/uploads/cisterna-brunosp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3084"/>
            <a:ext cx="3071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universojatoba.com.br/wp-content/uploads/2013/03/Ujatoba_semiar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1647"/>
            <a:ext cx="41989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377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-99391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82452"/>
              </p:ext>
            </p:extLst>
          </p:nvPr>
        </p:nvGraphicFramePr>
        <p:xfrm>
          <a:off x="1619672" y="4919313"/>
          <a:ext cx="5930255" cy="161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293"/>
                <a:gridCol w="3456962"/>
              </a:tblGrid>
              <a:tr h="518035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chemeClr val="bg1"/>
                          </a:solidFill>
                        </a:rPr>
                        <a:t>MUNICÍPIO</a:t>
                      </a:r>
                      <a:endParaRPr lang="pt-BR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678" marB="45678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>
                          <a:solidFill>
                            <a:schemeClr val="bg1"/>
                          </a:solidFill>
                        </a:rPr>
                        <a:t>No. de q</a:t>
                      </a:r>
                      <a:r>
                        <a:rPr lang="pt-BR" sz="2200" baseline="0" dirty="0" smtClean="0">
                          <a:solidFill>
                            <a:schemeClr val="bg1"/>
                          </a:solidFill>
                        </a:rPr>
                        <a:t>uestionários aplicados</a:t>
                      </a:r>
                      <a:endParaRPr lang="pt-BR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 marT="45678" marB="45678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274218">
                <a:tc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</a:rPr>
                        <a:t>ABARÉ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pt-BR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8" marB="45678"/>
                </a:tc>
              </a:tr>
              <a:tr h="274218">
                <a:tc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</a:rPr>
                        <a:t>CHORROCHÓ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pt-BR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8" marB="45678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63825" y="217488"/>
            <a:ext cx="3500438" cy="9080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</a:rPr>
              <a:t>Metodologia</a:t>
            </a:r>
            <a:endParaRPr lang="pt-B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551" y="1125538"/>
            <a:ext cx="88924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sz="2600" dirty="0"/>
              <a:t>Estudo </a:t>
            </a:r>
            <a:r>
              <a:rPr lang="pt-BR" sz="2600" dirty="0" err="1"/>
              <a:t>quali</a:t>
            </a:r>
            <a:r>
              <a:rPr lang="pt-BR" sz="2600" dirty="0"/>
              <a:t>-quantitativo, na busca de uma maior compreensão das variáveis que têm influenciado no uso e funcionamento das cisternas e, consequentemente, na efetividade do P1MC.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sz="2600" dirty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sz="2600" dirty="0"/>
              <a:t>Estudo de base amostral e coleta de dados primários em </a:t>
            </a:r>
            <a:r>
              <a:rPr lang="pt-BR" sz="2600" dirty="0"/>
              <a:t>dois </a:t>
            </a:r>
            <a:r>
              <a:rPr lang="pt-BR" sz="2600" dirty="0"/>
              <a:t>municípios do Semiárido baiano onde foram aplicados </a:t>
            </a:r>
            <a:r>
              <a:rPr lang="pt-BR" sz="2600" dirty="0"/>
              <a:t>196 </a:t>
            </a:r>
            <a:r>
              <a:rPr lang="pt-BR" sz="2600" dirty="0"/>
              <a:t>questionários junto aos beneficiários selecionados por amostra aleatória  sistemática.</a:t>
            </a:r>
          </a:p>
        </p:txBody>
      </p:sp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8598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3"/>
          <p:cNvSpPr>
            <a:spLocks noChangeArrowheads="1"/>
          </p:cNvSpPr>
          <p:nvPr/>
        </p:nvSpPr>
        <p:spPr bwMode="auto">
          <a:xfrm>
            <a:off x="581025" y="188913"/>
            <a:ext cx="79549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smtClean="0"/>
              <a:t>Área </a:t>
            </a:r>
            <a:r>
              <a:rPr lang="pt-BR" altLang="pt-BR" sz="2800" b="1" dirty="0"/>
              <a:t>de estudo </a:t>
            </a:r>
          </a:p>
          <a:p>
            <a:endParaRPr lang="pt-BR" altLang="pt-BR" sz="2800" dirty="0"/>
          </a:p>
          <a:p>
            <a:pPr algn="just"/>
            <a:r>
              <a:rPr lang="pt-BR" altLang="pt-BR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14339" name="CaixaDeTexto 57"/>
          <p:cNvSpPr txBox="1">
            <a:spLocks noChangeArrowheads="1"/>
          </p:cNvSpPr>
          <p:nvPr/>
        </p:nvSpPr>
        <p:spPr bwMode="auto">
          <a:xfrm>
            <a:off x="1258888" y="4489450"/>
            <a:ext cx="650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/>
              <a:t>Fonte: Geobahia – Inema (2015), adaptado.</a:t>
            </a:r>
          </a:p>
        </p:txBody>
      </p:sp>
      <p:grpSp>
        <p:nvGrpSpPr>
          <p:cNvPr id="14340" name="Grupo 3"/>
          <p:cNvGrpSpPr>
            <a:grpSpLocks noChangeAspect="1"/>
          </p:cNvGrpSpPr>
          <p:nvPr/>
        </p:nvGrpSpPr>
        <p:grpSpPr bwMode="auto">
          <a:xfrm>
            <a:off x="1403350" y="1412875"/>
            <a:ext cx="6503988" cy="3055938"/>
            <a:chOff x="684213" y="1557338"/>
            <a:chExt cx="7272337" cy="3417887"/>
          </a:xfrm>
        </p:grpSpPr>
        <p:pic>
          <p:nvPicPr>
            <p:cNvPr id="14343" name="Imagem 4" descr="localização fina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2492375"/>
              <a:ext cx="2119312" cy="2157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Imagem 5" descr="localização zo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2" t="1830"/>
            <a:stretch>
              <a:fillRect/>
            </a:stretch>
          </p:blipFill>
          <p:spPr bwMode="auto">
            <a:xfrm>
              <a:off x="4027488" y="1557338"/>
              <a:ext cx="3929062" cy="3417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345" name="Conector reto 14"/>
            <p:cNvCxnSpPr>
              <a:cxnSpLocks noChangeShapeType="1"/>
            </p:cNvCxnSpPr>
            <p:nvPr/>
          </p:nvCxnSpPr>
          <p:spPr bwMode="auto">
            <a:xfrm flipV="1">
              <a:off x="2124075" y="1557338"/>
              <a:ext cx="1903413" cy="9350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Conector reto 44"/>
            <p:cNvCxnSpPr>
              <a:cxnSpLocks noChangeShapeType="1"/>
            </p:cNvCxnSpPr>
            <p:nvPr/>
          </p:nvCxnSpPr>
          <p:spPr bwMode="auto">
            <a:xfrm flipH="1" flipV="1">
              <a:off x="2124075" y="2924175"/>
              <a:ext cx="1903413" cy="20510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7" name="Retângulo 58"/>
            <p:cNvSpPr>
              <a:spLocks noChangeArrowheads="1"/>
            </p:cNvSpPr>
            <p:nvPr/>
          </p:nvSpPr>
          <p:spPr bwMode="auto">
            <a:xfrm>
              <a:off x="2124075" y="2492375"/>
              <a:ext cx="431800" cy="4318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pt-BR" altLang="pt-BR"/>
            </a:p>
          </p:txBody>
        </p:sp>
        <p:cxnSp>
          <p:nvCxnSpPr>
            <p:cNvPr id="14348" name="Conector reto 71"/>
            <p:cNvCxnSpPr>
              <a:cxnSpLocks noChangeShapeType="1"/>
            </p:cNvCxnSpPr>
            <p:nvPr/>
          </p:nvCxnSpPr>
          <p:spPr bwMode="auto">
            <a:xfrm>
              <a:off x="2555875" y="2924175"/>
              <a:ext cx="1439863" cy="13684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9" name="Conector reto 73"/>
            <p:cNvCxnSpPr>
              <a:cxnSpLocks noChangeShapeType="1"/>
            </p:cNvCxnSpPr>
            <p:nvPr/>
          </p:nvCxnSpPr>
          <p:spPr bwMode="auto">
            <a:xfrm flipV="1">
              <a:off x="2555875" y="2133600"/>
              <a:ext cx="1439863" cy="3587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1" name="CaixaDeTexto 57"/>
          <p:cNvSpPr txBox="1">
            <a:spLocks noChangeArrowheads="1"/>
          </p:cNvSpPr>
          <p:nvPr/>
        </p:nvSpPr>
        <p:spPr bwMode="auto">
          <a:xfrm>
            <a:off x="813593" y="1025382"/>
            <a:ext cx="748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dirty="0" smtClean="0"/>
              <a:t>Localização </a:t>
            </a:r>
            <a:r>
              <a:rPr lang="pt-BR" altLang="pt-BR" dirty="0"/>
              <a:t>dos municípios estudados.</a:t>
            </a:r>
          </a:p>
        </p:txBody>
      </p:sp>
      <p:sp>
        <p:nvSpPr>
          <p:cNvPr id="14342" name="CaixaDeTexto 7"/>
          <p:cNvSpPr txBox="1">
            <a:spLocks noChangeArrowheads="1"/>
          </p:cNvSpPr>
          <p:nvPr/>
        </p:nvSpPr>
        <p:spPr bwMode="auto">
          <a:xfrm>
            <a:off x="571500" y="5275263"/>
            <a:ext cx="8643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Municípios mais vulneráveis em termos de escassez hídrica; </a:t>
            </a:r>
          </a:p>
          <a:p>
            <a:r>
              <a:rPr lang="pt-BR" altLang="pt-BR" dirty="0"/>
              <a:t>População inferior a 20.000 habitantes; </a:t>
            </a:r>
          </a:p>
          <a:p>
            <a:r>
              <a:rPr lang="pt-BR" altLang="pt-BR" dirty="0"/>
              <a:t>Taxa de analfabetismo superior à média estadual </a:t>
            </a:r>
            <a:r>
              <a:rPr lang="pt-BR" altLang="pt-BR" sz="1600" dirty="0"/>
              <a:t>(33,70% em Santa Brígida, 2010);</a:t>
            </a:r>
          </a:p>
          <a:p>
            <a:r>
              <a:rPr lang="pt-BR" altLang="pt-BR" dirty="0"/>
              <a:t>IDH entre 0,55 e 0,60 que indica considerável nível de pobreza </a:t>
            </a:r>
            <a:endParaRPr lang="pt-BR" altLang="pt-BR" dirty="0">
              <a:solidFill>
                <a:srgbClr val="FF0000"/>
              </a:solidFill>
            </a:endParaRPr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2" name="Oval 1"/>
          <p:cNvSpPr/>
          <p:nvPr/>
        </p:nvSpPr>
        <p:spPr>
          <a:xfrm>
            <a:off x="5398224" y="2079967"/>
            <a:ext cx="122846" cy="145708"/>
          </a:xfrm>
          <a:prstGeom prst="ellipse">
            <a:avLst/>
          </a:prstGeom>
          <a:solidFill>
            <a:srgbClr val="4F81B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>
            <a:off x="5347615" y="1700159"/>
            <a:ext cx="122846" cy="145708"/>
          </a:xfrm>
          <a:prstGeom prst="ellipse">
            <a:avLst/>
          </a:prstGeom>
          <a:solidFill>
            <a:srgbClr val="4F81B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888" y="259023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METODOLOGIA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3312368"/>
          </a:xfrm>
        </p:spPr>
        <p:txBody>
          <a:bodyPr>
            <a:normAutofit/>
          </a:bodyPr>
          <a:lstStyle/>
          <a:p>
            <a:r>
              <a:rPr lang="pt-BR" dirty="0" smtClean="0"/>
              <a:t>Banco </a:t>
            </a:r>
            <a:r>
              <a:rPr lang="pt-BR" dirty="0"/>
              <a:t>de dados </a:t>
            </a:r>
            <a:r>
              <a:rPr lang="pt-BR" dirty="0" smtClean="0"/>
              <a:t>formado </a:t>
            </a:r>
            <a:r>
              <a:rPr lang="pt-BR" dirty="0"/>
              <a:t>por 193 observações e 36 variáveis (quantidade de questões</a:t>
            </a:r>
            <a:r>
              <a:rPr lang="pt-BR" dirty="0" smtClean="0"/>
              <a:t>).</a:t>
            </a:r>
            <a:endParaRPr lang="pt-BR" dirty="0" smtClean="0"/>
          </a:p>
          <a:p>
            <a:r>
              <a:rPr lang="pt-BR" dirty="0"/>
              <a:t>C</a:t>
            </a:r>
            <a:r>
              <a:rPr lang="pt-BR" dirty="0" smtClean="0"/>
              <a:t>oleta </a:t>
            </a:r>
            <a:r>
              <a:rPr lang="pt-BR" dirty="0"/>
              <a:t>de dados foi realizada no período de dezembro de 2013 a março de </a:t>
            </a:r>
            <a:r>
              <a:rPr lang="pt-BR" dirty="0" smtClean="0"/>
              <a:t>2014.</a:t>
            </a:r>
            <a:endParaRPr lang="pt-BR" dirty="0" smtClean="0"/>
          </a:p>
          <a:p>
            <a:r>
              <a:rPr lang="pt-BR" dirty="0" smtClean="0"/>
              <a:t>Análise de dados por meio da </a:t>
            </a:r>
            <a:r>
              <a:rPr lang="pt-BR" dirty="0" smtClean="0"/>
              <a:t>técnica </a:t>
            </a:r>
            <a:r>
              <a:rPr lang="pt-BR" dirty="0"/>
              <a:t>da Análise </a:t>
            </a:r>
            <a:r>
              <a:rPr lang="pt-BR" dirty="0" smtClean="0"/>
              <a:t>Fatorial.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METODOLOGIA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638" y="937865"/>
            <a:ext cx="8229600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/>
              <a:t>Variáveis </a:t>
            </a:r>
            <a:r>
              <a:rPr lang="pt-BR" sz="2000" dirty="0"/>
              <a:t>de </a:t>
            </a:r>
            <a:r>
              <a:rPr lang="pt-BR" sz="2000" dirty="0" smtClean="0"/>
              <a:t>estudo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05111"/>
              </p:ext>
            </p:extLst>
          </p:nvPr>
        </p:nvGraphicFramePr>
        <p:xfrm>
          <a:off x="0" y="1300979"/>
          <a:ext cx="9144000" cy="5528208"/>
        </p:xfrm>
        <a:graphic>
          <a:graphicData uri="http://schemas.openxmlformats.org/drawingml/2006/table">
            <a:tbl>
              <a:tblPr/>
              <a:tblGrid>
                <a:gridCol w="540562"/>
                <a:gridCol w="3946087"/>
                <a:gridCol w="490297"/>
                <a:gridCol w="4167054"/>
              </a:tblGrid>
              <a:tr h="288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Quantidade de pessoas no domicílio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Limpeza da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Bens que existem na casa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Forma de limpeza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   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Anos de estudo do chefe da família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Forma de retirar a água da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Área da casa (m²)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Estado da bomba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Material das paredes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p48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Caso a água seja retirada da cisterna com balde: Estado de conservação e limpeza do balde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Área da telhado (m²)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Caso a água seja retirada da cisterna com balde: O balde é usado para outros usos?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Material do telhado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p50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Manutenção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Existência da calha de captação da água de chuva na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p51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Tempo de construção da cisterna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Existência da canalização condutora da água de chuva captada para 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p52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Recipiente usado para armazenar a água retirada da cisterna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Existência de dispositivo do desvio da primeira água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p53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Estado de limpeza dos recipientes (observar)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p39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Existência de sangrador com tamponamento na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p54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Reserva da água de beber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Distância da cisterna a instalações de esgoto ou vala a céu aberto 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p57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Educação sanitária e capacitação para  uso da cisterna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Estado da estrutura da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p63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Consumo de água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(L/hab.dia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p43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Estado da tampa da cisterna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43" marR="442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3603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Análise fatorial</a:t>
            </a:r>
            <a:endParaRPr lang="pt-B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Avalia as </a:t>
            </a:r>
            <a:r>
              <a:rPr lang="pt-BR" dirty="0"/>
              <a:t>inter-relações entre um grande número de variáveis </a:t>
            </a:r>
            <a:r>
              <a:rPr lang="pt-BR" dirty="0" smtClean="0"/>
              <a:t>visando </a:t>
            </a:r>
            <a:r>
              <a:rPr lang="pt-BR" dirty="0"/>
              <a:t>busca explicá-las em termos de suas dimensões </a:t>
            </a:r>
            <a:r>
              <a:rPr lang="pt-BR" dirty="0" smtClean="0"/>
              <a:t>comuns (fatores).</a:t>
            </a:r>
          </a:p>
          <a:p>
            <a:r>
              <a:rPr lang="pt-BR" dirty="0" smtClean="0"/>
              <a:t>A técnica reduz as variáveis explicativas do fenômento, quando não há variáveis dependentes </a:t>
            </a:r>
            <a:r>
              <a:rPr lang="pt-BR" dirty="0"/>
              <a:t>e </a:t>
            </a:r>
            <a:r>
              <a:rPr lang="pt-BR" dirty="0" smtClean="0"/>
              <a:t>independentes.</a:t>
            </a:r>
          </a:p>
          <a:p>
            <a:r>
              <a:rPr lang="pt-BR" dirty="0" smtClean="0"/>
              <a:t>É uma técnica </a:t>
            </a:r>
            <a:r>
              <a:rPr lang="pt-BR" dirty="0"/>
              <a:t>de interdependência, </a:t>
            </a:r>
            <a:r>
              <a:rPr lang="pt-BR" dirty="0" smtClean="0"/>
              <a:t>onde todas </a:t>
            </a:r>
            <a:r>
              <a:rPr lang="pt-BR" dirty="0"/>
              <a:t>as variáveis são consideradas simultaneamente</a:t>
            </a:r>
            <a:r>
              <a:rPr lang="pt-BR" dirty="0" smtClean="0"/>
              <a:t>.</a:t>
            </a:r>
          </a:p>
          <a:p>
            <a:r>
              <a:rPr lang="pt-BR" dirty="0"/>
              <a:t>O objetivo é identificar um fator que represente um conjunto de variáveis.</a:t>
            </a:r>
          </a:p>
          <a:p>
            <a:endParaRPr lang="pt-BR" dirty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9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</a:t>
            </a:r>
            <a:r>
              <a:rPr lang="pt-BR" b="1" dirty="0" smtClean="0"/>
              <a:t>auto valor </a:t>
            </a:r>
            <a:r>
              <a:rPr lang="pt-BR" dirty="0"/>
              <a:t>é a medida de correlação entre a função </a:t>
            </a:r>
            <a:r>
              <a:rPr lang="pt-BR" dirty="0" smtClean="0"/>
              <a:t>derivada e as medidas </a:t>
            </a:r>
            <a:r>
              <a:rPr lang="pt-BR" dirty="0"/>
              <a:t>originais. </a:t>
            </a:r>
            <a:r>
              <a:rPr lang="pt-BR" dirty="0" smtClean="0"/>
              <a:t>Representa </a:t>
            </a:r>
            <a:r>
              <a:rPr lang="pt-BR" dirty="0"/>
              <a:t>a proporção de variação da variável </a:t>
            </a:r>
            <a:r>
              <a:rPr lang="pt-BR" dirty="0" smtClean="0"/>
              <a:t>original que </a:t>
            </a:r>
            <a:r>
              <a:rPr lang="pt-BR" dirty="0"/>
              <a:t>é explicada pelo fator.</a:t>
            </a:r>
          </a:p>
          <a:p>
            <a:r>
              <a:rPr lang="pt-BR" dirty="0" smtClean="0"/>
              <a:t>O </a:t>
            </a:r>
            <a:r>
              <a:rPr lang="pt-BR" b="1" dirty="0"/>
              <a:t>factor </a:t>
            </a:r>
            <a:r>
              <a:rPr lang="pt-BR" b="1" dirty="0" smtClean="0"/>
              <a:t>escore </a:t>
            </a:r>
            <a:r>
              <a:rPr lang="pt-BR" dirty="0" smtClean="0"/>
              <a:t>é </a:t>
            </a:r>
            <a:r>
              <a:rPr lang="pt-BR" dirty="0"/>
              <a:t>a medida assumida </a:t>
            </a:r>
            <a:r>
              <a:rPr lang="pt-BR" dirty="0" smtClean="0"/>
              <a:t>pelos objetos </a:t>
            </a:r>
            <a:r>
              <a:rPr lang="pt-BR" dirty="0"/>
              <a:t>estudados na </a:t>
            </a:r>
            <a:r>
              <a:rPr lang="pt-BR" dirty="0" smtClean="0"/>
              <a:t>função derivada </a:t>
            </a:r>
            <a:r>
              <a:rPr lang="pt-BR" dirty="0"/>
              <a:t>da análise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/>
              <a:t>A </a:t>
            </a:r>
            <a:r>
              <a:rPr lang="pt-BR" b="1" dirty="0" smtClean="0"/>
              <a:t>cumunalidade</a:t>
            </a:r>
            <a:r>
              <a:rPr lang="pt-BR" i="1" dirty="0" smtClean="0"/>
              <a:t> </a:t>
            </a:r>
            <a:r>
              <a:rPr lang="pt-BR" dirty="0"/>
              <a:t>mede o quanto a variância de uma variável é explicada </a:t>
            </a:r>
            <a:r>
              <a:rPr lang="pt-BR" dirty="0" smtClean="0"/>
              <a:t>pelos fatores </a:t>
            </a:r>
            <a:r>
              <a:rPr lang="pt-BR" dirty="0"/>
              <a:t>derivados da análise fatorial.</a:t>
            </a:r>
            <a:endParaRPr lang="pt-BR" dirty="0"/>
          </a:p>
        </p:txBody>
      </p:sp>
      <p:pic>
        <p:nvPicPr>
          <p:cNvPr id="4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4" y="0"/>
            <a:ext cx="18442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Análise fatorial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02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2475</Words>
  <Application>Microsoft Office PowerPoint</Application>
  <PresentationFormat>On-screen Show (4:3)</PresentationFormat>
  <Paragraphs>411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Wingdings</vt:lpstr>
      <vt:lpstr>Tema do Office</vt:lpstr>
      <vt:lpstr>AVALIAÇÃO DO USO E FUNCIONAMENTO DE CISTERNA DE CAPTAÇÃO DE ÁGUA DE CHUVA DO P1MC A PARTIR DA ANÁLISE FATORIAL – ESTUDO DE MUNICÍPIOS BAIANOS </vt:lpstr>
      <vt:lpstr>INTRODUÇÃO</vt:lpstr>
      <vt:lpstr>OBJETIVO</vt:lpstr>
      <vt:lpstr>Metodologia</vt:lpstr>
      <vt:lpstr>PowerPoint Presentation</vt:lpstr>
      <vt:lpstr>METODOLOGIA</vt:lpstr>
      <vt:lpstr>METODOLOGIA</vt:lpstr>
      <vt:lpstr>Análise fatorial</vt:lpstr>
      <vt:lpstr>Análise fatorial</vt:lpstr>
      <vt:lpstr>PowerPoint Presentation</vt:lpstr>
      <vt:lpstr>PowerPoint Presentation</vt:lpstr>
      <vt:lpstr>PowerPoint Presentation</vt:lpstr>
      <vt:lpstr>RESULTADOS</vt:lpstr>
      <vt:lpstr>RESULTADOS</vt:lpstr>
      <vt:lpstr>RESULTADO</vt:lpstr>
      <vt:lpstr>RESULTADOS</vt:lpstr>
      <vt:lpstr>RESULTADOS</vt:lpstr>
      <vt:lpstr>RESULTADOS</vt:lpstr>
      <vt:lpstr>RESULTADO</vt:lpstr>
      <vt:lpstr>RESULTADO</vt:lpstr>
      <vt:lpstr>RESULTADO</vt:lpstr>
      <vt:lpstr>CONCLUSÃO</vt:lpstr>
      <vt:lpstr>CONCLUSÃO</vt:lpstr>
      <vt:lpstr>Obrigada  lidianelordelo@yahoo.com.br borja@ufba.br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 USO E FUNCIONAMENTO DE CISTERNA DE CAPTAÇÃO DE ÁGUA DE CHUVA DO P1MC A PARTIR DA ANÁLISE FATORIAL – ESTUDO DE MUNICÍPIOS BAIANOS</dc:title>
  <dc:creator>user</dc:creator>
  <cp:lastModifiedBy>Borja e Moraes</cp:lastModifiedBy>
  <cp:revision>42</cp:revision>
  <dcterms:created xsi:type="dcterms:W3CDTF">2017-06-18T14:39:53Z</dcterms:created>
  <dcterms:modified xsi:type="dcterms:W3CDTF">2017-06-19T14:47:54Z</dcterms:modified>
</cp:coreProperties>
</file>