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80" r:id="rId9"/>
    <p:sldId id="268" r:id="rId10"/>
    <p:sldId id="269" r:id="rId11"/>
    <p:sldId id="281" r:id="rId12"/>
    <p:sldId id="282" r:id="rId13"/>
    <p:sldId id="271" r:id="rId14"/>
    <p:sldId id="283" r:id="rId15"/>
    <p:sldId id="284" r:id="rId16"/>
    <p:sldId id="272" r:id="rId17"/>
    <p:sldId id="273" r:id="rId18"/>
    <p:sldId id="285" r:id="rId19"/>
    <p:sldId id="286" r:id="rId20"/>
    <p:sldId id="274" r:id="rId21"/>
    <p:sldId id="287" r:id="rId22"/>
    <p:sldId id="288" r:id="rId23"/>
    <p:sldId id="289" r:id="rId24"/>
    <p:sldId id="276" r:id="rId25"/>
    <p:sldId id="277" r:id="rId26"/>
    <p:sldId id="278" r:id="rId27"/>
    <p:sldId id="290" r:id="rId28"/>
    <p:sldId id="291" r:id="rId29"/>
    <p:sldId id="279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4A8D8-F471-4C9A-9979-2A829F808FC5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EA1BF-25F0-48F9-A883-0E07E8D89F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4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287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739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607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873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928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842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92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844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262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047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06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556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612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579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229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859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92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647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78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98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17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59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19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 geométrico, diz que esse método é aceito pela CAGECE, conferir depois a SPO da CAGECE.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329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Dados de ocupação média foi pegue da ARCE, justificar.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A1BF-25F0-48F9-A883-0E07E8D89F2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36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05/05/2019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bge.gov.b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253303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/>
              <a:t>MODELAGEM HIDRÁULICA DA REDE DE DISTRIBUIÇÃO DE ÁGUA DO DISTRITO DE VAZANTES/CE UTILIZANDO O </a:t>
            </a:r>
            <a:r>
              <a:rPr lang="pt-BR" b="1" i="1" dirty="0"/>
              <a:t>SOFTWARE</a:t>
            </a:r>
            <a:r>
              <a:rPr lang="pt-BR" b="1" dirty="0"/>
              <a:t> EPANET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 lnSpcReduction="10000"/>
          </a:bodyPr>
          <a:lstStyle/>
          <a:p>
            <a:r>
              <a:rPr lang="pt-BR" sz="2800" b="1" dirty="0"/>
              <a:t>Autores: Pedro Albuquerque Holanda, Francisco das Chagas Gomes da Silva Junior, Francisco de Assis Martins Ponce, João Paulo Leite Félix e Jorge André Fernandes.</a:t>
            </a:r>
          </a:p>
          <a:p>
            <a:pPr algn="l"/>
            <a:endParaRPr lang="pt-BR" sz="2800" dirty="0"/>
          </a:p>
        </p:txBody>
      </p:sp>
      <p:pic>
        <p:nvPicPr>
          <p:cNvPr id="1026" name="Picture 2" descr="Image result for ifce">
            <a:extLst>
              <a:ext uri="{FF2B5EF4-FFF2-40B4-BE49-F238E27FC236}">
                <a16:creationId xmlns:a16="http://schemas.microsoft.com/office/drawing/2014/main" id="{D2248A0B-5AE8-4F40-918E-6D8BBF30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03536" y="547030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02296" y="108396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Vazões de Projeto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747192" y="1453293"/>
            <a:ext cx="795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O modelo da RDA de Vazantes foi alimentado por vazões pontuais referentes a cada nó da rede obtidos através do cálculo da vazão de distribuição.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80021FC-D22A-41AB-B716-397335AB3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264456"/>
            <a:ext cx="6732887" cy="35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2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33211" y="112615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Vazões de Projeto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751467" y="1590315"/>
            <a:ext cx="7956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De acordo com as normas da CAGECE (SPO 12), para projetos com população inferior a 30.000 habitantes, as vazões nodais podem ser obtidas através da divisão homogênea da vazão do total pelo número de nós.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39486FF-438C-4DD4-A8B0-2998E1916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127" y="2780928"/>
            <a:ext cx="5265746" cy="255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7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03453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37320" y="111232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Vazões de Projeto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817960" y="1797784"/>
            <a:ext cx="7956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De acordo com as normas da CAGECE (SPO 12), para projetos de cidades do interior, deve-se adotar um consumo per capita de 100 litros por habitante por dia.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O número de horas de funcionamento do sistema de abastecimento adotado foi de 24 horas.</a:t>
            </a:r>
          </a:p>
        </p:txBody>
      </p:sp>
    </p:spTree>
    <p:extLst>
      <p:ext uri="{BB962C8B-B14F-4D97-AF65-F5344CB8AC3E}">
        <p14:creationId xmlns:p14="http://schemas.microsoft.com/office/powerpoint/2010/main" val="118506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604694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83568" y="121557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Estudo populacional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683568" y="1675738"/>
            <a:ext cx="7956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A taxa de ocupação média (</a:t>
            </a:r>
            <a:r>
              <a:rPr lang="pt-BR" dirty="0" err="1"/>
              <a:t>Tx</a:t>
            </a:r>
            <a:r>
              <a:rPr lang="pt-BR" dirty="0"/>
              <a:t>) obtida para o distrito de Vazantes foi de 1,63 habitantes por domicílio. A partir deste valor foi encontrada população para o ano de 2018 que foi de 1.816 habitantes.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E82FEC7-9FCA-46E3-98C4-01F6C0F1A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175793"/>
            <a:ext cx="6966520" cy="13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7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19064" y="113697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Estudo populacional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C4559A0-FE91-4508-91E4-037188FCF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660" y="2163792"/>
            <a:ext cx="6300192" cy="3610575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386434A9-47C5-4630-943B-308C4983D149}"/>
              </a:ext>
            </a:extLst>
          </p:cNvPr>
          <p:cNvSpPr/>
          <p:nvPr/>
        </p:nvSpPr>
        <p:spPr>
          <a:xfrm>
            <a:off x="6876256" y="5517232"/>
            <a:ext cx="50405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19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53325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19064" y="117685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Vazões de Distribuição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16A5D8-2B35-4C2E-9FC1-1B2483AA9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20" y="2420888"/>
            <a:ext cx="7812360" cy="17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95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16515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26456" y="110323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92EF5EC-01E7-4AF6-8238-EB221A3EE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794120"/>
            <a:ext cx="5826484" cy="40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8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34033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19064" y="122492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792643" y="1797784"/>
            <a:ext cx="7956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Único nó onde a pressão está abaixo de 10,00 </a:t>
            </a:r>
            <a:r>
              <a:rPr lang="pt-BR" dirty="0" err="1"/>
              <a:t>m.c.a</a:t>
            </a:r>
            <a:r>
              <a:rPr lang="pt-BR" dirty="0"/>
              <a:t>, sendo este ponto o mais distanciado do REL;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Na área em vermelho está localizado o único nó com pressão abaixo de 10 </a:t>
            </a:r>
            <a:r>
              <a:rPr lang="pt-BR" dirty="0" err="1"/>
              <a:t>m.c.a</a:t>
            </a:r>
            <a:r>
              <a:rPr lang="pt-BR" dirty="0"/>
              <a:t>. e na área em azul escuro estão os nós com maiores valores de pressão, porém abaixo do limite indicado de 50 </a:t>
            </a:r>
            <a:r>
              <a:rPr lang="pt-BR" dirty="0" err="1"/>
              <a:t>m.c.a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051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602432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01316" y="124104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851661" y="1717542"/>
            <a:ext cx="7956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Na Tabela 5 são apresentados os resultados das pressões dinâmicas e estáticas dos nós da rede de distribuição existente, sendo um total de 75 nós, foi retirado um, pois se trata do reservatório de nível fixo.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6BE5744-3A34-4BF8-96C8-6746F984B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737" y="3068960"/>
            <a:ext cx="6588224" cy="17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48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07893" y="555469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07893" y="112474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813768" y="1494076"/>
            <a:ext cx="7956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Na Tabela 6 são apresentados os resultados para perda de carga linear para a Simulação 1, em que 96,00% dos trechos apresentaram valores abaixo de 2 m/km.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12A68EE-D717-49F7-BAAF-35D34440A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45" y="2996952"/>
            <a:ext cx="6156176" cy="18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4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827584" y="620688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INTRODUÇÃO/OBJETIVOS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/>
          <p:nvPr/>
        </p:nvSpPr>
        <p:spPr>
          <a:xfrm>
            <a:off x="683568" y="1484784"/>
            <a:ext cx="7920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Tsutiya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(2006), a deterioração dos sistemas de transporte e distribuição de água mais antigos, que não sofrem adequada manutenção e recuperação, resultam em elevada perda de carga.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Coelho, Loureiro e Alegre (2006) afirmam que as redes de distribuição são tipicamente infraestruturas enterradas, em que uma reduzida parte dos componentes são inspecionáveis, o que dificulta a monitorização do sistema.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Nos últimos anos surgiram ferramentas computacionais que vêm sendo aplicadas, cada vez mais, para representarem os sistemas físicos e auxiliarem nas tomadas de decisão com o propósito de melhorar a eficiência da operação (GOMES, 2009).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objetivo do trabalho foi simular a rede de distribuição de água (RDA) do distrito de Vazantes, Aracoiaba/CE, considerando uma demanda futura.</a:t>
            </a:r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6768" y="565485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22264" y="112474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24BEA8D-B346-4055-ABBC-4CF950753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628800"/>
            <a:ext cx="5938760" cy="41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0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99692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83568" y="117731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827584" y="1772816"/>
            <a:ext cx="79563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As zonas em azul escuro estão em menor tamanho, em relação a Simulação 1;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Na área em vermelho está localizado o único com pressão inferior a 10 </a:t>
            </a:r>
            <a:r>
              <a:rPr lang="pt-BR" dirty="0" err="1"/>
              <a:t>m.c.a</a:t>
            </a:r>
            <a:r>
              <a:rPr lang="pt-BR" dirty="0"/>
              <a:t>., já na área em azul escuro estão presentes os nós com valores de pressão acima de 40 </a:t>
            </a:r>
            <a:r>
              <a:rPr lang="pt-BR" dirty="0" err="1"/>
              <a:t>m.c.a</a:t>
            </a:r>
            <a:r>
              <a:rPr lang="pt-BR" dirty="0"/>
              <a:t>, mas abaixo de 50 </a:t>
            </a:r>
            <a:r>
              <a:rPr lang="pt-BR" dirty="0" err="1"/>
              <a:t>m.c.a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699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03701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39197" y="115524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827584" y="1555070"/>
            <a:ext cx="7956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Na Tabela 7 são apresentados os resultados das pressões dinâmicas e estáticas para a Simulação 2 do distrito de Vazantes. Para os valores de pressão dinâmica, um único nó apresentou pressão abaixo de 10,00 </a:t>
            </a:r>
            <a:r>
              <a:rPr lang="pt-BR" dirty="0" err="1"/>
              <a:t>m.c.a</a:t>
            </a:r>
            <a:r>
              <a:rPr lang="pt-BR" dirty="0"/>
              <a:t>, ficando com pressão de 9,13 </a:t>
            </a:r>
            <a:r>
              <a:rPr lang="pt-BR" dirty="0" err="1"/>
              <a:t>m.c.a</a:t>
            </a:r>
            <a:r>
              <a:rPr lang="pt-BR" dirty="0"/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0CD69E4-BF8C-40FC-BB13-24D793160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539" y="3185725"/>
            <a:ext cx="6942195" cy="210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31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99840" y="542499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32797" y="120590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847883" y="1772816"/>
            <a:ext cx="7956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Na Tabela 8 são apresentados os resultados das perdas de carga linear para a Simulação 2. Todos os trechos estão dentro do limite estabelecido, apresentando uma perda de carga linear máxima de 4,38 m/km.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B7B57B9-B1D4-4BE3-A0F6-65FC88EF0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749" y="3068960"/>
            <a:ext cx="6290558" cy="211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52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03453" y="483332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01316" y="112474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3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57F1A9C-0FA0-4F78-AE5B-B9AF9413D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4" y="2276872"/>
            <a:ext cx="8321836" cy="33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76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48072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RESULTADOS E DISCUSSÃO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56928" y="114068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Cenário simulado 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755576" y="1844824"/>
            <a:ext cx="79563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Neste cenário, a rede ampliada foi simulada com acréscimos de vazão com o objetivo de avaliar o parâmetro pressão;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Foi identificada a primeira pressão negativa da rede com o valor de -0,14 </a:t>
            </a:r>
            <a:r>
              <a:rPr lang="pt-BR" dirty="0" err="1"/>
              <a:t>m.c.a</a:t>
            </a:r>
            <a:r>
              <a:rPr lang="pt-BR" dirty="0"/>
              <a:t>., ou seja, para a vazão de 13,31 L/s parte da rede passa a não ser abastecida;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Constata-se que apesar da região em vermelho ter crescido significativamente, apenas 15,96% dos nós apresentaram valores de pressão abaixo de 10 </a:t>
            </a:r>
            <a:r>
              <a:rPr lang="pt-BR" dirty="0" err="1"/>
              <a:t>m.c.a</a:t>
            </a:r>
            <a:r>
              <a:rPr lang="pt-BR" dirty="0"/>
              <a:t>;</a:t>
            </a:r>
          </a:p>
          <a:p>
            <a:pPr algn="just">
              <a:spcAft>
                <a:spcPts val="12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5648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620688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CONCLUSÕES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716691" y="1484784"/>
            <a:ext cx="79563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Constatou-se que o funcionamento da rede sendo abastecida pelo reservatório é positivo, apresentando valores de pressões de acordo com a norma brasileira NBR 12218, apenas um único nó apresentou pressão abaixo de 10 </a:t>
            </a:r>
            <a:r>
              <a:rPr lang="pt-BR" dirty="0" err="1"/>
              <a:t>m.c.a</a:t>
            </a:r>
            <a:r>
              <a:rPr lang="pt-BR" dirty="0"/>
              <a:t>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Para os resultados de perda de carga linear, a rede funcionou de forma excelente com todos os trechos abaixo do limite indicado por norma;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/>
              <a:t>A proposta de reativar o reservatório elevado de forma a atender a rede de distribuição de água do distrito de Vazantes é uma alternativa eficaz para abastecimento, solucionando os atuais problemas de pressão elevada.</a:t>
            </a:r>
          </a:p>
        </p:txBody>
      </p:sp>
    </p:spTree>
    <p:extLst>
      <p:ext uri="{BB962C8B-B14F-4D97-AF65-F5344CB8AC3E}">
        <p14:creationId xmlns:p14="http://schemas.microsoft.com/office/powerpoint/2010/main" val="424987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REFERÊNCIAS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755576" y="1628800"/>
            <a:ext cx="7956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ASSOCIAÇÃO BRASILEIRA DE NORMAS TÉCNICAS. </a:t>
            </a:r>
            <a:r>
              <a:rPr lang="pt-BR" b="1" dirty="0"/>
              <a:t>NBR 12218: Projeto de rede de distribuição da água para abastecimento público. </a:t>
            </a:r>
            <a:r>
              <a:rPr lang="pt-BR" dirty="0"/>
              <a:t>Rio de Janeiro, p.4. 1994.</a:t>
            </a:r>
          </a:p>
          <a:p>
            <a:pPr algn="just">
              <a:spcAft>
                <a:spcPts val="1200"/>
              </a:spcAft>
            </a:pPr>
            <a:r>
              <a:rPr lang="pt-BR" dirty="0"/>
              <a:t>INSTITUTO BRASILEIRO DE GEOGRAFIA E ESTATÍSTICA – IBGE (2010). </a:t>
            </a:r>
            <a:r>
              <a:rPr lang="pt-BR" b="1" dirty="0"/>
              <a:t>Censo Demográfico - 2010.</a:t>
            </a:r>
            <a:r>
              <a:rPr lang="pt-BR" dirty="0"/>
              <a:t> Rio de Janeiro: IBGE. </a:t>
            </a:r>
            <a:r>
              <a:rPr lang="pt-BR" dirty="0">
                <a:hlinkClick r:id="rId4"/>
              </a:rPr>
              <a:t>www.ibge.gov.br</a:t>
            </a:r>
            <a:endParaRPr lang="pt-BR" dirty="0"/>
          </a:p>
          <a:p>
            <a:pPr algn="just">
              <a:spcAft>
                <a:spcPts val="1200"/>
              </a:spcAft>
            </a:pPr>
            <a:r>
              <a:rPr lang="pt-BR" dirty="0"/>
              <a:t>COELHO, S. T.; LOUREIRO, D.; ALEGRE, H. </a:t>
            </a:r>
            <a:r>
              <a:rPr lang="pt-BR" b="1" dirty="0"/>
              <a:t>Modelação e Análise de Sistemas de Abastecimento De Água. </a:t>
            </a:r>
            <a:r>
              <a:rPr lang="pt-BR" dirty="0"/>
              <a:t>[S.I.]: IRAR E LNEC, 2006.</a:t>
            </a:r>
          </a:p>
          <a:p>
            <a:pPr algn="just">
              <a:spcAft>
                <a:spcPts val="1200"/>
              </a:spcAft>
            </a:pPr>
            <a:r>
              <a:rPr lang="pt-BR" dirty="0"/>
              <a:t>COMPANHIA DE ÁGUA E ESGOTOS DO CEARÁ (CAGECE). </a:t>
            </a:r>
            <a:r>
              <a:rPr lang="pt-BR" b="1" dirty="0"/>
              <a:t>Normas Técnicas para Projeto de Sistema de Abastecimento de Água e Esgotamento Sanitário</a:t>
            </a:r>
            <a:r>
              <a:rPr lang="pt-BR" dirty="0"/>
              <a:t>. Fortaleza, 2010. v.2. 584 p.</a:t>
            </a:r>
          </a:p>
        </p:txBody>
      </p:sp>
    </p:spTree>
    <p:extLst>
      <p:ext uri="{BB962C8B-B14F-4D97-AF65-F5344CB8AC3E}">
        <p14:creationId xmlns:p14="http://schemas.microsoft.com/office/powerpoint/2010/main" val="2722284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REFERÊNCIAS	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699592" y="1700808"/>
            <a:ext cx="79563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/>
              <a:t>FCTH – FUNDAÇÃO CENTRO TECNOLÓGICO DE HIRÁULICA (2002). </a:t>
            </a:r>
            <a:r>
              <a:rPr lang="pt-BR" b="1" dirty="0" err="1"/>
              <a:t>CRede</a:t>
            </a:r>
            <a:r>
              <a:rPr lang="pt-BR" b="1" dirty="0"/>
              <a:t> – Software para Projeto de Redes de Abastecimento de Água: Manual do Usuário</a:t>
            </a:r>
            <a:r>
              <a:rPr lang="pt-BR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pt-BR" dirty="0"/>
              <a:t>GOMES, H. P. </a:t>
            </a:r>
            <a:r>
              <a:rPr lang="pt-BR" b="1" dirty="0"/>
              <a:t>Sistemas de Abastecimento de Água: Dimensionamento econômico e Operação de Redes e Elevatórias.</a:t>
            </a:r>
            <a:r>
              <a:rPr lang="pt-BR" dirty="0"/>
              <a:t> 3o ed. João Pessoa: Editora Universitária/UFPB, 2009. 277p.</a:t>
            </a:r>
          </a:p>
          <a:p>
            <a:pPr algn="just">
              <a:spcAft>
                <a:spcPts val="1200"/>
              </a:spcAft>
            </a:pPr>
            <a:r>
              <a:rPr lang="pt-BR" dirty="0"/>
              <a:t>HELLER, L.; PÁDUA, V. L. DE. </a:t>
            </a:r>
            <a:r>
              <a:rPr lang="pt-BR" b="1" dirty="0"/>
              <a:t>Abastecimento de água para consumo humano</a:t>
            </a:r>
            <a:r>
              <a:rPr lang="pt-BR" dirty="0"/>
              <a:t>. 1o ed. Belo Horizonte: UFMG, 2006. 860p.</a:t>
            </a:r>
          </a:p>
          <a:p>
            <a:pPr algn="just">
              <a:spcAft>
                <a:spcPts val="1200"/>
              </a:spcAft>
            </a:pPr>
            <a:r>
              <a:rPr lang="pt-BR" dirty="0"/>
              <a:t>TSUTIYA (2006). </a:t>
            </a:r>
            <a:r>
              <a:rPr lang="pt-BR" b="1" dirty="0"/>
              <a:t>Abastecimento de água</a:t>
            </a:r>
            <a:r>
              <a:rPr lang="pt-BR" dirty="0"/>
              <a:t>. 3 ed. São Paulo: Departamento de Engenharia Hidráulica e Sanitária da Escola Politécnica da Universidade de São Paulo.</a:t>
            </a:r>
          </a:p>
        </p:txBody>
      </p:sp>
    </p:spTree>
    <p:extLst>
      <p:ext uri="{BB962C8B-B14F-4D97-AF65-F5344CB8AC3E}">
        <p14:creationId xmlns:p14="http://schemas.microsoft.com/office/powerpoint/2010/main" val="3776026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504056"/>
          </a:xfrm>
        </p:spPr>
        <p:txBody>
          <a:bodyPr anchor="t" anchorCtr="0">
            <a:normAutofit fontScale="90000"/>
          </a:bodyPr>
          <a:lstStyle/>
          <a:p>
            <a:r>
              <a:rPr lang="pt-BR" sz="3200" dirty="0"/>
              <a:t>OBRIGADO!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A3768A-12EF-4348-B0EC-787F055F4E90}"/>
              </a:ext>
            </a:extLst>
          </p:cNvPr>
          <p:cNvSpPr txBox="1"/>
          <p:nvPr/>
        </p:nvSpPr>
        <p:spPr>
          <a:xfrm>
            <a:off x="683568" y="2924944"/>
            <a:ext cx="79563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dirty="0"/>
              <a:t>Pedro Albuquerque - Engenheiro Civil</a:t>
            </a:r>
          </a:p>
          <a:p>
            <a:pPr algn="ctr">
              <a:spcAft>
                <a:spcPts val="1200"/>
              </a:spcAft>
            </a:pPr>
            <a:r>
              <a:rPr lang="pt-BR" dirty="0"/>
              <a:t>engpedroalbu@gmail.com</a:t>
            </a:r>
          </a:p>
        </p:txBody>
      </p:sp>
    </p:spTree>
    <p:extLst>
      <p:ext uri="{BB962C8B-B14F-4D97-AF65-F5344CB8AC3E}">
        <p14:creationId xmlns:p14="http://schemas.microsoft.com/office/powerpoint/2010/main" val="159986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6603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64568" y="1218160"/>
            <a:ext cx="79208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da Área de Estudo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água bruta era captada no açude Aracoiaba, posteriormente, era tratada na ETA Aracoiaba, após passar por tratamento, a água era bombeada para a sede de Aracoiaba.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Ao chegar nas proximidades do distrito em estudo, a água tratada era encaminhada para um reservatório semienterrado (RSE) passando para uma estação elevatória de água tratada (EEAA) que encaminhava a água para um reservatório elevado (REL) que, por fim, abastecia a RDA da localidade de Vazantes.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Estes reservatórios citados estão desativados e a água é encaminhada diretamente da ETA para a RDA através de adutora, o que vem causando alguns problemas como pressões elevadas, acima do valor de 50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m.c.a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2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6520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86520" y="1124743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Normas e Critérios de Projeto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• NBR 12218: Projeto de rede de distribuição da água para abastecimento público, da ABNT - Associação Brasileira de Normas Técnicas;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• NBR 12211: Estudos de concepção de Sistemas Públicos de Abastecimento de Água, da ABNT - Associação Brasileira de Normas Técnicas;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• Normas Técnicas para Projeto de Sistemas de Abastecimento de Água e Esgotamento Sanitário da CAGECE – Companhia de Águas e Esgotos do Ceará.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48072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65820" y="1124743"/>
            <a:ext cx="79208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Normas e Critérios de Projeto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• Pressão estática máxima de 50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m.c.a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• Pressão dinâmica mínima de 10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m.c.a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• Perda de carga de acordo com a fórmula universal, sendo a perda de carga unitária máxima de 8 m/km para os trechos com tubulação velha ou nova;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• Diâmetro mínimo dos condutos secundários de 50 mm;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• Rugosidade de 0,1 mm para tubos de ferro fundido sendo eles novos ou velhos, de acordo Saint-Gobain (2015);</a:t>
            </a:r>
          </a:p>
          <a:p>
            <a:pPr algn="just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• Rugosidade de 0,06 mm para tubos de PVC sendo eles novos ou antigos, de acordo com o último Catálogo Técnico Infraestrutura Saneamento Água Da Tigre.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3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01316" y="123410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do Modelo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D30947-97C0-4AB5-A6BF-1E09F0E885C2}"/>
              </a:ext>
            </a:extLst>
          </p:cNvPr>
          <p:cNvSpPr txBox="1"/>
          <p:nvPr/>
        </p:nvSpPr>
        <p:spPr>
          <a:xfrm>
            <a:off x="719064" y="1712790"/>
            <a:ext cx="79208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BR" dirty="0"/>
              <a:t>O arruamento foi desenhando utilizando o software AUTOCAD CIVIL 3D e as curvas de nível da região foram obtidas através do programa QGIS e exportadas para a plataforma CAD.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BR" dirty="0"/>
              <a:t>Esta base foi transferida para o Crede (FCTH, 2002) onde foi feito o traçado da rede e inseridos os dados de diâmetro interno e coeficiente de rugosidade, obtidos na planta cadastral fornecida pela CAGECE.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BR" dirty="0"/>
              <a:t>Utilização do </a:t>
            </a:r>
            <a:r>
              <a:rPr lang="pt-BR" i="1" dirty="0"/>
              <a:t>software</a:t>
            </a:r>
            <a:r>
              <a:rPr lang="pt-BR" dirty="0"/>
              <a:t> EPANET 2.0 (ROSSMAN, 2000) para simular diferentes cenários da rede por oferecer uma visualização mais dinâmica e perceptível dos resultados.</a:t>
            </a:r>
          </a:p>
        </p:txBody>
      </p:sp>
    </p:spTree>
    <p:extLst>
      <p:ext uri="{BB962C8B-B14F-4D97-AF65-F5344CB8AC3E}">
        <p14:creationId xmlns:p14="http://schemas.microsoft.com/office/powerpoint/2010/main" val="166050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6603" y="527271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04351" y="114068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Simulações da RDA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7E2089-AA51-4C47-8E4A-2BA0F9AA4D18}"/>
              </a:ext>
            </a:extLst>
          </p:cNvPr>
          <p:cNvSpPr txBox="1"/>
          <p:nvPr/>
        </p:nvSpPr>
        <p:spPr>
          <a:xfrm>
            <a:off x="716183" y="1619373"/>
            <a:ext cx="79563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dirty="0"/>
              <a:t>Simulação 1: </a:t>
            </a:r>
            <a:r>
              <a:rPr lang="pt-BR" dirty="0">
                <a:solidFill>
                  <a:srgbClr val="FF0000"/>
                </a:solidFill>
              </a:rPr>
              <a:t>RDA existente com vazão de início de projeto (ano 2019); 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dirty="0"/>
              <a:t>Simulação 2: </a:t>
            </a:r>
            <a:r>
              <a:rPr lang="pt-BR" dirty="0">
                <a:solidFill>
                  <a:srgbClr val="FF0000"/>
                </a:solidFill>
              </a:rPr>
              <a:t>RDA ampliada com vazão de final de projeto (ano 2038); 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dirty="0"/>
              <a:t>Simulação 3: </a:t>
            </a:r>
            <a:r>
              <a:rPr lang="pt-BR" dirty="0">
                <a:solidFill>
                  <a:srgbClr val="FF0000"/>
                </a:solidFill>
              </a:rPr>
              <a:t>foram feitos acréscimos percentuais de vazão à RDA ampliada de modo a avaliar o comportamento do parâmetro pressão;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i="1" dirty="0">
                <a:solidFill>
                  <a:srgbClr val="FF0000"/>
                </a:solidFill>
              </a:rPr>
              <a:t>As simulações foram realizadas com a RDA sendo abastecida pelo reservatório elevado que antes abastecia a região.</a:t>
            </a:r>
          </a:p>
        </p:txBody>
      </p:sp>
    </p:spTree>
    <p:extLst>
      <p:ext uri="{BB962C8B-B14F-4D97-AF65-F5344CB8AC3E}">
        <p14:creationId xmlns:p14="http://schemas.microsoft.com/office/powerpoint/2010/main" val="302490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521503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682328" y="10586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Simulações da RDA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7E2089-AA51-4C47-8E4A-2BA0F9AA4D18}"/>
              </a:ext>
            </a:extLst>
          </p:cNvPr>
          <p:cNvSpPr txBox="1"/>
          <p:nvPr/>
        </p:nvSpPr>
        <p:spPr>
          <a:xfrm>
            <a:off x="755576" y="2070139"/>
            <a:ext cx="795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pt-BR" i="1" dirty="0">
              <a:solidFill>
                <a:srgbClr val="FF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217947-8866-457A-9819-96A881FA2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572" y="1427944"/>
            <a:ext cx="5811692" cy="439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4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708141" y="525449"/>
            <a:ext cx="7956376" cy="504056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3200" dirty="0"/>
              <a:t>MATERIAL E MÉTODOS</a:t>
            </a:r>
            <a:br>
              <a:rPr lang="pt-BR" sz="3200" dirty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ifce">
            <a:extLst>
              <a:ext uri="{FF2B5EF4-FFF2-40B4-BE49-F238E27FC236}">
                <a16:creationId xmlns:a16="http://schemas.microsoft.com/office/drawing/2014/main" id="{4A7C466D-8234-4FD1-8A73-BE71D0F7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855"/>
            <a:ext cx="1835696" cy="6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E17CDC-424B-4FC4-944A-FFB5A239A42A}"/>
              </a:ext>
            </a:extLst>
          </p:cNvPr>
          <p:cNvSpPr txBox="1">
            <a:spLocks/>
          </p:cNvSpPr>
          <p:nvPr/>
        </p:nvSpPr>
        <p:spPr>
          <a:xfrm>
            <a:off x="755576" y="109106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Estudo Populacional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636642A-4205-4CC2-92DB-921592244BAD}"/>
              </a:ext>
            </a:extLst>
          </p:cNvPr>
          <p:cNvSpPr txBox="1"/>
          <p:nvPr/>
        </p:nvSpPr>
        <p:spPr>
          <a:xfrm>
            <a:off x="827584" y="165593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 acordo com a SPO 12 (CAGECE), para população do último Censo do IBGE inferior a 5.000 habitantes (população de início de plano), deve-se adotar método de crescimento geométrico. </a:t>
            </a:r>
          </a:p>
        </p:txBody>
      </p:sp>
    </p:spTree>
    <p:extLst>
      <p:ext uri="{BB962C8B-B14F-4D97-AF65-F5344CB8AC3E}">
        <p14:creationId xmlns:p14="http://schemas.microsoft.com/office/powerpoint/2010/main" val="352122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2027</Words>
  <Application>Microsoft Office PowerPoint</Application>
  <PresentationFormat>Apresentação na tela (4:3)</PresentationFormat>
  <Paragraphs>144</Paragraphs>
  <Slides>29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Wingdings</vt:lpstr>
      <vt:lpstr>Tema do Office</vt:lpstr>
      <vt:lpstr>MODELAGEM HIDRÁULICA DA REDE DE DISTRIBUIÇÃO DE ÁGUA DO DISTRITO DE VAZANTES/CE UTILIZANDO O SOFTWARE EPANET</vt:lpstr>
      <vt:lpstr>INTRODUÇÃO/OBJETIVOS </vt:lpstr>
      <vt:lpstr>MATERIAL E MÉTODOS </vt:lpstr>
      <vt:lpstr>MATERIAL E MÉTODOS </vt:lpstr>
      <vt:lpstr>MATERIAL E MÉTODOS </vt:lpstr>
      <vt:lpstr>MATERIAL E MÉTODOS </vt:lpstr>
      <vt:lpstr>MATERIAL E MÉTODOS </vt:lpstr>
      <vt:lpstr>MATERIAL E MÉTODOS </vt:lpstr>
      <vt:lpstr>MATERIAL E MÉTODOS </vt:lpstr>
      <vt:lpstr>MATERIAL E MÉTODOS </vt:lpstr>
      <vt:lpstr>MATERIAL E MÉTODOS </vt:lpstr>
      <vt:lpstr>MATERIAL E MÉTODOS </vt:lpstr>
      <vt:lpstr>RESULTADOS E DISCUSSÃO  </vt:lpstr>
      <vt:lpstr>RESULTADOS E DISCUSSÃO  </vt:lpstr>
      <vt:lpstr>RESULTADOS E DISCUSSÃO  </vt:lpstr>
      <vt:lpstr>RESULTADOS E DISCUSSÃO  </vt:lpstr>
      <vt:lpstr>RESULTADOS E DISCUSSÃO  </vt:lpstr>
      <vt:lpstr>RESULTADOS E DISCUSSÃO  </vt:lpstr>
      <vt:lpstr>RESULTADOS E DISCUSSÃO  </vt:lpstr>
      <vt:lpstr>RESULTADOS E DISCUSSÃO  </vt:lpstr>
      <vt:lpstr>RESULTADOS E DISCUSSÃO  </vt:lpstr>
      <vt:lpstr>RESULTADOS E DISCUSSÃO  </vt:lpstr>
      <vt:lpstr>RESULTADOS E DISCUSSÃO  </vt:lpstr>
      <vt:lpstr>RESULTADOS E DISCUSSÃO  </vt:lpstr>
      <vt:lpstr>RESULTADOS E DISCUSSÃO  </vt:lpstr>
      <vt:lpstr>CONCLUSÕES  </vt:lpstr>
      <vt:lpstr>REFERÊNCIAS  </vt:lpstr>
      <vt:lpstr>REFERÊNCIAS  </vt:lpstr>
      <vt:lpstr>OBRIGADO!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Francisco Ponce</cp:lastModifiedBy>
  <cp:revision>36</cp:revision>
  <dcterms:created xsi:type="dcterms:W3CDTF">2018-05-02T19:43:05Z</dcterms:created>
  <dcterms:modified xsi:type="dcterms:W3CDTF">2019-05-05T22:46:17Z</dcterms:modified>
</cp:coreProperties>
</file>