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44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2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40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00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4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44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2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61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70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7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97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5517233"/>
            <a:ext cx="12240683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48683" y="0"/>
            <a:ext cx="12240683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24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0BA9813-8D0E-40C6-B175-7E3DDF96E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20" y="1087243"/>
            <a:ext cx="11148960" cy="4452166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AF16FC9-2FFA-49EF-9DB4-706DD0376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30" y="0"/>
            <a:ext cx="10363200" cy="1087244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1. Qual a classe de consumo? </a:t>
            </a:r>
            <a:br>
              <a:rPr lang="pt-BR" sz="3200" dirty="0"/>
            </a:br>
            <a:r>
              <a:rPr lang="pt-BR" sz="3200" dirty="0"/>
              <a:t>2. Qual a modalidade tarifária?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B7125A04-3F13-4761-BA6B-97E718C5991D}"/>
              </a:ext>
            </a:extLst>
          </p:cNvPr>
          <p:cNvSpPr/>
          <p:nvPr/>
        </p:nvSpPr>
        <p:spPr>
          <a:xfrm rot="2216402">
            <a:off x="5227982" y="4128636"/>
            <a:ext cx="149749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CB707674-E12E-4230-8AD8-57F38808FB3B}"/>
              </a:ext>
            </a:extLst>
          </p:cNvPr>
          <p:cNvSpPr/>
          <p:nvPr/>
        </p:nvSpPr>
        <p:spPr>
          <a:xfrm rot="2216402">
            <a:off x="6535262" y="3946419"/>
            <a:ext cx="149749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D97ADFF-3D06-4F1E-884A-44BEF1834EFB}"/>
              </a:ext>
            </a:extLst>
          </p:cNvPr>
          <p:cNvSpPr/>
          <p:nvPr/>
        </p:nvSpPr>
        <p:spPr>
          <a:xfrm>
            <a:off x="636104" y="3193774"/>
            <a:ext cx="1881809" cy="197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9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AF16FC9-2FFA-49EF-9DB4-706DD0376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30" y="0"/>
            <a:ext cx="10363200" cy="1087244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1. Quais as tarifas de demanda de ponta e fora ponta? </a:t>
            </a:r>
            <a:br>
              <a:rPr lang="pt-BR" sz="3200" dirty="0"/>
            </a:br>
            <a:r>
              <a:rPr lang="pt-BR" sz="3200" dirty="0"/>
              <a:t>2. Quais as tarifas de energia de ponta e fora ponta?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3299DB9-8A33-4CE5-A9F5-0C46C83E9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0" y="1616098"/>
            <a:ext cx="10947141" cy="3391737"/>
          </a:xfrm>
          <a:prstGeom prst="rect">
            <a:avLst/>
          </a:prstGeom>
        </p:spPr>
      </p:pic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C1924667-EC7C-464E-9BCC-4AFBA6512155}"/>
              </a:ext>
            </a:extLst>
          </p:cNvPr>
          <p:cNvSpPr/>
          <p:nvPr/>
        </p:nvSpPr>
        <p:spPr>
          <a:xfrm rot="2216402">
            <a:off x="5724276" y="2143019"/>
            <a:ext cx="149749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6" name="Seta: para a Esquerda 5">
            <a:extLst>
              <a:ext uri="{FF2B5EF4-FFF2-40B4-BE49-F238E27FC236}">
                <a16:creationId xmlns:a16="http://schemas.microsoft.com/office/drawing/2014/main" id="{47527A6E-B8C6-4E64-A0B6-2BC4B74B7991}"/>
              </a:ext>
            </a:extLst>
          </p:cNvPr>
          <p:cNvSpPr/>
          <p:nvPr/>
        </p:nvSpPr>
        <p:spPr>
          <a:xfrm>
            <a:off x="8150087" y="2927091"/>
            <a:ext cx="1317176" cy="4870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43AC4C5-57DE-4A0A-B21D-2FAA031A8EF2}"/>
              </a:ext>
            </a:extLst>
          </p:cNvPr>
          <p:cNvSpPr/>
          <p:nvPr/>
        </p:nvSpPr>
        <p:spPr>
          <a:xfrm rot="2216402">
            <a:off x="5724277" y="3335019"/>
            <a:ext cx="149749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12" name="Seta: para a Esquerda 11">
            <a:extLst>
              <a:ext uri="{FF2B5EF4-FFF2-40B4-BE49-F238E27FC236}">
                <a16:creationId xmlns:a16="http://schemas.microsoft.com/office/drawing/2014/main" id="{9F04C3F8-EE3F-4357-B78B-2742F2941266}"/>
              </a:ext>
            </a:extLst>
          </p:cNvPr>
          <p:cNvSpPr/>
          <p:nvPr/>
        </p:nvSpPr>
        <p:spPr>
          <a:xfrm>
            <a:off x="8169836" y="4140626"/>
            <a:ext cx="1317176" cy="4870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76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6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AF16FC9-2FFA-49EF-9DB4-706DD0376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7244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1. Quais são as tarifas Horo Verde homologadas pela Aneel? </a:t>
            </a:r>
            <a:br>
              <a:rPr lang="pt-BR" sz="3200" dirty="0"/>
            </a:br>
            <a:r>
              <a:rPr lang="pt-BR" sz="3200" dirty="0"/>
              <a:t>2. Quais são as tarifas Horo Verde com desconto?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8BBC12C3-4F4B-46B8-A988-15281E5A2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9" y="1147137"/>
            <a:ext cx="11080376" cy="47798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EC9D79D0-9336-4644-8BB3-D32DFF2D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33" y="2631211"/>
            <a:ext cx="11950931" cy="2351521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586EEA4F-0781-4007-BE2B-5FBB23C15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33" y="1814945"/>
            <a:ext cx="12054339" cy="861217"/>
          </a:xfrm>
          <a:prstGeom prst="rect">
            <a:avLst/>
          </a:prstGeom>
        </p:spPr>
      </p:pic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3A96AF04-5F48-488F-A89D-65B8C77C9415}"/>
              </a:ext>
            </a:extLst>
          </p:cNvPr>
          <p:cNvSpPr/>
          <p:nvPr/>
        </p:nvSpPr>
        <p:spPr>
          <a:xfrm>
            <a:off x="429429" y="1498082"/>
            <a:ext cx="8280096" cy="3439699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Demanda = R$13,60</a:t>
            </a:r>
          </a:p>
          <a:p>
            <a:pPr algn="ctr"/>
            <a:endParaRPr lang="pt-BR" sz="2600" b="1" dirty="0"/>
          </a:p>
          <a:p>
            <a:pPr algn="ctr"/>
            <a:r>
              <a:rPr lang="pt-BR" sz="2600" b="1" dirty="0"/>
              <a:t>Energia Ponta = R$1.049,40+345,23=R$1.394,63</a:t>
            </a:r>
          </a:p>
          <a:p>
            <a:pPr algn="ctr"/>
            <a:endParaRPr lang="pt-BR" sz="2600" b="1" dirty="0"/>
          </a:p>
          <a:p>
            <a:pPr algn="ctr"/>
            <a:r>
              <a:rPr lang="pt-BR" sz="2600" b="1" dirty="0"/>
              <a:t>Energia Fora Ponta = R$35,16+R$222,44=R$257,60</a:t>
            </a:r>
          </a:p>
          <a:p>
            <a:pPr algn="ctr"/>
            <a:endParaRPr lang="pt-BR" sz="2600" b="1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D034B53-A2A2-4CD5-8A1C-1EF177B93B8C}"/>
              </a:ext>
            </a:extLst>
          </p:cNvPr>
          <p:cNvSpPr/>
          <p:nvPr/>
        </p:nvSpPr>
        <p:spPr>
          <a:xfrm>
            <a:off x="8821194" y="3908612"/>
            <a:ext cx="3250270" cy="102916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04665CB2-4795-40F0-AE29-BBE5F99CF919}"/>
              </a:ext>
            </a:extLst>
          </p:cNvPr>
          <p:cNvSpPr/>
          <p:nvPr/>
        </p:nvSpPr>
        <p:spPr>
          <a:xfrm>
            <a:off x="416662" y="1500100"/>
            <a:ext cx="8280096" cy="3439699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Demanda = R$13,60</a:t>
            </a:r>
          </a:p>
          <a:p>
            <a:pPr algn="ctr"/>
            <a:r>
              <a:rPr lang="pt-BR" sz="2600" b="1" dirty="0"/>
              <a:t>*0,85=R$11,56</a:t>
            </a:r>
          </a:p>
          <a:p>
            <a:pPr algn="ctr"/>
            <a:r>
              <a:rPr lang="pt-BR" sz="2600" b="1" dirty="0"/>
              <a:t>Energia Ponta = R$1.049,40+345,23=R$1.394,63</a:t>
            </a:r>
          </a:p>
          <a:p>
            <a:pPr algn="ctr"/>
            <a:r>
              <a:rPr lang="pt-BR" sz="2600" b="1" dirty="0"/>
              <a:t>*0,85=R$1.185,44</a:t>
            </a:r>
          </a:p>
          <a:p>
            <a:pPr algn="ctr"/>
            <a:r>
              <a:rPr lang="pt-BR" sz="2600" b="1" dirty="0"/>
              <a:t>Energia Fora Ponta = R$35,16+R$222,44=R$257,60</a:t>
            </a:r>
          </a:p>
          <a:p>
            <a:pPr algn="ctr"/>
            <a:r>
              <a:rPr lang="pt-BR" sz="2600" b="1" dirty="0"/>
              <a:t>*0,85=R$218,96</a:t>
            </a:r>
          </a:p>
        </p:txBody>
      </p:sp>
    </p:spTree>
    <p:extLst>
      <p:ext uri="{BB962C8B-B14F-4D97-AF65-F5344CB8AC3E}">
        <p14:creationId xmlns:p14="http://schemas.microsoft.com/office/powerpoint/2010/main" val="187248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CE246A0-69F3-4A3E-AC51-3F8A37F25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84" y="223593"/>
            <a:ext cx="8875924" cy="500349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74B7CBA-D410-44D6-B72B-411EA40B7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47" y="2457980"/>
            <a:ext cx="8875924" cy="276911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20943DB-726A-4879-A15B-B09BCB5C80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882" y="3070339"/>
            <a:ext cx="8875924" cy="2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5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3">
            <a:extLst>
              <a:ext uri="{FF2B5EF4-FFF2-40B4-BE49-F238E27FC236}">
                <a16:creationId xmlns:a16="http://schemas.microsoft.com/office/drawing/2014/main" id="{AAAD964D-0669-48B4-AF38-6BC34A4E2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7244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1. Qual a tarifa para Energia Reativa excedente? </a:t>
            </a:r>
            <a:br>
              <a:rPr lang="pt-BR" sz="3200" dirty="0"/>
            </a:br>
            <a:r>
              <a:rPr lang="pt-BR" sz="3200" dirty="0"/>
              <a:t>2. Está correto na fatura?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5FFE44B-BE01-4526-9059-28B6F7F5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95" y="1255180"/>
            <a:ext cx="11112399" cy="2866444"/>
          </a:xfrm>
          <a:prstGeom prst="rect">
            <a:avLst/>
          </a:prstGeom>
        </p:spPr>
      </p:pic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5DA414B0-5C74-4A91-BA0E-978FF61FA6D4}"/>
              </a:ext>
            </a:extLst>
          </p:cNvPr>
          <p:cNvSpPr/>
          <p:nvPr/>
        </p:nvSpPr>
        <p:spPr>
          <a:xfrm rot="1822567">
            <a:off x="9266829" y="2682758"/>
            <a:ext cx="1405720" cy="491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51C46DB-F66B-4812-9142-C01ECAB7B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8" y="2140263"/>
            <a:ext cx="8875924" cy="2711020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9FF4AFAE-68D5-4177-8584-58CADAE53914}"/>
              </a:ext>
            </a:extLst>
          </p:cNvPr>
          <p:cNvSpPr/>
          <p:nvPr/>
        </p:nvSpPr>
        <p:spPr>
          <a:xfrm rot="1822567">
            <a:off x="7030870" y="3476546"/>
            <a:ext cx="1405720" cy="491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4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3">
            <a:extLst>
              <a:ext uri="{FF2B5EF4-FFF2-40B4-BE49-F238E27FC236}">
                <a16:creationId xmlns:a16="http://schemas.microsoft.com/office/drawing/2014/main" id="{AAAD964D-0669-48B4-AF38-6BC34A4E2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7244"/>
          </a:xfrm>
        </p:spPr>
        <p:txBody>
          <a:bodyPr>
            <a:normAutofit/>
          </a:bodyPr>
          <a:lstStyle/>
          <a:p>
            <a:pPr algn="l"/>
            <a:r>
              <a:rPr lang="pt-BR" sz="3200" dirty="0"/>
              <a:t>1. Qual a tarifa para Demanda Reativa excedente? </a:t>
            </a:r>
            <a:br>
              <a:rPr lang="pt-BR" sz="3200" dirty="0"/>
            </a:br>
            <a:r>
              <a:rPr lang="pt-BR" sz="3200" dirty="0"/>
              <a:t>2. Está correto na fatura?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E3946C-D912-4AD3-8EC9-2D6E5B5F6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61" y="1485458"/>
            <a:ext cx="10673435" cy="1669391"/>
          </a:xfrm>
          <a:prstGeom prst="rect">
            <a:avLst/>
          </a:prstGeom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3478193B-39A9-459C-9AA5-9EDE9BEE84E3}"/>
              </a:ext>
            </a:extLst>
          </p:cNvPr>
          <p:cNvSpPr/>
          <p:nvPr/>
        </p:nvSpPr>
        <p:spPr>
          <a:xfrm rot="1822567">
            <a:off x="6977165" y="1182896"/>
            <a:ext cx="1405720" cy="491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4053FD9-D225-43F9-8577-42CCEB03C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5" y="2197553"/>
            <a:ext cx="8875924" cy="2711020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EFDF80C7-ED53-4C55-81B2-F7E695EC7163}"/>
              </a:ext>
            </a:extLst>
          </p:cNvPr>
          <p:cNvSpPr/>
          <p:nvPr/>
        </p:nvSpPr>
        <p:spPr>
          <a:xfrm rot="1822567">
            <a:off x="7262881" y="2759206"/>
            <a:ext cx="1405720" cy="491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6900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141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do Office</vt:lpstr>
      <vt:lpstr>1. Qual a classe de consumo?  2. Qual a modalidade tarifária?</vt:lpstr>
      <vt:lpstr>1. Quais as tarifas de demanda de ponta e fora ponta?  2. Quais as tarifas de energia de ponta e fora ponta?</vt:lpstr>
      <vt:lpstr>1. Quais são as tarifas Horo Verde homologadas pela Aneel?  2. Quais são as tarifas Horo Verde com desconto?</vt:lpstr>
      <vt:lpstr>Apresentação do PowerPoint</vt:lpstr>
      <vt:lpstr>1. Qual a tarifa para Energia Reativa excedente?  2. Está correto na fatura?</vt:lpstr>
      <vt:lpstr>1. Qual a tarifa para Demanda Reativa excedente?  2. Está correto na fatura?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Jonas Gonçalves</dc:creator>
  <cp:lastModifiedBy>Jonas Gonçalves</cp:lastModifiedBy>
  <cp:revision>14</cp:revision>
  <dcterms:created xsi:type="dcterms:W3CDTF">2018-05-28T18:56:52Z</dcterms:created>
  <dcterms:modified xsi:type="dcterms:W3CDTF">2018-05-29T02:29:21Z</dcterms:modified>
</cp:coreProperties>
</file>