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22"/>
  </p:handoutMasterIdLst>
  <p:sldIdLst>
    <p:sldId id="256" r:id="rId2"/>
    <p:sldId id="262" r:id="rId3"/>
    <p:sldId id="269" r:id="rId4"/>
    <p:sldId id="283" r:id="rId5"/>
    <p:sldId id="271" r:id="rId6"/>
    <p:sldId id="270" r:id="rId7"/>
    <p:sldId id="282" r:id="rId8"/>
    <p:sldId id="263" r:id="rId9"/>
    <p:sldId id="279" r:id="rId10"/>
    <p:sldId id="267" r:id="rId11"/>
    <p:sldId id="280" r:id="rId12"/>
    <p:sldId id="274" r:id="rId13"/>
    <p:sldId id="275" r:id="rId14"/>
    <p:sldId id="272" r:id="rId15"/>
    <p:sldId id="277" r:id="rId16"/>
    <p:sldId id="278" r:id="rId17"/>
    <p:sldId id="276" r:id="rId18"/>
    <p:sldId id="264" r:id="rId19"/>
    <p:sldId id="265" r:id="rId20"/>
    <p:sldId id="284" r:id="rId21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42" autoAdjust="0"/>
    <p:restoredTop sz="94660"/>
  </p:normalViewPr>
  <p:slideViewPr>
    <p:cSldViewPr>
      <p:cViewPr varScale="1">
        <p:scale>
          <a:sx n="65" d="100"/>
          <a:sy n="65" d="100"/>
        </p:scale>
        <p:origin x="1464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71" d="100"/>
          <a:sy n="71" d="100"/>
        </p:scale>
        <p:origin x="-2706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48AA22-89A4-4CA1-A2D4-78FB884F934E}" type="datetimeFigureOut">
              <a:rPr lang="pt-BR" smtClean="0"/>
              <a:t>29/05/2018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C3A9E8-EF9C-4540-ACF4-4051308097D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1650808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C5135-C6EC-4FEB-97E1-E7A17BEAE96C}" type="datetimeFigureOut">
              <a:rPr lang="pt-BR" smtClean="0"/>
              <a:t>29/05/2018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E68D5-6873-41D9-9B60-358195EC348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025232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C5135-C6EC-4FEB-97E1-E7A17BEAE96C}" type="datetimeFigureOut">
              <a:rPr lang="pt-BR" smtClean="0"/>
              <a:t>29/05/2018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E68D5-6873-41D9-9B60-358195EC348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953814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C5135-C6EC-4FEB-97E1-E7A17BEAE96C}" type="datetimeFigureOut">
              <a:rPr lang="pt-BR" smtClean="0"/>
              <a:t>29/05/2018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E68D5-6873-41D9-9B60-358195EC348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911422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C5135-C6EC-4FEB-97E1-E7A17BEAE96C}" type="datetimeFigureOut">
              <a:rPr lang="pt-BR" smtClean="0"/>
              <a:t>29/05/2018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E68D5-6873-41D9-9B60-358195EC348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269338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C5135-C6EC-4FEB-97E1-E7A17BEAE96C}" type="datetimeFigureOut">
              <a:rPr lang="pt-BR" smtClean="0"/>
              <a:t>29/05/2018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E68D5-6873-41D9-9B60-358195EC348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353356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1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C5135-C6EC-4FEB-97E1-E7A17BEAE96C}" type="datetimeFigureOut">
              <a:rPr lang="pt-BR" smtClean="0"/>
              <a:t>29/05/2018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E68D5-6873-41D9-9B60-358195EC348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27462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C5135-C6EC-4FEB-97E1-E7A17BEAE96C}" type="datetimeFigureOut">
              <a:rPr lang="pt-BR" smtClean="0"/>
              <a:t>29/05/2018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E68D5-6873-41D9-9B60-358195EC348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220775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C5135-C6EC-4FEB-97E1-E7A17BEAE96C}" type="datetimeFigureOut">
              <a:rPr lang="pt-BR" smtClean="0"/>
              <a:t>29/05/2018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E68D5-6873-41D9-9B60-358195EC348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599089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C5135-C6EC-4FEB-97E1-E7A17BEAE96C}" type="datetimeFigureOut">
              <a:rPr lang="pt-BR" smtClean="0"/>
              <a:t>29/05/2018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E68D5-6873-41D9-9B60-358195EC348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681072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C5135-C6EC-4FEB-97E1-E7A17BEAE96C}" type="datetimeFigureOut">
              <a:rPr lang="pt-BR" smtClean="0"/>
              <a:t>29/05/2018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E68D5-6873-41D9-9B60-358195EC348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248910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C5135-C6EC-4FEB-97E1-E7A17BEAE96C}" type="datetimeFigureOut">
              <a:rPr lang="pt-BR" smtClean="0"/>
              <a:t>29/05/2018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E68D5-6873-41D9-9B60-358195EC348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817689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7C5135-C6EC-4FEB-97E1-E7A17BEAE96C}" type="datetimeFigureOut">
              <a:rPr lang="pt-BR" smtClean="0"/>
              <a:t>29/05/2018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1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1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1E68D5-6873-41D9-9B60-358195EC3482}" type="slidenum">
              <a:rPr lang="pt-BR" smtClean="0"/>
              <a:t>‹nº›</a:t>
            </a:fld>
            <a:endParaRPr lang="pt-BR"/>
          </a:p>
        </p:txBody>
      </p:sp>
      <p:pic>
        <p:nvPicPr>
          <p:cNvPr id="7" name="Picture 3" descr="Z:\Documentos\2018\48º Congresso da Assemae\Peças Gráficas\Template Power Point\banner 730x124 (2) - Cópia.jpg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5517233"/>
            <a:ext cx="9180512" cy="1400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Z:\Documentos\2018\48º Congresso da Assemae\Peças Gráficas\Template Power Point\fundo power point.jpg"/>
          <p:cNvPicPr>
            <a:picLocks noChangeAspect="1" noChangeArrowheads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37" r="8716"/>
          <a:stretch/>
        </p:blipFill>
        <p:spPr bwMode="auto">
          <a:xfrm>
            <a:off x="-36512" y="0"/>
            <a:ext cx="9180512" cy="5517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7970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ítulo 2"/>
          <p:cNvSpPr>
            <a:spLocks noGrp="1"/>
          </p:cNvSpPr>
          <p:nvPr>
            <p:ph type="subTitle" idx="4294967295"/>
          </p:nvPr>
        </p:nvSpPr>
        <p:spPr>
          <a:xfrm>
            <a:off x="755576" y="5013176"/>
            <a:ext cx="7776864" cy="288032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pt-BR" sz="18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WILLIAM PAULO RIBEIRO DOS SANTOS</a:t>
            </a:r>
          </a:p>
          <a:p>
            <a:pPr marL="0" indent="0" algn="l">
              <a:buNone/>
            </a:pPr>
            <a:endParaRPr lang="pt-BR" sz="2800" dirty="0"/>
          </a:p>
        </p:txBody>
      </p:sp>
      <p:sp>
        <p:nvSpPr>
          <p:cNvPr id="5" name="Título 1"/>
          <p:cNvSpPr>
            <a:spLocks noGrp="1"/>
          </p:cNvSpPr>
          <p:nvPr>
            <p:ph type="ctrTitle" idx="4294967295"/>
          </p:nvPr>
        </p:nvSpPr>
        <p:spPr>
          <a:xfrm>
            <a:off x="0" y="1628800"/>
            <a:ext cx="9036496" cy="2387600"/>
          </a:xfrm>
        </p:spPr>
        <p:txBody>
          <a:bodyPr anchor="ctr" anchorCtr="0">
            <a:noAutofit/>
          </a:bodyPr>
          <a:lstStyle/>
          <a:p>
            <a:r>
              <a:rPr lang="pt-BR" sz="32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ANÁLISE DA EFICÁCIA DA INSERÇÃO DOS CORREDORES ECOLÓGICOS PARA A OTIMIZAÇÃO DO SANEAMENTO AMBIENTAL EM SALVADOR-BA</a:t>
            </a:r>
            <a:endParaRPr lang="pt-BR" sz="3200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2150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-28749"/>
            <a:ext cx="9144000" cy="1143000"/>
          </a:xfrm>
        </p:spPr>
        <p:txBody>
          <a:bodyPr>
            <a:noAutofit/>
          </a:bodyPr>
          <a:lstStyle/>
          <a:p>
            <a:r>
              <a:rPr lang="pt-BR" sz="28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Á</a:t>
            </a:r>
            <a:r>
              <a:rPr lang="pt-BR" sz="28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REAS DE PRESERVAÇÃO AMBIENTAL EM SALVADOR</a:t>
            </a:r>
            <a:endParaRPr lang="pt-BR" sz="28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1028" name="Picture 4" descr="Resultado de imagem para parque da cidade salvado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8044" y="3627940"/>
            <a:ext cx="3618148" cy="187875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30" name="Picture 6" descr="Resultado de imagem para parque da cidade salvado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266" y="3612601"/>
            <a:ext cx="3588001" cy="187875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32" name="Picture 8" descr="Resultado de imagem para parque da cidade salvado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267" y="1298338"/>
            <a:ext cx="3588000" cy="20258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34" name="Picture 10" descr="Resultado de imagem para 19 bc de salvado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5043" y="1293120"/>
            <a:ext cx="3571149" cy="19918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3" name="CaixaDeTexto 2"/>
          <p:cNvSpPr txBox="1"/>
          <p:nvPr/>
        </p:nvSpPr>
        <p:spPr>
          <a:xfrm>
            <a:off x="395536" y="1041117"/>
            <a:ext cx="33123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05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Figura 3</a:t>
            </a:r>
            <a:r>
              <a:rPr lang="pt-BR" sz="12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 Parque da Cidade</a:t>
            </a:r>
            <a:endParaRPr lang="pt-BR" sz="12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CaixaDeTexto 10"/>
          <p:cNvSpPr txBox="1"/>
          <p:nvPr/>
        </p:nvSpPr>
        <p:spPr>
          <a:xfrm>
            <a:off x="4716016" y="1079700"/>
            <a:ext cx="331236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9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Figura 4:  Mata do Cascão</a:t>
            </a:r>
            <a:endParaRPr lang="pt-BR" sz="9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4" name="CaixaDeTexto 13"/>
          <p:cNvSpPr txBox="1"/>
          <p:nvPr/>
        </p:nvSpPr>
        <p:spPr>
          <a:xfrm>
            <a:off x="5580112" y="5533485"/>
            <a:ext cx="284685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1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Fonte: Adaptado de Jornal A Tarde (2016)</a:t>
            </a:r>
            <a:endParaRPr lang="pt-BR" sz="11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611560" y="3361038"/>
            <a:ext cx="33123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05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Figura 5</a:t>
            </a:r>
            <a:r>
              <a:rPr lang="pt-BR" sz="12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 Parque da Cidade (Entrada)</a:t>
            </a:r>
            <a:endParaRPr lang="pt-BR" sz="12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CaixaDeTexto 12"/>
          <p:cNvSpPr txBox="1"/>
          <p:nvPr/>
        </p:nvSpPr>
        <p:spPr>
          <a:xfrm>
            <a:off x="4751886" y="3362729"/>
            <a:ext cx="33123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05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Figura 6</a:t>
            </a:r>
            <a:r>
              <a:rPr lang="pt-BR" sz="12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 Parque da Cidade (Centro)</a:t>
            </a:r>
            <a:endParaRPr lang="pt-BR" sz="12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77729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65" t="26002" r="22077" b="19281"/>
          <a:stretch/>
        </p:blipFill>
        <p:spPr bwMode="auto">
          <a:xfrm>
            <a:off x="899591" y="908720"/>
            <a:ext cx="7647709" cy="45465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ítulo 1"/>
          <p:cNvSpPr>
            <a:spLocks noGrp="1"/>
          </p:cNvSpPr>
          <p:nvPr>
            <p:ph type="title"/>
          </p:nvPr>
        </p:nvSpPr>
        <p:spPr>
          <a:xfrm>
            <a:off x="0" y="-171400"/>
            <a:ext cx="9144000" cy="1143000"/>
          </a:xfrm>
        </p:spPr>
        <p:txBody>
          <a:bodyPr>
            <a:noAutofit/>
          </a:bodyPr>
          <a:lstStyle/>
          <a:p>
            <a:r>
              <a:rPr lang="pt-BR" sz="18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Á</a:t>
            </a:r>
            <a:r>
              <a:rPr lang="pt-BR" sz="18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REAS DE PRESERVAÇÃO AMBIENTAL EM SALVADOR – PROPOSTA DE INTERVENÇÃO DE CORREDOR ECOLÓGICO</a:t>
            </a:r>
            <a:endParaRPr lang="pt-BR" sz="18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2015716" y="715633"/>
            <a:ext cx="586865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Figura 7: Conexão das Áreas Verdes de  Salvador com as Áreas Verdes da região Metropolitana</a:t>
            </a:r>
            <a:endParaRPr lang="pt-BR" sz="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9139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774271"/>
          </a:xfrm>
        </p:spPr>
        <p:txBody>
          <a:bodyPr>
            <a:normAutofit/>
          </a:bodyPr>
          <a:lstStyle/>
          <a:p>
            <a:r>
              <a:rPr lang="pt-BR" sz="3400" b="1" dirty="0" smtClean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AS ÁREAS VERDES E A PRESSÃO URBANA</a:t>
            </a:r>
            <a:endParaRPr lang="pt-BR" sz="3400" b="1" dirty="0">
              <a:solidFill>
                <a:schemeClr val="accent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2051" name="Picture 3" descr="C:\Users\Lande\Desktop\Paulo\ARTIGOS 2018\ASSEMAE\1024px-Avenida_Luís_Eduardo_Magalhã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30" y="1289541"/>
            <a:ext cx="7101378" cy="39396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4" name="CaixaDeTexto 3"/>
          <p:cNvSpPr txBox="1"/>
          <p:nvPr/>
        </p:nvSpPr>
        <p:spPr>
          <a:xfrm>
            <a:off x="684744" y="1003335"/>
            <a:ext cx="76328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Figura 8: APA da Mata do Cascão e o bairro de </a:t>
            </a:r>
            <a:r>
              <a:rPr lang="pt-B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P</a:t>
            </a:r>
            <a:r>
              <a:rPr lang="pt-BR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ernambués</a:t>
            </a:r>
            <a:endParaRPr lang="pt-BR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5580112" y="5533485"/>
            <a:ext cx="284685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1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Fonte: Adaptado de Jornal A Tarde (2016)</a:t>
            </a:r>
            <a:endParaRPr lang="pt-BR" sz="11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01602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333505"/>
            <a:ext cx="4322692" cy="15468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Imagem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1412" y="1349767"/>
            <a:ext cx="4353076" cy="15468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Título 1"/>
          <p:cNvSpPr>
            <a:spLocks noGrp="1"/>
          </p:cNvSpPr>
          <p:nvPr>
            <p:ph type="title"/>
          </p:nvPr>
        </p:nvSpPr>
        <p:spPr>
          <a:xfrm>
            <a:off x="0" y="288197"/>
            <a:ext cx="9144000" cy="774271"/>
          </a:xfrm>
        </p:spPr>
        <p:txBody>
          <a:bodyPr>
            <a:normAutofit/>
          </a:bodyPr>
          <a:lstStyle/>
          <a:p>
            <a:r>
              <a:rPr lang="pt-BR" sz="2800" b="1" dirty="0" smtClean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AS ÁREAS VERDES E A PRESSÃO URBANA</a:t>
            </a:r>
            <a:endParaRPr lang="pt-BR" sz="2800" b="1" dirty="0">
              <a:solidFill>
                <a:schemeClr val="accent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684744" y="960983"/>
            <a:ext cx="76328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Figura 9 a 12: Rio Jaguaribe antes e durantes as obras de requalificação</a:t>
            </a:r>
            <a:endParaRPr lang="pt-BR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9" name="CaixaDeTexto 8"/>
          <p:cNvSpPr txBox="1"/>
          <p:nvPr/>
        </p:nvSpPr>
        <p:spPr>
          <a:xfrm>
            <a:off x="539552" y="3183876"/>
            <a:ext cx="76328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Figura 13 a 16: Obras de Implantação do Sistema Metroviário </a:t>
            </a:r>
            <a:r>
              <a:rPr lang="pt-B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X</a:t>
            </a:r>
            <a:r>
              <a:rPr lang="pt-BR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 Supressão da Vegetação</a:t>
            </a:r>
            <a:endParaRPr lang="pt-BR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10" name="Picture 2" descr="Sem títul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600729"/>
            <a:ext cx="4031272" cy="152420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" descr="Resultado de imagem para METRO IMBUI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9465" y="3600729"/>
            <a:ext cx="2318759" cy="152420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2" name="Picture 6" descr="Resultado de imagem para METRO IMBUI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6906" y="3586359"/>
            <a:ext cx="2317582" cy="15385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34480394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458531" y="878102"/>
            <a:ext cx="8229600" cy="706090"/>
          </a:xfrm>
        </p:spPr>
        <p:txBody>
          <a:bodyPr>
            <a:no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pt-BR" sz="20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Inserção dos Corredores Ecológicos trará </a:t>
            </a:r>
            <a:r>
              <a:rPr lang="pt-BR" sz="2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</a:t>
            </a:r>
            <a:r>
              <a:rPr lang="pt-BR" sz="20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enefícios como:</a:t>
            </a:r>
            <a:endParaRPr lang="pt-BR" sz="20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Retângulo de cantos arredondados 4"/>
          <p:cNvSpPr/>
          <p:nvPr/>
        </p:nvSpPr>
        <p:spPr>
          <a:xfrm>
            <a:off x="412098" y="1988841"/>
            <a:ext cx="3724639" cy="704830"/>
          </a:xfrm>
          <a:prstGeom prst="round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/>
          <p:cNvSpPr/>
          <p:nvPr/>
        </p:nvSpPr>
        <p:spPr>
          <a:xfrm>
            <a:off x="497353" y="1988841"/>
            <a:ext cx="365097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Regulação da temperatura e </a:t>
            </a:r>
          </a:p>
          <a:p>
            <a:pPr algn="ctr"/>
            <a:r>
              <a:rPr lang="pt-BR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Manutenção do clima </a:t>
            </a:r>
            <a:endParaRPr lang="pt-BR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7" name="Retângulo de cantos arredondados 6"/>
          <p:cNvSpPr/>
          <p:nvPr/>
        </p:nvSpPr>
        <p:spPr>
          <a:xfrm>
            <a:off x="4616706" y="2810234"/>
            <a:ext cx="3959721" cy="678798"/>
          </a:xfrm>
          <a:prstGeom prst="round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/>
          <p:cNvSpPr/>
          <p:nvPr/>
        </p:nvSpPr>
        <p:spPr>
          <a:xfrm>
            <a:off x="4616706" y="1984644"/>
            <a:ext cx="407714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Controle da população de vetores de doenças</a:t>
            </a:r>
            <a:endParaRPr lang="pt-BR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9" name="Retângulo de cantos arredondados 8"/>
          <p:cNvSpPr/>
          <p:nvPr/>
        </p:nvSpPr>
        <p:spPr>
          <a:xfrm>
            <a:off x="4616706" y="1966152"/>
            <a:ext cx="3959721" cy="704831"/>
          </a:xfrm>
          <a:prstGeom prst="round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Retângulo 9"/>
          <p:cNvSpPr/>
          <p:nvPr/>
        </p:nvSpPr>
        <p:spPr>
          <a:xfrm>
            <a:off x="573624" y="2977940"/>
            <a:ext cx="339549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Conforto estético e visual</a:t>
            </a:r>
            <a:endParaRPr lang="pt-BR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1" name="Retângulo de cantos arredondados 10"/>
          <p:cNvSpPr/>
          <p:nvPr/>
        </p:nvSpPr>
        <p:spPr>
          <a:xfrm>
            <a:off x="412098" y="2836181"/>
            <a:ext cx="3753923" cy="652851"/>
          </a:xfrm>
          <a:prstGeom prst="round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Retângulo de cantos arredondados 12"/>
          <p:cNvSpPr/>
          <p:nvPr/>
        </p:nvSpPr>
        <p:spPr>
          <a:xfrm>
            <a:off x="361759" y="3656300"/>
            <a:ext cx="3789302" cy="678798"/>
          </a:xfrm>
          <a:prstGeom prst="round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Retângulo de cantos arredondados 13"/>
          <p:cNvSpPr/>
          <p:nvPr/>
        </p:nvSpPr>
        <p:spPr>
          <a:xfrm>
            <a:off x="4652760" y="3656301"/>
            <a:ext cx="3932376" cy="678798"/>
          </a:xfrm>
          <a:prstGeom prst="round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CaixaDeTexto 14"/>
          <p:cNvSpPr txBox="1"/>
          <p:nvPr/>
        </p:nvSpPr>
        <p:spPr>
          <a:xfrm>
            <a:off x="4652760" y="2836181"/>
            <a:ext cx="39422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Maior tempo para requalificação asfáltica</a:t>
            </a:r>
            <a:endParaRPr lang="pt-BR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6" name="CaixaDeTexto 15"/>
          <p:cNvSpPr txBox="1"/>
          <p:nvPr/>
        </p:nvSpPr>
        <p:spPr>
          <a:xfrm>
            <a:off x="293979" y="3811033"/>
            <a:ext cx="40577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Controle da poluição atmosférica</a:t>
            </a:r>
            <a:endParaRPr lang="pt-BR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7" name="Retângulo de cantos arredondados 16"/>
          <p:cNvSpPr/>
          <p:nvPr/>
        </p:nvSpPr>
        <p:spPr>
          <a:xfrm>
            <a:off x="380089" y="4509121"/>
            <a:ext cx="3782561" cy="859350"/>
          </a:xfrm>
          <a:prstGeom prst="round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Retângulo de cantos arredondados 17"/>
          <p:cNvSpPr/>
          <p:nvPr/>
        </p:nvSpPr>
        <p:spPr>
          <a:xfrm>
            <a:off x="4679618" y="4509120"/>
            <a:ext cx="3932376" cy="859351"/>
          </a:xfrm>
          <a:prstGeom prst="round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Título 1"/>
          <p:cNvSpPr txBox="1">
            <a:spLocks/>
          </p:cNvSpPr>
          <p:nvPr/>
        </p:nvSpPr>
        <p:spPr>
          <a:xfrm>
            <a:off x="236904" y="10366"/>
            <a:ext cx="8229600" cy="70609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36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RESULTADOS E DISCUSSÃOES</a:t>
            </a:r>
            <a:endParaRPr lang="pt-BR" sz="36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4891311" y="3837956"/>
            <a:ext cx="36006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Calibri" panose="020F0502020204030204" pitchFamily="34" charset="0"/>
              </a:rPr>
              <a:t>Controle </a:t>
            </a:r>
            <a:r>
              <a:rPr lang="pt-BR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Calibri" panose="020F0502020204030204" pitchFamily="34" charset="0"/>
              </a:rPr>
              <a:t>da poluição acústica</a:t>
            </a:r>
            <a:endParaRPr lang="pt-BR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361759" y="4445141"/>
            <a:ext cx="385435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Calibri" panose="020F0502020204030204" pitchFamily="34" charset="0"/>
              </a:rPr>
              <a:t>Organização </a:t>
            </a:r>
            <a:r>
              <a:rPr lang="pt-BR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Calibri" panose="020F0502020204030204" pitchFamily="34" charset="0"/>
              </a:rPr>
              <a:t>e composição de espaços no desenvolvimento das atividades humanas</a:t>
            </a:r>
            <a:endParaRPr lang="pt-BR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2" name="Retângulo 11"/>
          <p:cNvSpPr/>
          <p:nvPr/>
        </p:nvSpPr>
        <p:spPr>
          <a:xfrm>
            <a:off x="4719848" y="4587565"/>
            <a:ext cx="38751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Calibri" panose="020F0502020204030204" pitchFamily="34" charset="0"/>
              </a:rPr>
              <a:t>Combate ao surgimento de ilhas de calor</a:t>
            </a:r>
            <a:endParaRPr lang="pt-BR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13425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Resultado de imagem para SEUL RIVER"/>
          <p:cNvPicPr>
            <a:picLocks noChangeAspect="1" noChangeArrowheads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 bwMode="auto">
          <a:xfrm>
            <a:off x="839715" y="1473751"/>
            <a:ext cx="7464570" cy="3600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5" name="CaixaDeTexto 4"/>
          <p:cNvSpPr txBox="1"/>
          <p:nvPr/>
        </p:nvSpPr>
        <p:spPr>
          <a:xfrm>
            <a:off x="0" y="833493"/>
            <a:ext cx="91440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PROJETOS DE REGENERAÇÃO URBANA EM OUTROS PAÍSES</a:t>
            </a:r>
            <a:endParaRPr lang="pt-BR" sz="20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3131840" y="1196752"/>
            <a:ext cx="28083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b="1" dirty="0" smtClean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Figura 17: SEUL, COREIA DO SUL</a:t>
            </a:r>
            <a:endParaRPr lang="pt-BR" sz="1200" b="1" dirty="0">
              <a:solidFill>
                <a:schemeClr val="accent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Título 1"/>
          <p:cNvSpPr txBox="1">
            <a:spLocks/>
          </p:cNvSpPr>
          <p:nvPr/>
        </p:nvSpPr>
        <p:spPr>
          <a:xfrm>
            <a:off x="236904" y="10366"/>
            <a:ext cx="8229600" cy="70609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36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RESULTADOS E DISCUSSÃOES</a:t>
            </a:r>
            <a:endParaRPr lang="pt-BR" sz="36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138804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-10916" y="652655"/>
            <a:ext cx="91440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O DESENVOLVIMENTO SUSTENTÁVEL  E ARBORIZAÇÃO</a:t>
            </a:r>
            <a:endParaRPr lang="pt-BR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9218" name="Picture 2" descr="http://www.gazetadopovo.com.br/haus/wp-content/uploads/2017/07/Oslo-Pixabay-1002x56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904" y="1373663"/>
            <a:ext cx="3917413" cy="20762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9220" name="Picture 4" descr="Vitoria-Gasteiz, Espanha. Foto: DivulgaÃ§Ã£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7476" y="1373663"/>
            <a:ext cx="3708522" cy="20988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5" name="Retângulo 4"/>
          <p:cNvSpPr/>
          <p:nvPr/>
        </p:nvSpPr>
        <p:spPr>
          <a:xfrm>
            <a:off x="4561084" y="1115593"/>
            <a:ext cx="335403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pt-BR" sz="12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Figura 19: Vitoria-</a:t>
            </a:r>
            <a:r>
              <a:rPr lang="pt-BR" sz="1200" b="1" dirty="0" err="1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Gasteiz</a:t>
            </a:r>
            <a:r>
              <a:rPr lang="pt-BR" sz="12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, Espanha</a:t>
            </a:r>
            <a:endParaRPr lang="pt-BR" sz="12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756505" y="1106651"/>
            <a:ext cx="201529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2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Figura 18: Oslo</a:t>
            </a:r>
            <a:r>
              <a:rPr lang="pt-BR" sz="12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, </a:t>
            </a:r>
            <a:r>
              <a:rPr lang="pt-BR" sz="12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Noruega</a:t>
            </a:r>
            <a:endParaRPr lang="pt-BR" sz="12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7" name="Picture 4" descr="Imagem relacionad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295" y="3704633"/>
            <a:ext cx="3816425" cy="19438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8" name="Picture 2" descr="Resultado de imagem para rio cheonggyecheo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538" y="3713225"/>
            <a:ext cx="3904801" cy="193786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9" name="CaixaDeTexto 8"/>
          <p:cNvSpPr txBox="1"/>
          <p:nvPr/>
        </p:nvSpPr>
        <p:spPr>
          <a:xfrm>
            <a:off x="395536" y="3472527"/>
            <a:ext cx="28083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b="1" dirty="0" smtClean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Figura 20: SEUL, COREIA DO SUL</a:t>
            </a:r>
            <a:endParaRPr lang="pt-BR" sz="1200" b="1" dirty="0">
              <a:solidFill>
                <a:schemeClr val="accent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4731760" y="3449897"/>
            <a:ext cx="28645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b="1" dirty="0" smtClean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Figura 21: SEUL, COREIA DO SUL</a:t>
            </a:r>
            <a:endParaRPr lang="pt-BR" sz="1200" b="1" dirty="0">
              <a:solidFill>
                <a:schemeClr val="accent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Título 1"/>
          <p:cNvSpPr txBox="1">
            <a:spLocks/>
          </p:cNvSpPr>
          <p:nvPr/>
        </p:nvSpPr>
        <p:spPr>
          <a:xfrm>
            <a:off x="-10916" y="19485"/>
            <a:ext cx="8229600" cy="70609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32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RESULTADOS E DISCUSSÕES</a:t>
            </a:r>
            <a:endParaRPr lang="pt-BR" sz="32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264913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Resultado de imagem para CAPITAIS VERD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476" y="1280177"/>
            <a:ext cx="3600400" cy="201776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2" name="Picture 8" descr="Resultado de imagem para CAPITAIS VERDE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443449"/>
            <a:ext cx="3607456" cy="20998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8" name="CaixaDeTexto 7"/>
          <p:cNvSpPr txBox="1"/>
          <p:nvPr/>
        </p:nvSpPr>
        <p:spPr>
          <a:xfrm>
            <a:off x="0" y="616470"/>
            <a:ext cx="9144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IMPLEMENTAÇÃO DOS PLANOS DIRETORES DE ARBORIZAÇÃO NAS CAPITAIS BRASILEIRAS</a:t>
            </a:r>
            <a:endParaRPr lang="pt-BR" sz="16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4108" name="Picture 12" descr="C:\Users\Lande\Desktop\Paulo\pano_20151007_10410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263" y="3443449"/>
            <a:ext cx="3578161" cy="21674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9" name="Retângulo 8"/>
          <p:cNvSpPr/>
          <p:nvPr/>
        </p:nvSpPr>
        <p:spPr>
          <a:xfrm>
            <a:off x="821095" y="1045561"/>
            <a:ext cx="211788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pt-BR" sz="1200" b="1" dirty="0" smtClean="0">
                <a:solidFill>
                  <a:srgbClr val="4F81BD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Figura 22: Porto </a:t>
            </a:r>
            <a:r>
              <a:rPr lang="pt-BR" sz="1200" b="1" dirty="0">
                <a:solidFill>
                  <a:srgbClr val="4F81BD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Alegre, RS</a:t>
            </a:r>
          </a:p>
        </p:txBody>
      </p:sp>
      <p:pic>
        <p:nvPicPr>
          <p:cNvPr id="18" name="Picture 11" descr="C:\Users\Lande\Desktop\Paulo\ARTIGOS 2018\ASSEMAE\asasul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252884"/>
            <a:ext cx="3600400" cy="201776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19" name="CaixaDeTexto 18"/>
          <p:cNvSpPr txBox="1"/>
          <p:nvPr/>
        </p:nvSpPr>
        <p:spPr>
          <a:xfrm>
            <a:off x="1187624" y="3443449"/>
            <a:ext cx="194421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1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Figura 24: São Paulo, SP</a:t>
            </a:r>
            <a:endParaRPr lang="pt-BR" sz="11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20" name="CaixaDeTexto 19"/>
          <p:cNvSpPr txBox="1"/>
          <p:nvPr/>
        </p:nvSpPr>
        <p:spPr>
          <a:xfrm>
            <a:off x="5076056" y="979100"/>
            <a:ext cx="30243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Figura 23: Brasília, DF</a:t>
            </a:r>
            <a:endParaRPr lang="pt-BR" sz="12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0" name="Título 1"/>
          <p:cNvSpPr txBox="1">
            <a:spLocks/>
          </p:cNvSpPr>
          <p:nvPr/>
        </p:nvSpPr>
        <p:spPr>
          <a:xfrm>
            <a:off x="-10916" y="19485"/>
            <a:ext cx="8229600" cy="70609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32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RESULTADOS E DISCUSSÕES</a:t>
            </a:r>
            <a:endParaRPr lang="pt-BR" sz="32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CaixaDeTexto 10"/>
          <p:cNvSpPr txBox="1"/>
          <p:nvPr/>
        </p:nvSpPr>
        <p:spPr>
          <a:xfrm>
            <a:off x="5076056" y="3437700"/>
            <a:ext cx="194421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1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Figura 25: São Paulo, SP</a:t>
            </a:r>
            <a:endParaRPr lang="pt-BR" sz="11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283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00644" y="116632"/>
            <a:ext cx="8229600" cy="922114"/>
          </a:xfrm>
        </p:spPr>
        <p:txBody>
          <a:bodyPr>
            <a:normAutofit/>
          </a:bodyPr>
          <a:lstStyle/>
          <a:p>
            <a:pPr algn="l"/>
            <a:r>
              <a:rPr lang="pt-BR" sz="36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CONSIDERAÇÕES FINAIS</a:t>
            </a:r>
            <a:endParaRPr lang="pt-BR" sz="36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Retângulo de cantos arredondados 3"/>
          <p:cNvSpPr/>
          <p:nvPr/>
        </p:nvSpPr>
        <p:spPr>
          <a:xfrm>
            <a:off x="395536" y="1412776"/>
            <a:ext cx="3600399" cy="1656185"/>
          </a:xfrm>
          <a:prstGeom prst="round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defRPr/>
            </a:pPr>
            <a:r>
              <a:rPr lang="pt-BR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charset="0"/>
              </a:rPr>
              <a:t>É necessário um fortalecimento das políticas públicas de Saneamento Básico e Meio Ambiente</a:t>
            </a:r>
          </a:p>
        </p:txBody>
      </p:sp>
      <p:sp>
        <p:nvSpPr>
          <p:cNvPr id="5" name="Retângulo de cantos arredondados 4"/>
          <p:cNvSpPr/>
          <p:nvPr/>
        </p:nvSpPr>
        <p:spPr>
          <a:xfrm>
            <a:off x="5076056" y="1340769"/>
            <a:ext cx="3672408" cy="1656184"/>
          </a:xfrm>
          <a:prstGeom prst="round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defRPr/>
            </a:pPr>
            <a:r>
              <a:rPr lang="pt-BR" sz="2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charset="0"/>
              </a:rPr>
              <a:t>Efetivação das ferramentas estabelecidas no PDDU</a:t>
            </a:r>
          </a:p>
        </p:txBody>
      </p:sp>
      <p:sp>
        <p:nvSpPr>
          <p:cNvPr id="6" name="Retângulo de cantos arredondados 5"/>
          <p:cNvSpPr/>
          <p:nvPr/>
        </p:nvSpPr>
        <p:spPr>
          <a:xfrm>
            <a:off x="401750" y="3717032"/>
            <a:ext cx="3600399" cy="1584176"/>
          </a:xfrm>
          <a:prstGeom prst="round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defRPr/>
            </a:pPr>
            <a:r>
              <a:rPr lang="pt-BR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charset="0"/>
              </a:rPr>
              <a:t>Políticas  de Desenvolvimento Urbano e Habitação</a:t>
            </a:r>
            <a:endParaRPr lang="pt-BR" sz="20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  <a:cs typeface="Arial" charset="0"/>
            </a:endParaRPr>
          </a:p>
        </p:txBody>
      </p:sp>
      <p:sp>
        <p:nvSpPr>
          <p:cNvPr id="7" name="Retângulo de cantos arredondados 6"/>
          <p:cNvSpPr/>
          <p:nvPr/>
        </p:nvSpPr>
        <p:spPr>
          <a:xfrm>
            <a:off x="5076056" y="3716085"/>
            <a:ext cx="3744416" cy="1584176"/>
          </a:xfrm>
          <a:prstGeom prst="round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defRPr/>
            </a:pPr>
            <a:r>
              <a:rPr lang="pt-BR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charset="0"/>
              </a:rPr>
              <a:t>Conscientização </a:t>
            </a:r>
            <a:r>
              <a:rPr lang="pt-BR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charset="0"/>
              </a:rPr>
              <a:t>da sociedade acerca das contribuições dos espaços verdes </a:t>
            </a:r>
            <a:r>
              <a:rPr lang="pt-BR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charset="0"/>
              </a:rPr>
              <a:t>para o meio</a:t>
            </a:r>
          </a:p>
        </p:txBody>
      </p:sp>
    </p:spTree>
    <p:extLst>
      <p:ext uri="{BB962C8B-B14F-4D97-AF65-F5344CB8AC3E}">
        <p14:creationId xmlns:p14="http://schemas.microsoft.com/office/powerpoint/2010/main" val="18629141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1024" y="19131"/>
            <a:ext cx="8229600" cy="634082"/>
          </a:xfrm>
        </p:spPr>
        <p:txBody>
          <a:bodyPr>
            <a:noAutofit/>
          </a:bodyPr>
          <a:lstStyle/>
          <a:p>
            <a:pPr algn="l"/>
            <a:r>
              <a:rPr lang="pt-BR" sz="32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REFERÊNCIAS</a:t>
            </a:r>
            <a:endParaRPr lang="pt-BR" sz="36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0" y="692696"/>
            <a:ext cx="9144000" cy="4032448"/>
          </a:xfrm>
        </p:spPr>
        <p:txBody>
          <a:bodyPr>
            <a:no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pt-BR" sz="11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BAHIA. </a:t>
            </a:r>
            <a:r>
              <a:rPr lang="pt-BR" sz="11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Lei Estadual nº 11.172 de 01 de Dezembro de 2008. Institui princípios e diretrizes da Política Estadual de Saneamento Básico, disciplina o convênio de cooperação entre entes federados para autorizar a gestão associada de serviços públicos de saneamento básico e dá outras providências</a:t>
            </a:r>
            <a:r>
              <a:rPr lang="pt-BR" sz="11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.</a:t>
            </a:r>
          </a:p>
          <a:p>
            <a:pPr marL="0" indent="0">
              <a:lnSpc>
                <a:spcPct val="120000"/>
              </a:lnSpc>
              <a:buNone/>
            </a:pPr>
            <a:endParaRPr lang="pt-BR" sz="11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pt-BR" sz="11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BRASIL. </a:t>
            </a:r>
            <a:r>
              <a:rPr lang="pt-BR" sz="11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Lei Federal nº 11.445 de 05 de Janeiro de 2007. Estabelece diretrizes nacionais para o saneamento básico e dá outras providências</a:t>
            </a:r>
            <a:r>
              <a:rPr lang="pt-BR" sz="11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.</a:t>
            </a:r>
          </a:p>
          <a:p>
            <a:pPr marL="0" indent="0">
              <a:lnSpc>
                <a:spcPct val="120000"/>
              </a:lnSpc>
              <a:buNone/>
            </a:pPr>
            <a:endParaRPr lang="pt-BR" sz="11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pt-BR" sz="11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BRASIL </a:t>
            </a:r>
            <a:r>
              <a:rPr lang="pt-BR" sz="11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.Lei </a:t>
            </a:r>
            <a:r>
              <a:rPr lang="pt-BR" sz="11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Federal nº 11.428 de 22 de Dezembro de 2006. Dispõe sobre a utilização e proteção da vegetação nativa do Bioma Mata Atlântica, e dá outras providências</a:t>
            </a:r>
            <a:r>
              <a:rPr lang="pt-BR" sz="11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.</a:t>
            </a:r>
          </a:p>
          <a:p>
            <a:pPr marL="0" indent="0">
              <a:lnSpc>
                <a:spcPct val="120000"/>
              </a:lnSpc>
              <a:buNone/>
            </a:pPr>
            <a:endParaRPr lang="pt-BR" sz="11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pt-BR" sz="11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BRASIL. Conselho Nacional de Meio Ambiente. CONAMA. Resolução n° 357 de 17 de março de 2005. Dispõe sobre a classificação dos corpos de água e diretrizes ambientais para o seu enquadramento, bem como estabelece as condições e padrões de lançamento de efluentes, e dá outras providências</a:t>
            </a:r>
            <a:r>
              <a:rPr lang="pt-BR" sz="11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.</a:t>
            </a:r>
          </a:p>
          <a:p>
            <a:pPr marL="0" indent="0">
              <a:lnSpc>
                <a:spcPct val="120000"/>
              </a:lnSpc>
              <a:buNone/>
            </a:pPr>
            <a:endParaRPr lang="pt-BR" sz="11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pt-BR" sz="11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BRASIL. Conselho Nacional de Meio Ambiente. CONAMA. Resolução n° 430 de 13 de maio de 2011. Dispõe sobre as condições e padrões de lançamento de efluentes, complementa e altera a Resolução no 357, de 17 de março de 2005, do Conselho Nacional do Meio Ambiente-CONAMA</a:t>
            </a:r>
            <a:r>
              <a:rPr lang="pt-BR" sz="11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.</a:t>
            </a:r>
          </a:p>
          <a:p>
            <a:pPr marL="0" indent="0">
              <a:lnSpc>
                <a:spcPct val="120000"/>
              </a:lnSpc>
              <a:buNone/>
            </a:pPr>
            <a:endParaRPr lang="pt-BR" sz="11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pt-BR" sz="11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CÂNDIDA, M. (2017). Flora Nativa - Paisagismo urbano: 4 soluções para criar áreas de convivência atrativas. Disponível em: &lt;https://floranativa.arq.br/paisagismo-urbano-areas-de-convivencia-atrativas/&gt; Acesso em: 14/04/2018.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pt-BR" sz="11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CAPORUSSO, D.; MATIAS, L. F. Áreas Verdes Urbanas: Avaliações e Proposta Conceitual. In: 1º Simpósio de Pós Graduação em Geografia do Estado de São Paulo – SIMPGEO-SP. Rio Claro, 2008</a:t>
            </a:r>
            <a:r>
              <a:rPr lang="pt-BR" sz="11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926069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-108520" y="612364"/>
            <a:ext cx="9252520" cy="792088"/>
          </a:xfrm>
        </p:spPr>
        <p:txBody>
          <a:bodyPr>
            <a:noAutofit/>
          </a:bodyPr>
          <a:lstStyle/>
          <a:p>
            <a:r>
              <a:rPr lang="pt-BR" sz="24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O PROCESSO DE URBANIZAÇÃO DE SALVADOR</a:t>
            </a:r>
            <a:endParaRPr lang="pt-BR" sz="24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4" name="Picture 2" descr="C:\Users\Lande\Desktop\TCC\salvador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438764"/>
            <a:ext cx="5184576" cy="29940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5" name="CaixaDeTexto 4"/>
          <p:cNvSpPr txBox="1"/>
          <p:nvPr/>
        </p:nvSpPr>
        <p:spPr>
          <a:xfrm>
            <a:off x="248963" y="4659071"/>
            <a:ext cx="2340404" cy="923330"/>
          </a:xfrm>
          <a:prstGeom prst="rect">
            <a:avLst/>
          </a:prstGeom>
          <a:noFill/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Crescimento desordenado e insustentável</a:t>
            </a:r>
          </a:p>
        </p:txBody>
      </p:sp>
      <p:sp>
        <p:nvSpPr>
          <p:cNvPr id="6" name="Retângulo de cantos arredondados 5"/>
          <p:cNvSpPr/>
          <p:nvPr/>
        </p:nvSpPr>
        <p:spPr>
          <a:xfrm>
            <a:off x="248963" y="4646297"/>
            <a:ext cx="2376264" cy="936104"/>
          </a:xfrm>
          <a:prstGeom prst="roundRect">
            <a:avLst/>
          </a:prstGeom>
          <a:noFill/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de cantos arredondados 6"/>
          <p:cNvSpPr/>
          <p:nvPr/>
        </p:nvSpPr>
        <p:spPr>
          <a:xfrm>
            <a:off x="2890554" y="4629778"/>
            <a:ext cx="3121606" cy="952623"/>
          </a:xfrm>
          <a:prstGeom prst="roundRect">
            <a:avLst/>
          </a:prstGeom>
          <a:noFill/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/>
          <p:cNvSpPr/>
          <p:nvPr/>
        </p:nvSpPr>
        <p:spPr>
          <a:xfrm>
            <a:off x="2771800" y="4653136"/>
            <a:ext cx="329194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Ausência de </a:t>
            </a:r>
            <a:r>
              <a:rPr lang="pt-BR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Políticas </a:t>
            </a:r>
            <a:r>
              <a:rPr lang="pt-BR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de Desenvolvimento </a:t>
            </a:r>
            <a:r>
              <a:rPr lang="pt-BR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Urbano e</a:t>
            </a:r>
            <a:endParaRPr lang="pt-BR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  <a:p>
            <a:pPr algn="ctr"/>
            <a:r>
              <a:rPr lang="pt-BR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Habitação</a:t>
            </a:r>
            <a:endParaRPr lang="pt-BR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9" name="Retângulo de cantos arredondados 8"/>
          <p:cNvSpPr/>
          <p:nvPr/>
        </p:nvSpPr>
        <p:spPr>
          <a:xfrm>
            <a:off x="6300192" y="4629778"/>
            <a:ext cx="2664296" cy="946688"/>
          </a:xfrm>
          <a:prstGeom prst="roundRect">
            <a:avLst/>
          </a:prstGeom>
          <a:noFill/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CaixaDeTexto 9"/>
          <p:cNvSpPr txBox="1"/>
          <p:nvPr/>
        </p:nvSpPr>
        <p:spPr>
          <a:xfrm>
            <a:off x="1965893" y="4447496"/>
            <a:ext cx="499618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800" b="1" dirty="0" smtClean="0"/>
              <a:t>Fonte: NEXO, 2018.</a:t>
            </a:r>
            <a:endParaRPr lang="pt-BR" sz="800" b="1" dirty="0"/>
          </a:p>
        </p:txBody>
      </p:sp>
      <p:sp>
        <p:nvSpPr>
          <p:cNvPr id="12" name="CaixaDeTexto 11"/>
          <p:cNvSpPr txBox="1"/>
          <p:nvPr/>
        </p:nvSpPr>
        <p:spPr>
          <a:xfrm>
            <a:off x="6300192" y="4659071"/>
            <a:ext cx="25922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Impactos significativos ao Meio ambiente</a:t>
            </a:r>
            <a:endParaRPr lang="pt-BR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cxnSp>
        <p:nvCxnSpPr>
          <p:cNvPr id="23" name="Conector reto 22"/>
          <p:cNvCxnSpPr/>
          <p:nvPr/>
        </p:nvCxnSpPr>
        <p:spPr>
          <a:xfrm>
            <a:off x="2639136" y="5135920"/>
            <a:ext cx="251418" cy="0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  <a:effectLst>
            <a:glow rad="63500">
              <a:schemeClr val="accent5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8" name="Conector reto 27"/>
          <p:cNvCxnSpPr/>
          <p:nvPr/>
        </p:nvCxnSpPr>
        <p:spPr>
          <a:xfrm flipV="1">
            <a:off x="6012160" y="5132135"/>
            <a:ext cx="288032" cy="1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  <a:effectLst>
            <a:glow rad="63500">
              <a:schemeClr val="accent5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038" name="CaixaDeTexto 1037"/>
          <p:cNvSpPr txBox="1"/>
          <p:nvPr/>
        </p:nvSpPr>
        <p:spPr>
          <a:xfrm>
            <a:off x="1961456" y="1205337"/>
            <a:ext cx="511256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Figura 1: Áreas Verdes e Ocupação do Solo Em Salvador (1984-2016)</a:t>
            </a:r>
            <a:endParaRPr lang="pt-BR" sz="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4" name="Título 1"/>
          <p:cNvSpPr txBox="1">
            <a:spLocks/>
          </p:cNvSpPr>
          <p:nvPr/>
        </p:nvSpPr>
        <p:spPr>
          <a:xfrm>
            <a:off x="0" y="-144967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INTRODUÇÃO</a:t>
            </a:r>
            <a:endParaRPr lang="pt-BR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454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3568" y="1700808"/>
            <a:ext cx="8229600" cy="1143000"/>
          </a:xfrm>
        </p:spPr>
        <p:txBody>
          <a:bodyPr>
            <a:normAutofit/>
          </a:bodyPr>
          <a:lstStyle/>
          <a:p>
            <a:r>
              <a:rPr lang="pt-BR" sz="54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OBRIGADO!</a:t>
            </a:r>
            <a:endParaRPr lang="pt-BR" sz="54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36064" y="2996952"/>
            <a:ext cx="8229600" cy="182879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t-BR" sz="2400" b="1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William Paulo Ribeiro</a:t>
            </a:r>
          </a:p>
          <a:p>
            <a:pPr marL="0" indent="0" algn="ctr">
              <a:buNone/>
            </a:pPr>
            <a:r>
              <a:rPr lang="pt-BR" sz="18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Graduando em Engenharia Ambiental e Sanitária</a:t>
            </a:r>
          </a:p>
          <a:p>
            <a:pPr marL="0" indent="0" algn="ctr">
              <a:buNone/>
            </a:pPr>
            <a:r>
              <a:rPr lang="pt-BR" sz="18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(71) 99924-1615</a:t>
            </a:r>
          </a:p>
          <a:p>
            <a:pPr marL="0" indent="0" algn="ctr">
              <a:buNone/>
            </a:pPr>
            <a:r>
              <a:rPr lang="pt-BR" sz="18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williampaulors@gmail.com</a:t>
            </a:r>
            <a:endParaRPr lang="pt-BR" sz="18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39400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1015192"/>
            <a:ext cx="9144000" cy="1143000"/>
          </a:xfrm>
        </p:spPr>
        <p:txBody>
          <a:bodyPr>
            <a:noAutofit/>
          </a:bodyPr>
          <a:lstStyle/>
          <a:p>
            <a:r>
              <a:rPr lang="pt-BR" sz="24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A SITUAÇÃO DO SANEAMENTO BÁSICO DE SALVADOR</a:t>
            </a:r>
            <a:endParaRPr lang="pt-BR" sz="24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331845" y="2755795"/>
            <a:ext cx="2340404" cy="1323439"/>
          </a:xfrm>
          <a:prstGeom prst="rect">
            <a:avLst/>
          </a:prstGeom>
          <a:noFill/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Déficit na cobertura de esgotamento Sanitário </a:t>
            </a:r>
          </a:p>
        </p:txBody>
      </p:sp>
      <p:sp>
        <p:nvSpPr>
          <p:cNvPr id="9" name="Retângulo de cantos arredondados 8"/>
          <p:cNvSpPr/>
          <p:nvPr/>
        </p:nvSpPr>
        <p:spPr>
          <a:xfrm>
            <a:off x="219813" y="2401918"/>
            <a:ext cx="2564469" cy="1872209"/>
          </a:xfrm>
          <a:prstGeom prst="roundRect">
            <a:avLst/>
          </a:prstGeom>
          <a:noFill/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Retângulo de cantos arredondados 9"/>
          <p:cNvSpPr/>
          <p:nvPr/>
        </p:nvSpPr>
        <p:spPr>
          <a:xfrm>
            <a:off x="3049609" y="2404466"/>
            <a:ext cx="3121606" cy="1872208"/>
          </a:xfrm>
          <a:prstGeom prst="roundRect">
            <a:avLst/>
          </a:prstGeom>
          <a:noFill/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Retângulo 10"/>
          <p:cNvSpPr/>
          <p:nvPr/>
        </p:nvSpPr>
        <p:spPr>
          <a:xfrm>
            <a:off x="3049609" y="2568984"/>
            <a:ext cx="3121606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0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Problemas de impermeabilização do solo associado </a:t>
            </a:r>
            <a:r>
              <a:rPr lang="pt-BR" sz="2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ao elevado escoamento </a:t>
            </a:r>
            <a:r>
              <a:rPr lang="pt-BR" sz="20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superficial</a:t>
            </a:r>
            <a:endParaRPr lang="pt-BR" sz="20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2" name="Retângulo de cantos arredondados 11"/>
          <p:cNvSpPr/>
          <p:nvPr/>
        </p:nvSpPr>
        <p:spPr>
          <a:xfrm>
            <a:off x="6459247" y="2401919"/>
            <a:ext cx="2473534" cy="1872208"/>
          </a:xfrm>
          <a:prstGeom prst="roundRect">
            <a:avLst/>
          </a:prstGeom>
          <a:noFill/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CaixaDeTexto 12"/>
          <p:cNvSpPr txBox="1"/>
          <p:nvPr/>
        </p:nvSpPr>
        <p:spPr>
          <a:xfrm>
            <a:off x="6459247" y="2601906"/>
            <a:ext cx="247353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Alta demanda de efluentes domésticos e manejo insipiente de Resíduos Sólidos</a:t>
            </a:r>
            <a:endParaRPr lang="pt-BR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cxnSp>
        <p:nvCxnSpPr>
          <p:cNvPr id="14" name="Conector reto 13"/>
          <p:cNvCxnSpPr/>
          <p:nvPr/>
        </p:nvCxnSpPr>
        <p:spPr>
          <a:xfrm>
            <a:off x="2798191" y="3388758"/>
            <a:ext cx="251418" cy="0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  <a:effectLst>
            <a:glow rad="63500">
              <a:schemeClr val="accent5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5" name="Conector reto 14"/>
          <p:cNvCxnSpPr/>
          <p:nvPr/>
        </p:nvCxnSpPr>
        <p:spPr>
          <a:xfrm flipV="1">
            <a:off x="6171215" y="3384973"/>
            <a:ext cx="288032" cy="1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  <a:effectLst>
            <a:glow rad="63500">
              <a:schemeClr val="accent5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4" name="CaixaDeTexto 3"/>
          <p:cNvSpPr txBox="1"/>
          <p:nvPr/>
        </p:nvSpPr>
        <p:spPr>
          <a:xfrm>
            <a:off x="7690498" y="5209917"/>
            <a:ext cx="140364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00" b="1" dirty="0" smtClean="0">
                <a:latin typeface="Century Gothic" panose="020B0502020202020204" pitchFamily="34" charset="0"/>
              </a:rPr>
              <a:t>Fonte: MORAES, 2012.</a:t>
            </a:r>
            <a:endParaRPr lang="pt-BR" sz="900" b="1" dirty="0">
              <a:latin typeface="Century Gothic" panose="020B0502020202020204" pitchFamily="34" charset="0"/>
            </a:endParaRPr>
          </a:p>
        </p:txBody>
      </p:sp>
      <p:sp>
        <p:nvSpPr>
          <p:cNvPr id="16" name="Título 1"/>
          <p:cNvSpPr txBox="1">
            <a:spLocks/>
          </p:cNvSpPr>
          <p:nvPr/>
        </p:nvSpPr>
        <p:spPr>
          <a:xfrm>
            <a:off x="162722" y="-2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INTRODUÇÃO</a:t>
            </a:r>
            <a:endParaRPr lang="pt-BR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8792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-20239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pt-B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INTRODUÇÃO</a:t>
            </a:r>
            <a:endParaRPr lang="pt-BR" sz="360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525963"/>
          </a:xfrm>
        </p:spPr>
        <p:txBody>
          <a:bodyPr>
            <a:normAutofit/>
          </a:bodyPr>
          <a:lstStyle/>
          <a:p>
            <a:r>
              <a:rPr lang="pt-BR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Constituição Federal de 1988, Art. 23.</a:t>
            </a:r>
          </a:p>
          <a:p>
            <a:endParaRPr lang="pt-BR" sz="24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  <a:p>
            <a:r>
              <a:rPr lang="pt-BR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Resolução </a:t>
            </a:r>
            <a:r>
              <a:rPr lang="pt-BR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do CONAMA N° </a:t>
            </a:r>
            <a:r>
              <a:rPr lang="pt-BR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369/2006</a:t>
            </a:r>
          </a:p>
          <a:p>
            <a:endParaRPr lang="pt-BR" sz="24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  <a:p>
            <a:pPr algn="just"/>
            <a:r>
              <a:rPr lang="pt-BR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Lei </a:t>
            </a:r>
            <a:r>
              <a:rPr lang="pt-BR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11.428/2006: Dispõe </a:t>
            </a:r>
            <a:r>
              <a:rPr lang="pt-BR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sobre a utilização e proteção da vegetação nativa do Bioma Mata Atlântica</a:t>
            </a:r>
          </a:p>
          <a:p>
            <a:pPr marL="0" indent="0" algn="just">
              <a:buNone/>
            </a:pPr>
            <a:r>
              <a:rPr lang="pt-BR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 </a:t>
            </a:r>
          </a:p>
          <a:p>
            <a:pPr algn="just"/>
            <a:r>
              <a:rPr lang="pt-BR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Lei </a:t>
            </a:r>
            <a:r>
              <a:rPr lang="pt-BR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11.445/2007 : </a:t>
            </a:r>
            <a:r>
              <a:rPr lang="pt-BR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Estabelece diretrizes nacionais para o saneamento básico</a:t>
            </a:r>
          </a:p>
        </p:txBody>
      </p:sp>
    </p:spTree>
    <p:extLst>
      <p:ext uri="{BB962C8B-B14F-4D97-AF65-F5344CB8AC3E}">
        <p14:creationId xmlns:p14="http://schemas.microsoft.com/office/powerpoint/2010/main" val="1435419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-324544" y="878150"/>
            <a:ext cx="9324528" cy="1143000"/>
          </a:xfrm>
        </p:spPr>
        <p:txBody>
          <a:bodyPr>
            <a:noAutofit/>
          </a:bodyPr>
          <a:lstStyle/>
          <a:p>
            <a:r>
              <a:rPr lang="pt-BR" sz="20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O PLANO DIRETOR DE DESENVOLVIMENTO URBANO DE SALVADOR</a:t>
            </a:r>
            <a:endParaRPr lang="pt-BR" sz="20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755576" y="2845208"/>
            <a:ext cx="7848872" cy="646331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pt-BR" b="1" dirty="0" smtClean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(I)  Controle </a:t>
            </a:r>
            <a:r>
              <a:rPr lang="pt-BR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e fiscalização da ocupação e da impermeabilização do solo nas áreas urbanizadas; </a:t>
            </a:r>
          </a:p>
        </p:txBody>
      </p:sp>
      <p:sp>
        <p:nvSpPr>
          <p:cNvPr id="11" name="Retângulo 10"/>
          <p:cNvSpPr/>
          <p:nvPr/>
        </p:nvSpPr>
        <p:spPr>
          <a:xfrm>
            <a:off x="781069" y="3491539"/>
            <a:ext cx="796739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b="1" dirty="0" smtClean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(II) conservação </a:t>
            </a:r>
            <a:r>
              <a:rPr lang="pt-BR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da vegetação relevante e recuperação às áreas degradadas</a:t>
            </a:r>
            <a:r>
              <a:rPr lang="pt-BR" b="1" dirty="0" smtClean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;</a:t>
            </a:r>
            <a:endParaRPr lang="pt-BR" b="1" dirty="0">
              <a:solidFill>
                <a:schemeClr val="accent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Retângulo 12"/>
          <p:cNvSpPr/>
          <p:nvPr/>
        </p:nvSpPr>
        <p:spPr>
          <a:xfrm>
            <a:off x="794932" y="4154638"/>
            <a:ext cx="780951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b="1" dirty="0" smtClean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(IV) monitoração </a:t>
            </a:r>
            <a:r>
              <a:rPr lang="pt-BR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e controle das atividades com potencial de degradação do ambiente, especialmente quando localizadas nas proximidades de cursos </a:t>
            </a:r>
            <a:r>
              <a:rPr lang="pt-BR" b="1" dirty="0" smtClean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d’água</a:t>
            </a:r>
            <a:r>
              <a:rPr lang="pt-BR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14" name="Retângulo de cantos arredondados 13"/>
          <p:cNvSpPr/>
          <p:nvPr/>
        </p:nvSpPr>
        <p:spPr>
          <a:xfrm>
            <a:off x="467544" y="2742312"/>
            <a:ext cx="8352928" cy="2448272"/>
          </a:xfrm>
          <a:prstGeom prst="round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noFill/>
            </a:endParaRPr>
          </a:p>
        </p:txBody>
      </p:sp>
      <p:sp>
        <p:nvSpPr>
          <p:cNvPr id="16" name="CaixaDeTexto 15"/>
          <p:cNvSpPr txBox="1"/>
          <p:nvPr/>
        </p:nvSpPr>
        <p:spPr>
          <a:xfrm>
            <a:off x="7164288" y="5326690"/>
            <a:ext cx="165618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00" b="1" dirty="0" smtClean="0">
                <a:latin typeface="Century Gothic" panose="020B0502020202020204" pitchFamily="34" charset="0"/>
              </a:rPr>
              <a:t>FONTE: (SALVADOR</a:t>
            </a:r>
            <a:r>
              <a:rPr lang="pt-BR" sz="900" b="1" dirty="0">
                <a:latin typeface="Century Gothic" panose="020B0502020202020204" pitchFamily="34" charset="0"/>
              </a:rPr>
              <a:t>, 2016).</a:t>
            </a:r>
          </a:p>
        </p:txBody>
      </p:sp>
      <p:sp>
        <p:nvSpPr>
          <p:cNvPr id="17" name="CaixaDeTexto 16"/>
          <p:cNvSpPr txBox="1"/>
          <p:nvPr/>
        </p:nvSpPr>
        <p:spPr>
          <a:xfrm>
            <a:off x="781069" y="2095981"/>
            <a:ext cx="5400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0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Através da Lei Municipal N° 9.069/2016:</a:t>
            </a:r>
            <a:endParaRPr lang="pt-BR" sz="20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267028" y="247337"/>
            <a:ext cx="321434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INTRODUÇÃO</a:t>
            </a:r>
            <a:endParaRPr lang="pt-BR" sz="3600" dirty="0"/>
          </a:p>
        </p:txBody>
      </p:sp>
    </p:spTree>
    <p:extLst>
      <p:ext uri="{BB962C8B-B14F-4D97-AF65-F5344CB8AC3E}">
        <p14:creationId xmlns:p14="http://schemas.microsoft.com/office/powerpoint/2010/main" val="38197684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1712" y="404664"/>
            <a:ext cx="9073008" cy="720080"/>
          </a:xfrm>
        </p:spPr>
        <p:txBody>
          <a:bodyPr>
            <a:noAutofit/>
          </a:bodyPr>
          <a:lstStyle/>
          <a:p>
            <a:r>
              <a:rPr lang="pt-BR" sz="28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RELAÇÃO ENTRE OS CORREDORES ECOLÓGICOS E A MELHORIA DO SANEAMENTO AMBIENTAL</a:t>
            </a:r>
            <a:endParaRPr lang="pt-BR" sz="28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359532" y="2013747"/>
            <a:ext cx="338437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6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Os Corredores Ecológicos visam mitigar os efeitos da fragmentação dos ecossistemas promovendo a ligação entre diferentes </a:t>
            </a:r>
            <a:r>
              <a:rPr lang="pt-BR" sz="1600" b="1" dirty="0" smtClean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áreas.</a:t>
            </a:r>
            <a:endParaRPr lang="pt-BR" sz="1600" b="1" dirty="0">
              <a:solidFill>
                <a:schemeClr val="accent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Retângulo de cantos arredondados 4"/>
          <p:cNvSpPr/>
          <p:nvPr/>
        </p:nvSpPr>
        <p:spPr>
          <a:xfrm>
            <a:off x="322715" y="1772815"/>
            <a:ext cx="3528392" cy="1805305"/>
          </a:xfrm>
          <a:prstGeom prst="round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de cantos arredondados 5"/>
          <p:cNvSpPr/>
          <p:nvPr/>
        </p:nvSpPr>
        <p:spPr>
          <a:xfrm>
            <a:off x="4758553" y="1758769"/>
            <a:ext cx="3888432" cy="1833397"/>
          </a:xfrm>
          <a:prstGeom prst="round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/>
          <p:cNvSpPr/>
          <p:nvPr/>
        </p:nvSpPr>
        <p:spPr>
          <a:xfrm>
            <a:off x="4704547" y="1758769"/>
            <a:ext cx="3996443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600" b="1" dirty="0" smtClean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Amenização </a:t>
            </a:r>
            <a:r>
              <a:rPr lang="pt-BR" sz="16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os impactos das atividades humanas sob o meio </a:t>
            </a:r>
            <a:r>
              <a:rPr lang="pt-BR" sz="1600" b="1" dirty="0" smtClean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ambiente; </a:t>
            </a:r>
          </a:p>
          <a:p>
            <a:pPr algn="ctr"/>
            <a:endParaRPr lang="pt-BR" sz="1600" b="1" dirty="0">
              <a:solidFill>
                <a:schemeClr val="accent1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pPr algn="ctr"/>
            <a:r>
              <a:rPr lang="pt-BR" sz="16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O</a:t>
            </a:r>
            <a:r>
              <a:rPr lang="pt-BR" sz="1600" b="1" dirty="0" smtClean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rdenamento </a:t>
            </a:r>
            <a:r>
              <a:rPr lang="pt-BR" sz="16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da ocupação humana para a manutenção das funções ecológicas no mesmo território.</a:t>
            </a:r>
          </a:p>
        </p:txBody>
      </p:sp>
      <p:cxnSp>
        <p:nvCxnSpPr>
          <p:cNvPr id="10" name="Conector reto 9"/>
          <p:cNvCxnSpPr>
            <a:stCxn id="5" idx="3"/>
            <a:endCxn id="6" idx="1"/>
          </p:cNvCxnSpPr>
          <p:nvPr/>
        </p:nvCxnSpPr>
        <p:spPr>
          <a:xfrm>
            <a:off x="3851107" y="2675468"/>
            <a:ext cx="907446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CaixaDeTexto 32"/>
          <p:cNvSpPr txBox="1"/>
          <p:nvPr/>
        </p:nvSpPr>
        <p:spPr>
          <a:xfrm>
            <a:off x="317300" y="4005064"/>
            <a:ext cx="55446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pt-BR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CORREDORES ECOLOGICOS FUNCIONAIS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pt-BR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CORREDORES ECOLOGICOS ESTRUTURAIS</a:t>
            </a:r>
            <a:endParaRPr lang="pt-BR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5364088" y="4075019"/>
            <a:ext cx="3528392" cy="7834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pt-BR" sz="16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SANEAMENTO BASICO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pt-BR" sz="16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SANEAMENTO AMBIENTAL</a:t>
            </a:r>
            <a:endParaRPr lang="pt-BR" sz="16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95417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51520" y="116632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pt-BR" sz="40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OBJETIVOS</a:t>
            </a:r>
            <a:endParaRPr lang="pt-BR" sz="4000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-92020" y="1700808"/>
            <a:ext cx="9236534" cy="3816424"/>
          </a:xfrm>
        </p:spPr>
        <p:txBody>
          <a:bodyPr>
            <a:normAutofit/>
          </a:bodyPr>
          <a:lstStyle/>
          <a:p>
            <a:pPr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pt-BR" sz="24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Discutir acerca </a:t>
            </a:r>
            <a:r>
              <a:rPr lang="pt-BR" sz="24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da relevância </a:t>
            </a:r>
            <a:r>
              <a:rPr lang="pt-BR" sz="24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social e da viabilidade econômica a partir da revitalização das áreas verdes na </a:t>
            </a:r>
            <a:r>
              <a:rPr lang="pt-BR" sz="24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cidade de Salvador; </a:t>
            </a:r>
            <a:endParaRPr lang="pt-BR" sz="2400" b="1" dirty="0" smtClean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endParaRPr lang="pt-BR" sz="2400" b="1" dirty="0" smtClean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pt-BR" sz="24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Processo de restauração </a:t>
            </a:r>
            <a:r>
              <a:rPr lang="pt-BR" sz="24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e </a:t>
            </a:r>
            <a:r>
              <a:rPr lang="pt-BR" sz="24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desfragmentação dos espaços verdes para melhoria da </a:t>
            </a:r>
            <a:r>
              <a:rPr lang="pt-BR" sz="24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salubridade </a:t>
            </a:r>
            <a:r>
              <a:rPr lang="pt-BR" sz="24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ambiental.</a:t>
            </a:r>
            <a:endParaRPr lang="pt-BR" sz="2400" b="1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12518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2"/>
          <p:cNvSpPr>
            <a:spLocks noGrp="1"/>
          </p:cNvSpPr>
          <p:nvPr>
            <p:ph idx="1"/>
          </p:nvPr>
        </p:nvSpPr>
        <p:spPr>
          <a:xfrm>
            <a:off x="107504" y="1196752"/>
            <a:ext cx="8748464" cy="4464496"/>
          </a:xfrm>
        </p:spPr>
        <p:txBody>
          <a:bodyPr rtlCol="0">
            <a:normAutofit fontScale="85000" lnSpcReduction="10000"/>
          </a:bodyPr>
          <a:lstStyle/>
          <a:p>
            <a:pPr algn="just" eaLnBrk="1" fontAlgn="auto" hangingPunct="1">
              <a:lnSpc>
                <a:spcPct val="150000"/>
              </a:lnSpc>
              <a:spcAft>
                <a:spcPts val="0"/>
              </a:spcAft>
              <a:buFont typeface="Wingdings 3" charset="2"/>
              <a:buChar char=""/>
              <a:defRPr/>
            </a:pPr>
            <a:r>
              <a:rPr lang="pt-BR" sz="26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Levantamento e apuração dos dados a partir da literatura produzida:</a:t>
            </a:r>
          </a:p>
          <a:p>
            <a:pPr algn="just" eaLnBrk="1" fontAlgn="auto" hangingPunct="1">
              <a:lnSpc>
                <a:spcPct val="200000"/>
              </a:lnSpc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pt-BR" sz="26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Histórico </a:t>
            </a:r>
            <a:r>
              <a:rPr lang="pt-BR" sz="26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do desenvolvimento urbano e o processo de degradação dos </a:t>
            </a:r>
            <a:r>
              <a:rPr lang="pt-BR" sz="26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espaços verdes;</a:t>
            </a:r>
            <a:endParaRPr lang="pt-BR" sz="2600" b="1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  <a:p>
            <a:pPr algn="just" eaLnBrk="1" fontAlgn="auto" hangingPunct="1">
              <a:lnSpc>
                <a:spcPct val="200000"/>
              </a:lnSpc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pt-BR" sz="26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Detalhamento </a:t>
            </a:r>
            <a:r>
              <a:rPr lang="pt-BR" sz="26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dos benefícios oferecidos a sociedade a partir da revitalização </a:t>
            </a:r>
            <a:r>
              <a:rPr lang="pt-BR" sz="26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destas áreas</a:t>
            </a:r>
            <a:r>
              <a:rPr lang="pt-BR" sz="24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.</a:t>
            </a:r>
          </a:p>
          <a:p>
            <a:pPr algn="just" eaLnBrk="1" fontAlgn="auto" hangingPunct="1">
              <a:lnSpc>
                <a:spcPct val="200000"/>
              </a:lnSpc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pt-BR" sz="24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Contribuições dos Corredores Ecológicos </a:t>
            </a:r>
            <a:endParaRPr lang="pt-BR" sz="2400" b="1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5" name="Título 1"/>
          <p:cNvSpPr>
            <a:spLocks noGrp="1"/>
          </p:cNvSpPr>
          <p:nvPr>
            <p:ph type="title"/>
          </p:nvPr>
        </p:nvSpPr>
        <p:spPr>
          <a:xfrm>
            <a:off x="251520" y="0"/>
            <a:ext cx="8604448" cy="1143000"/>
          </a:xfrm>
        </p:spPr>
        <p:txBody>
          <a:bodyPr/>
          <a:lstStyle/>
          <a:p>
            <a:pPr algn="l"/>
            <a:r>
              <a:rPr lang="pt-BR" sz="36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METODOLOGIA</a:t>
            </a:r>
            <a:endParaRPr lang="pt-BR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7790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0" y="-99392"/>
            <a:ext cx="9144000" cy="1143000"/>
          </a:xfrm>
        </p:spPr>
        <p:txBody>
          <a:bodyPr>
            <a:noAutofit/>
          </a:bodyPr>
          <a:lstStyle/>
          <a:p>
            <a:r>
              <a:rPr lang="pt-BR" sz="28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Á</a:t>
            </a:r>
            <a:r>
              <a:rPr lang="pt-BR" sz="28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REAS DE PRESERVAÇÃO AMBIENTAL EM SALVADOR</a:t>
            </a:r>
            <a:endParaRPr lang="pt-BR" sz="28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123" y="1035845"/>
            <a:ext cx="7581095" cy="43924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Elipse 7"/>
          <p:cNvSpPr/>
          <p:nvPr/>
        </p:nvSpPr>
        <p:spPr>
          <a:xfrm>
            <a:off x="2453369" y="4909356"/>
            <a:ext cx="360040" cy="368424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Elipse 8"/>
          <p:cNvSpPr/>
          <p:nvPr/>
        </p:nvSpPr>
        <p:spPr>
          <a:xfrm>
            <a:off x="3396200" y="2271312"/>
            <a:ext cx="774435" cy="648072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Elipse 9"/>
          <p:cNvSpPr/>
          <p:nvPr/>
        </p:nvSpPr>
        <p:spPr>
          <a:xfrm>
            <a:off x="3509882" y="4185084"/>
            <a:ext cx="504056" cy="504056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Elipse 12"/>
          <p:cNvSpPr/>
          <p:nvPr/>
        </p:nvSpPr>
        <p:spPr>
          <a:xfrm>
            <a:off x="4013938" y="3687729"/>
            <a:ext cx="804769" cy="749383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Elipse 13"/>
          <p:cNvSpPr/>
          <p:nvPr/>
        </p:nvSpPr>
        <p:spPr>
          <a:xfrm>
            <a:off x="4631426" y="3005336"/>
            <a:ext cx="757218" cy="673156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Elipse 14"/>
          <p:cNvSpPr/>
          <p:nvPr/>
        </p:nvSpPr>
        <p:spPr>
          <a:xfrm>
            <a:off x="3077834" y="2944057"/>
            <a:ext cx="684076" cy="576064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CaixaDeTexto 15"/>
          <p:cNvSpPr txBox="1"/>
          <p:nvPr/>
        </p:nvSpPr>
        <p:spPr>
          <a:xfrm>
            <a:off x="5580112" y="5533485"/>
            <a:ext cx="284685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1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Fonte: Adaptado de  Google Earth (2018)</a:t>
            </a:r>
            <a:endParaRPr lang="pt-BR" sz="11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CaixaDeTexto 10"/>
          <p:cNvSpPr txBox="1"/>
          <p:nvPr/>
        </p:nvSpPr>
        <p:spPr>
          <a:xfrm>
            <a:off x="1890969" y="815277"/>
            <a:ext cx="511256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Figura 2: Áreas de Preservação Ambiental em Salvador</a:t>
            </a:r>
            <a:endParaRPr lang="pt-BR" sz="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524177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572</TotalTime>
  <Words>1033</Words>
  <Application>Microsoft Office PowerPoint</Application>
  <PresentationFormat>Apresentação na tela (4:3)</PresentationFormat>
  <Paragraphs>115</Paragraphs>
  <Slides>20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20</vt:i4>
      </vt:variant>
    </vt:vector>
  </HeadingPairs>
  <TitlesOfParts>
    <vt:vector size="26" baseType="lpstr">
      <vt:lpstr>Arial</vt:lpstr>
      <vt:lpstr>Calibri</vt:lpstr>
      <vt:lpstr>Century Gothic</vt:lpstr>
      <vt:lpstr>Wingdings</vt:lpstr>
      <vt:lpstr>Wingdings 3</vt:lpstr>
      <vt:lpstr>Tema do Office</vt:lpstr>
      <vt:lpstr>ANÁLISE DA EFICÁCIA DA INSERÇÃO DOS CORREDORES ECOLÓGICOS PARA A OTIMIZAÇÃO DO SANEAMENTO AMBIENTAL EM SALVADOR-BA</vt:lpstr>
      <vt:lpstr>O PROCESSO DE URBANIZAÇÃO DE SALVADOR</vt:lpstr>
      <vt:lpstr>A SITUAÇÃO DO SANEAMENTO BÁSICO DE SALVADOR</vt:lpstr>
      <vt:lpstr>INTRODUÇÃO</vt:lpstr>
      <vt:lpstr>O PLANO DIRETOR DE DESENVOLVIMENTO URBANO DE SALVADOR</vt:lpstr>
      <vt:lpstr>A RELAÇÃO ENTRE OS CORREDORES ECOLÓGICOS E A MELHORIA DO SANEAMENTO AMBIENTAL</vt:lpstr>
      <vt:lpstr>OBJETIVOS</vt:lpstr>
      <vt:lpstr>METODOLOGIA</vt:lpstr>
      <vt:lpstr>ÁREAS DE PRESERVAÇÃO AMBIENTAL EM SALVADOR</vt:lpstr>
      <vt:lpstr>ÁREAS DE PRESERVAÇÃO AMBIENTAL EM SALVADOR</vt:lpstr>
      <vt:lpstr>ÁREAS DE PRESERVAÇÃO AMBIENTAL EM SALVADOR – PROPOSTA DE INTERVENÇÃO DE CORREDOR ECOLÓGICO</vt:lpstr>
      <vt:lpstr>AS ÁREAS VERDES E A PRESSÃO URBANA</vt:lpstr>
      <vt:lpstr>AS ÁREAS VERDES E A PRESSÃO URBANA</vt:lpstr>
      <vt:lpstr>A Inserção dos Corredores Ecológicos trará benefícios como:</vt:lpstr>
      <vt:lpstr>Apresentação do PowerPoint</vt:lpstr>
      <vt:lpstr>Apresentação do PowerPoint</vt:lpstr>
      <vt:lpstr>Apresentação do PowerPoint</vt:lpstr>
      <vt:lpstr>CONSIDERAÇÕES FINAIS</vt:lpstr>
      <vt:lpstr>REFERÊNCIAS</vt:lpstr>
      <vt:lpstr>OBRIGADO!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Gabriel Silva</dc:creator>
  <cp:lastModifiedBy>Ingrid Pacheco</cp:lastModifiedBy>
  <cp:revision>84</cp:revision>
  <dcterms:created xsi:type="dcterms:W3CDTF">2018-05-02T19:43:05Z</dcterms:created>
  <dcterms:modified xsi:type="dcterms:W3CDTF">2018-05-30T02:48:31Z</dcterms:modified>
</cp:coreProperties>
</file>