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99" r:id="rId2"/>
    <p:sldId id="259" r:id="rId3"/>
    <p:sldId id="322" r:id="rId4"/>
    <p:sldId id="260" r:id="rId5"/>
    <p:sldId id="261" r:id="rId6"/>
    <p:sldId id="264" r:id="rId7"/>
    <p:sldId id="315" r:id="rId8"/>
    <p:sldId id="272" r:id="rId9"/>
    <p:sldId id="273" r:id="rId10"/>
    <p:sldId id="279" r:id="rId11"/>
    <p:sldId id="281" r:id="rId12"/>
    <p:sldId id="285" r:id="rId13"/>
    <p:sldId id="287" r:id="rId14"/>
    <p:sldId id="288" r:id="rId15"/>
    <p:sldId id="283" r:id="rId16"/>
    <p:sldId id="290" r:id="rId17"/>
    <p:sldId id="296" r:id="rId18"/>
    <p:sldId id="316" r:id="rId19"/>
    <p:sldId id="324" r:id="rId20"/>
    <p:sldId id="258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1"/>
    <p:restoredTop sz="94434" autoAdjust="0"/>
  </p:normalViewPr>
  <p:slideViewPr>
    <p:cSldViewPr snapToGrid="0" snapToObjects="1">
      <p:cViewPr varScale="1">
        <p:scale>
          <a:sx n="73" d="100"/>
          <a:sy n="73" d="100"/>
        </p:scale>
        <p:origin x="12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4224-51AC-4A25-BE7D-EB438258B37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016D5-602D-4D6E-A6F0-895C86D45C8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1123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9867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464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590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082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164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74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767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681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320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Arraste</a:t>
            </a:r>
            <a:r>
              <a:rPr lang="en-US" dirty="0" smtClean="0"/>
              <a:t> a </a:t>
            </a:r>
            <a:r>
              <a:rPr lang="en-US" dirty="0" err="1" smtClean="0"/>
              <a:t>imagem</a:t>
            </a:r>
            <a:r>
              <a:rPr lang="en-US" dirty="0" smtClean="0"/>
              <a:t> para o </a:t>
            </a:r>
            <a:r>
              <a:rPr lang="en-US" dirty="0" err="1" smtClean="0"/>
              <a:t>espaço</a:t>
            </a:r>
            <a:r>
              <a:rPr lang="en-US" dirty="0" smtClean="0"/>
              <a:t> </a:t>
            </a:r>
            <a:r>
              <a:rPr lang="en-US" dirty="0" err="1" smtClean="0"/>
              <a:t>reservado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clique no </a:t>
            </a:r>
            <a:r>
              <a:rPr lang="en-US" dirty="0" err="1" smtClean="0"/>
              <a:t>ícone</a:t>
            </a:r>
            <a:r>
              <a:rPr lang="en-US" dirty="0" smtClean="0"/>
              <a:t> para </a:t>
            </a:r>
            <a:r>
              <a:rPr lang="en-US" dirty="0" err="1" smtClean="0"/>
              <a:t>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799B-373E-7B4A-893F-A6D64A691438}" type="datetimeFigureOut">
              <a:rPr lang="pt-BR" smtClean="0"/>
              <a:t>24/05/2018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0E211-2557-7E44-8FD9-A246BA5033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0073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Clique para editar os estilos de texto mestres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5799B-373E-7B4A-893F-A6D64A691438}" type="datetimeFigureOut">
              <a:rPr lang="pt-BR" smtClean="0"/>
              <a:t>24/05/2018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0E211-2557-7E44-8FD9-A246BA503333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60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63"/>
            <a:ext cx="9144000" cy="68580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81497" y="3709852"/>
            <a:ext cx="47810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 - CGIRS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JABOTICABAL – S.P.</a:t>
            </a:r>
          </a:p>
        </p:txBody>
      </p:sp>
      <p:pic>
        <p:nvPicPr>
          <p:cNvPr id="5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3"/>
            <a:ext cx="9144000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1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257576" y="162172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DRENAGEM DE GASES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03" y="2112135"/>
            <a:ext cx="4140000" cy="3060000"/>
          </a:xfrm>
          <a:prstGeom prst="rect">
            <a:avLst/>
          </a:prstGeom>
        </p:spPr>
      </p:pic>
      <p:pic>
        <p:nvPicPr>
          <p:cNvPr id="4" name="Imagem 3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6" y="988729"/>
            <a:ext cx="414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7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160427" y="188297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DRENAGEM DE ÁGUAS PLUVIAIS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7" y="944898"/>
            <a:ext cx="4140000" cy="3060000"/>
          </a:xfrm>
          <a:prstGeom prst="rect">
            <a:avLst/>
          </a:prstGeom>
        </p:spPr>
      </p:pic>
      <p:pic>
        <p:nvPicPr>
          <p:cNvPr id="4" name="Imagem 3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37" y="1998811"/>
            <a:ext cx="414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0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257576" y="162171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ENCERRAMENTO DA CÉLULA – PLANTIO DE GRAMA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6" y="1004264"/>
            <a:ext cx="4140000" cy="3060000"/>
          </a:xfrm>
          <a:prstGeom prst="rect">
            <a:avLst/>
          </a:prstGeom>
        </p:spPr>
      </p:pic>
      <p:pic>
        <p:nvPicPr>
          <p:cNvPr id="7" name="Imagem 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642832" y="2041191"/>
            <a:ext cx="414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5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152312" y="122983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CONTROLE TECNOLÓGICO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Relatorio 31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2" y="925965"/>
            <a:ext cx="4140000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Relatorio 11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25" y="2029331"/>
            <a:ext cx="4140000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99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121791" y="162172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 DE ÁGUA DE POÇOS SUBTERRÂNEOS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1" y="834919"/>
            <a:ext cx="4140000" cy="3060000"/>
          </a:xfrm>
          <a:prstGeom prst="rect">
            <a:avLst/>
          </a:prstGeom>
        </p:spPr>
      </p:pic>
      <p:pic>
        <p:nvPicPr>
          <p:cNvPr id="4" name="Imagem 3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304" y="2037448"/>
            <a:ext cx="414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126553" y="175234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DISPONIBILIZAÇÃO DA BALANÇA RODOVIÁRIA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6553" y="1009719"/>
            <a:ext cx="4140000" cy="3060000"/>
          </a:xfrm>
          <a:prstGeom prst="rect">
            <a:avLst/>
          </a:prstGeom>
        </p:spPr>
      </p:pic>
      <p:pic>
        <p:nvPicPr>
          <p:cNvPr id="3074" name="Imagem 13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66" y="2135480"/>
            <a:ext cx="4140000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06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128228" y="201361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DISPONIBILIZAÇÃO DE PENEIRA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Imagem 1" descr="peneira 3.pn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8" y="992823"/>
            <a:ext cx="4140000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m 2" descr="peneira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741" y="1872450"/>
            <a:ext cx="4140000" cy="30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94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154545" y="214423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GERENCIAMENTO DA MASSA VERDE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" y="1005419"/>
            <a:ext cx="4140000" cy="3060000"/>
          </a:xfrm>
          <a:prstGeom prst="rect">
            <a:avLst/>
          </a:prstGeom>
        </p:spPr>
      </p:pic>
      <p:pic>
        <p:nvPicPr>
          <p:cNvPr id="4" name="Imagem 3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058" y="2038856"/>
            <a:ext cx="414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606574"/>
              </p:ext>
            </p:extLst>
          </p:nvPr>
        </p:nvGraphicFramePr>
        <p:xfrm>
          <a:off x="666388" y="940891"/>
          <a:ext cx="7765960" cy="3882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16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0916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Cargo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tx1"/>
                          </a:solidFill>
                          <a:effectLst/>
                        </a:rPr>
                        <a:t>Quantitativos</a:t>
                      </a:r>
                      <a:endParaRPr lang="pt-BR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3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Motorista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de Caminhão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3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Tratorista/operador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de máquinas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3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Auxiliar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de Serviços Gerais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3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Encarregado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3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Engenheiro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Responsável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34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Apontador </a:t>
                      </a: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(de descarregamento)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63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Vigia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636">
                <a:tc>
                  <a:txBody>
                    <a:bodyPr/>
                    <a:lstStyle/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Porteiro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636"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20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pt-BR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2" descr="Resultado de imagem para operá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88" y="1400427"/>
            <a:ext cx="1325496" cy="187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510643" y="138292"/>
            <a:ext cx="444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Quadro de Colaboradores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416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49386" y="138292"/>
            <a:ext cx="444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Desafios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599957"/>
            <a:ext cx="8020594" cy="465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Vida útil estimada: 2021</a:t>
            </a:r>
          </a:p>
          <a:p>
            <a:pPr marL="7429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Processamento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RCC</a:t>
            </a:r>
          </a:p>
          <a:p>
            <a:pPr marL="7429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Sustentabilidade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financeira</a:t>
            </a:r>
          </a:p>
          <a:p>
            <a:pPr marL="7429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Encerramento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 área </a:t>
            </a: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atual</a:t>
            </a:r>
          </a:p>
          <a:p>
            <a:pPr marL="7429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Associação de Catadores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pt-B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Modelo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novo centro de gestão:</a:t>
            </a:r>
          </a:p>
          <a:p>
            <a:pPr marL="742950" indent="-285750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Aterramento apenas de Rejeitos</a:t>
            </a:r>
          </a:p>
          <a:p>
            <a:pPr marL="7429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Investimentos em geração de energia limpa a partir do lixo</a:t>
            </a:r>
          </a:p>
          <a:p>
            <a:pPr marL="7429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Compostagem</a:t>
            </a:r>
          </a:p>
          <a:p>
            <a:pPr marL="7429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Melhor aproveitamento dos recicláveis</a:t>
            </a:r>
          </a:p>
          <a:p>
            <a:pPr marL="7429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Metas União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Estados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Municípios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Investimentos</a:t>
            </a:r>
          </a:p>
          <a:p>
            <a:pPr marL="742950" indent="-2857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regionalização</a:t>
            </a:r>
          </a:p>
        </p:txBody>
      </p:sp>
    </p:spTree>
    <p:extLst>
      <p:ext uri="{BB962C8B-B14F-4D97-AF65-F5344CB8AC3E}">
        <p14:creationId xmlns:p14="http://schemas.microsoft.com/office/powerpoint/2010/main" val="234800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288575" y="138292"/>
            <a:ext cx="444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HISTÓRICO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5669" y="607868"/>
            <a:ext cx="830902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Origem da Área:</a:t>
            </a:r>
          </a:p>
          <a:p>
            <a:pPr algn="just"/>
            <a:r>
              <a:rPr lang="pt-BR" sz="1600" dirty="0" smtClean="0"/>
              <a:t>	</a:t>
            </a:r>
            <a:r>
              <a:rPr lang="pt-BR" sz="1600" dirty="0"/>
              <a:t>Área da </a:t>
            </a:r>
            <a:r>
              <a:rPr lang="pt-BR" sz="1600" dirty="0" smtClean="0"/>
              <a:t>UNESP, Desde década 80, utilização da área com lixão municipal. 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Regularização:</a:t>
            </a:r>
          </a:p>
          <a:p>
            <a:pPr algn="just"/>
            <a:r>
              <a:rPr lang="pt-BR" sz="1600" b="1" dirty="0"/>
              <a:t>	</a:t>
            </a:r>
            <a:r>
              <a:rPr lang="pt-BR" sz="1600" dirty="0" smtClean="0"/>
              <a:t>Em 1999, projeto de valas de aterramento de resíduos sólidos, conforme exigências da CETESB. Duas valas foram utilizadas nesse sistema.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Operação como Aterro Sanitário: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1600" dirty="0" smtClean="0"/>
              <a:t>	Em 2006, projeto da 3º vala de aterramento, já com características e licença como aterro sanitário.</a:t>
            </a:r>
          </a:p>
          <a:p>
            <a:pPr algn="just"/>
            <a:endParaRPr lang="pt-BR" sz="1600" dirty="0" smtClean="0"/>
          </a:p>
          <a:p>
            <a:pPr algn="just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Ampliação do Aterro Sanitário: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1600" dirty="0"/>
              <a:t>	</a:t>
            </a:r>
            <a:r>
              <a:rPr lang="pt-BR" sz="1600" dirty="0" smtClean="0"/>
              <a:t>Em 2012, projeto de união das 3 células de aterramento (2 valas + 1 vala no sistema de Aterro Sanitário). Projeto para ampliação da 4ª célula de aterramento – Vida útil até 2021.</a:t>
            </a:r>
          </a:p>
          <a:p>
            <a:pPr algn="just"/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Período Reúsa</a:t>
            </a:r>
          </a:p>
          <a:p>
            <a:pPr algn="just"/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t-BR" sz="1600" dirty="0" smtClean="0"/>
              <a:t>Em abril de 2014 a Reúsa inicia o processo de revitalização do Aterro. Nos anos de 2015, 2016  e 2017 o aterro recebeu nota 10 na avaliação da CETESB (IQR).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24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3"/>
            <a:ext cx="9144000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23706" y="0"/>
            <a:ext cx="444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PARA O IQR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04135" y="465030"/>
            <a:ext cx="857733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São 34 itens avaliados. Entre eles: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Portaria, balança e vigilância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Isolamento físico e visual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Dimensões da frente de trabalho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Compactação e recobrimento dos resíduos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Proteção vegetal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Afloramento de chorume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Impermeabilização do solo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Drenagem de chorume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Drenagem de águas pluviais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Drenagem de gases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 de água subterrânea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Presença de catadores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Queima de resíduos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Presença de aves</a:t>
            </a:r>
          </a:p>
          <a:p>
            <a:pPr algn="just"/>
            <a:r>
              <a:rPr lang="pt-BR" sz="1600" dirty="0" smtClean="0"/>
              <a:t>	</a:t>
            </a:r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35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428455" y="47929"/>
            <a:ext cx="444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Formato do Contrato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04554" y="509594"/>
            <a:ext cx="8309021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Licitação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/>
              <a:t>Concorrência Pública 2012. Contrato por 5 anos, renovável anualmente;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/>
              <a:t>Licitação contemplou Obras + operação do aterro;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dirty="0" smtClean="0"/>
              <a:t>O objeto do contrato contemplou o gerenciamento de resíduos da construção civil e massa verde sob conta e risco da contratada.</a:t>
            </a:r>
          </a:p>
          <a:p>
            <a:pPr algn="just">
              <a:lnSpc>
                <a:spcPct val="150000"/>
              </a:lnSpc>
            </a:pPr>
            <a:endParaRPr lang="pt-BR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2000" dirty="0" smtClean="0"/>
          </a:p>
          <a:p>
            <a:pPr lvl="1" algn="just"/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/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/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/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just"/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501" y="2967016"/>
            <a:ext cx="3258347" cy="191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3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1412" y="77441"/>
            <a:ext cx="7740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Resíduos recebidos Atualmente:</a:t>
            </a:r>
          </a:p>
          <a:p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9" y="597237"/>
            <a:ext cx="1670335" cy="1111532"/>
          </a:xfrm>
          <a:prstGeom prst="rect">
            <a:avLst/>
          </a:prstGeom>
          <a:ln w="1905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5" y="633707"/>
            <a:ext cx="1525725" cy="1082235"/>
          </a:xfrm>
          <a:prstGeom prst="rect">
            <a:avLst/>
          </a:prstGeom>
          <a:ln w="1905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9" y="1940219"/>
            <a:ext cx="1846527" cy="1228780"/>
          </a:xfrm>
          <a:prstGeom prst="rect">
            <a:avLst/>
          </a:prstGeom>
          <a:ln w="1905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36" y="2018948"/>
            <a:ext cx="1581384" cy="1238958"/>
          </a:xfrm>
          <a:prstGeom prst="rect">
            <a:avLst/>
          </a:prstGeom>
          <a:ln w="1905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Fluxograma: Documento 9"/>
          <p:cNvSpPr/>
          <p:nvPr/>
        </p:nvSpPr>
        <p:spPr>
          <a:xfrm>
            <a:off x="2304321" y="1016259"/>
            <a:ext cx="1719329" cy="692510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1453 ton./mês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Fluxograma: Documento 10"/>
          <p:cNvSpPr/>
          <p:nvPr/>
        </p:nvSpPr>
        <p:spPr>
          <a:xfrm>
            <a:off x="2455463" y="2418725"/>
            <a:ext cx="1719329" cy="692510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2900 ton./mês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luxograma: Documento 11"/>
          <p:cNvSpPr/>
          <p:nvPr/>
        </p:nvSpPr>
        <p:spPr>
          <a:xfrm>
            <a:off x="6677974" y="1194400"/>
            <a:ext cx="1719329" cy="692510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 ton./mês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luxograma: Documento 12"/>
          <p:cNvSpPr/>
          <p:nvPr/>
        </p:nvSpPr>
        <p:spPr>
          <a:xfrm>
            <a:off x="6731414" y="2554609"/>
            <a:ext cx="1719329" cy="692510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450 ton./mês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9" y="3487710"/>
            <a:ext cx="1916854" cy="1405693"/>
          </a:xfrm>
          <a:prstGeom prst="rect">
            <a:avLst/>
          </a:prstGeom>
          <a:ln w="1905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695" y="3540432"/>
            <a:ext cx="1838818" cy="1092631"/>
          </a:xfrm>
          <a:prstGeom prst="rect">
            <a:avLst/>
          </a:prstGeom>
          <a:ln w="1905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Fluxograma: Documento 17"/>
          <p:cNvSpPr/>
          <p:nvPr/>
        </p:nvSpPr>
        <p:spPr>
          <a:xfrm>
            <a:off x="6799605" y="3880209"/>
            <a:ext cx="1719329" cy="692510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6,00 ton./mês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uxograma: Documento 18"/>
          <p:cNvSpPr/>
          <p:nvPr/>
        </p:nvSpPr>
        <p:spPr>
          <a:xfrm>
            <a:off x="2455463" y="3811390"/>
            <a:ext cx="1719329" cy="889929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140 ton./mês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uxograma: Documento 19"/>
          <p:cNvSpPr/>
          <p:nvPr/>
        </p:nvSpPr>
        <p:spPr>
          <a:xfrm>
            <a:off x="5053447" y="4754262"/>
            <a:ext cx="3204131" cy="666824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MÉDIA TOTAL DE </a:t>
            </a:r>
            <a:r>
              <a:rPr lang="pt-BR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5.005</a:t>
            </a: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TON/MÊS</a:t>
            </a:r>
            <a:endParaRPr lang="pt-B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67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749638" y="138292"/>
            <a:ext cx="444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 para o Município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408347" y="735123"/>
            <a:ext cx="51257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CONTA SAAEJ</a:t>
            </a:r>
          </a:p>
          <a:p>
            <a:endParaRPr lang="pt-BR" dirty="0"/>
          </a:p>
          <a:p>
            <a:r>
              <a:rPr lang="pt-BR" dirty="0" smtClean="0"/>
              <a:t>(-)  TOTAL GASTO:         - R$ 178.161,58</a:t>
            </a:r>
          </a:p>
          <a:p>
            <a:r>
              <a:rPr lang="pt-BR" dirty="0" smtClean="0"/>
              <a:t>(+) Total Arrecadado:   + R$ 5.726,00</a:t>
            </a:r>
          </a:p>
          <a:p>
            <a:r>
              <a:rPr lang="pt-BR" dirty="0" smtClean="0"/>
              <a:t>__________________________________</a:t>
            </a:r>
          </a:p>
          <a:p>
            <a:r>
              <a:rPr lang="pt-BR" dirty="0" smtClean="0"/>
              <a:t>= Total Gasto com todos resíduos  = R$ 172.435,58</a:t>
            </a:r>
          </a:p>
          <a:p>
            <a:endParaRPr lang="pt-BR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2408350" y="2683693"/>
            <a:ext cx="51257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REÚSA</a:t>
            </a:r>
          </a:p>
          <a:p>
            <a:endParaRPr lang="pt-BR" dirty="0"/>
          </a:p>
          <a:p>
            <a:r>
              <a:rPr lang="pt-BR" dirty="0" smtClean="0"/>
              <a:t>(+)  Recebido SAAEJ:    + R$ 178.435,58</a:t>
            </a:r>
          </a:p>
          <a:p>
            <a:r>
              <a:rPr lang="pt-BR" dirty="0" smtClean="0"/>
              <a:t>(+) Total Privado:          + R$ 17.000,00</a:t>
            </a:r>
          </a:p>
          <a:p>
            <a:r>
              <a:rPr lang="pt-BR" dirty="0" smtClean="0"/>
              <a:t>__________________________________</a:t>
            </a:r>
          </a:p>
          <a:p>
            <a:r>
              <a:rPr lang="pt-BR" dirty="0" smtClean="0"/>
              <a:t>= Total Gasto com todos resíduos  = R$195.435,58</a:t>
            </a:r>
          </a:p>
          <a:p>
            <a:endParaRPr lang="pt-BR" dirty="0" smtClean="0"/>
          </a:p>
        </p:txBody>
      </p:sp>
      <p:sp>
        <p:nvSpPr>
          <p:cNvPr id="8" name="Fluxograma: Documento 7"/>
          <p:cNvSpPr/>
          <p:nvPr/>
        </p:nvSpPr>
        <p:spPr>
          <a:xfrm>
            <a:off x="697740" y="4506012"/>
            <a:ext cx="8035792" cy="903094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A REÚSA RECEBE (EXCLUINDO RECICLÁVEIS):   R$ 39,48 / tonelada</a:t>
            </a:r>
            <a:endParaRPr lang="pt-BR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311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36769" y="138292"/>
            <a:ext cx="444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 para o Município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57577" y="1059748"/>
            <a:ext cx="8577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Jaboticabal – R$ 172.000,00/mês (R$ 2,26 por habitante)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 smtClean="0"/>
              <a:t>Bebedouro – R$ 289.000,00/mês (R$ 3,72 por habitante)</a:t>
            </a:r>
          </a:p>
          <a:p>
            <a:pPr algn="ctr"/>
            <a:endParaRPr lang="pt-BR" sz="2400" b="1" dirty="0"/>
          </a:p>
          <a:p>
            <a:pPr algn="ctr"/>
            <a:r>
              <a:rPr lang="pt-BR" sz="2400" b="1" dirty="0" smtClean="0"/>
              <a:t>Monte Alto – R$ 187.000,00/mês (R$ 3,76 por habitante)</a:t>
            </a:r>
            <a:endParaRPr lang="pt-BR" sz="2400" dirty="0" smtClean="0"/>
          </a:p>
        </p:txBody>
      </p:sp>
      <p:sp>
        <p:nvSpPr>
          <p:cNvPr id="6" name="CaixaDeTexto 5"/>
          <p:cNvSpPr txBox="1"/>
          <p:nvPr/>
        </p:nvSpPr>
        <p:spPr>
          <a:xfrm>
            <a:off x="257577" y="4032053"/>
            <a:ext cx="8577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BEBEDOURO E MONTE ALTO GASTAM ISSO APENAS COM OS RESÍDUOS SÓLIDOS DOMÉSTICOS!!!</a:t>
            </a: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5595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114777" y="136046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ESCAVAÇÃO E PREPARAÇÃO DA CÉLULA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m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7" y="1059097"/>
            <a:ext cx="4140000" cy="3060000"/>
          </a:xfrm>
          <a:prstGeom prst="rect">
            <a:avLst/>
          </a:prstGeom>
        </p:spPr>
      </p:pic>
      <p:pic>
        <p:nvPicPr>
          <p:cNvPr id="5" name="Imagem 4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45290" y="2210275"/>
            <a:ext cx="414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xograma: Documento 5"/>
          <p:cNvSpPr/>
          <p:nvPr/>
        </p:nvSpPr>
        <p:spPr>
          <a:xfrm>
            <a:off x="257576" y="253611"/>
            <a:ext cx="8770513" cy="672747"/>
          </a:xfrm>
          <a:prstGeom prst="flowChartDocumen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IMPERMEABILIZAÇÃO DA CÉLULA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6" y="1080403"/>
            <a:ext cx="4140000" cy="3060000"/>
          </a:xfrm>
          <a:prstGeom prst="rect">
            <a:avLst/>
          </a:prstGeom>
        </p:spPr>
      </p:pic>
      <p:pic>
        <p:nvPicPr>
          <p:cNvPr id="7" name="Imagem 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743746" y="2051466"/>
            <a:ext cx="414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7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1516</TotalTime>
  <Words>416</Words>
  <Application>Microsoft Office PowerPoint</Application>
  <PresentationFormat>Apresentação na tela (4:3)</PresentationFormat>
  <Paragraphs>119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Windows</cp:lastModifiedBy>
  <cp:revision>124</cp:revision>
  <dcterms:created xsi:type="dcterms:W3CDTF">2016-08-16T18:07:41Z</dcterms:created>
  <dcterms:modified xsi:type="dcterms:W3CDTF">2018-05-24T17:42:27Z</dcterms:modified>
</cp:coreProperties>
</file>