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80" r:id="rId6"/>
    <p:sldId id="260" r:id="rId7"/>
    <p:sldId id="261" r:id="rId8"/>
    <p:sldId id="262" r:id="rId9"/>
    <p:sldId id="272" r:id="rId10"/>
    <p:sldId id="270" r:id="rId11"/>
    <p:sldId id="273" r:id="rId12"/>
    <p:sldId id="282" r:id="rId13"/>
    <p:sldId id="274" r:id="rId14"/>
    <p:sldId id="275" r:id="rId15"/>
    <p:sldId id="283" r:id="rId16"/>
    <p:sldId id="284" r:id="rId17"/>
    <p:sldId id="277" r:id="rId18"/>
    <p:sldId id="278" r:id="rId19"/>
    <p:sldId id="279" r:id="rId20"/>
    <p:sldId id="276" r:id="rId21"/>
    <p:sldId id="285" r:id="rId22"/>
    <p:sldId id="286" r:id="rId23"/>
    <p:sldId id="26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96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vanessa@agir.sc.gov.br" TargetMode="External"/><Relationship Id="rId5" Type="http://schemas.openxmlformats.org/officeDocument/2006/relationships/hyperlink" Target="mailto:ana@agir.sc.gov.br" TargetMode="External"/><Relationship Id="rId6" Type="http://schemas.openxmlformats.org/officeDocument/2006/relationships/hyperlink" Target="mailto:fiscalizacao@agir.sc.gov.br" TargetMode="External"/><Relationship Id="rId7" Type="http://schemas.openxmlformats.org/officeDocument/2006/relationships/hyperlink" Target="mailto:secretaria@agir.sc.gov.br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21675" cy="257175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Calibri" charset="0"/>
              </a:rPr>
              <a:t>O PANORAMA NACIONAL DA REGULA</a:t>
            </a:r>
            <a:r>
              <a:rPr lang="pt-BR" sz="3600" b="1" dirty="0" smtClean="0">
                <a:solidFill>
                  <a:srgbClr val="002060"/>
                </a:solidFill>
                <a:latin typeface="Calibri" charset="0"/>
              </a:rPr>
              <a:t>ÇÃO DO MANEJO DE RESÍDUOS SÓLIDOS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6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840760" cy="21126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</a:rPr>
              <a:t>Vanessa Fernanda Schmitt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 Claudia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Hafemann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Carolina </a:t>
            </a:r>
            <a:r>
              <a:rPr lang="pt-BR" sz="28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Hamann</a:t>
            </a:r>
            <a:endParaRPr lang="pt-BR" sz="2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Giovana Peron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36712"/>
            <a:ext cx="867645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Q</a:t>
            </a:r>
            <a:r>
              <a:rPr lang="pt-BR" sz="2800" dirty="0" smtClean="0"/>
              <a:t>uestionário </a:t>
            </a:r>
            <a:r>
              <a:rPr lang="pt-BR" sz="2800" dirty="0"/>
              <a:t>aberto com questões diretas que possuíam o escopo de traduzir a situação real da regulação em manejo de resíduos sólidos no país. 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questionário foi veiculado em 2017 primeiramente através de contato telefônico com os responsáveis das agências e em segunda etapa foram enviados e-mails com link para o </a:t>
            </a:r>
            <a:r>
              <a:rPr lang="pt-BR" sz="2800" dirty="0" smtClean="0"/>
              <a:t>questionário.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1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71296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/>
              <a:t>Qual o nome da Agência?</a:t>
            </a:r>
          </a:p>
          <a:p>
            <a:pPr lvl="0"/>
            <a:r>
              <a:rPr lang="pt-BR" sz="2800" dirty="0"/>
              <a:t>A Agência realiza a regulação de resíduos sólidos?</a:t>
            </a:r>
          </a:p>
          <a:p>
            <a:pPr lvl="0"/>
            <a:r>
              <a:rPr lang="pt-BR" sz="2800" dirty="0"/>
              <a:t>Dos servidores ativos na Agência, quantos atuam diretamente na regulação de resíduos sólidos?</a:t>
            </a:r>
          </a:p>
          <a:p>
            <a:pPr lvl="0"/>
            <a:r>
              <a:rPr lang="pt-BR" sz="2800" dirty="0"/>
              <a:t>Quantos municípios são regulados pela Agência?</a:t>
            </a:r>
          </a:p>
          <a:p>
            <a:pPr lvl="0"/>
            <a:r>
              <a:rPr lang="pt-BR" sz="2800" dirty="0"/>
              <a:t>Quantos são os municípios, que efetivamente, possuem o serviço de manejo de resíduos sólidos regulado pela Agência?</a:t>
            </a:r>
          </a:p>
          <a:p>
            <a:pPr lvl="0"/>
            <a:r>
              <a:rPr lang="pt-BR" sz="2800" dirty="0"/>
              <a:t>Por quem é realizada a prestação de serviços na área de resíduos sólidos?</a:t>
            </a:r>
          </a:p>
          <a:p>
            <a:pPr lvl="0"/>
            <a:r>
              <a:rPr lang="pt-BR" sz="2800" dirty="0"/>
              <a:t>Há resolução normativa específica para regulação dos serviços de resíduos sólidos</a:t>
            </a:r>
            <a:r>
              <a:rPr lang="pt-BR" sz="2800" dirty="0" smtClean="0"/>
              <a:t>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96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96448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 smtClean="0"/>
              <a:t>Se </a:t>
            </a:r>
            <a:r>
              <a:rPr lang="pt-BR" sz="2800" dirty="0"/>
              <a:t>houver normativa, informe a área (Qualidade, Reajuste/Revisão, </a:t>
            </a:r>
            <a:r>
              <a:rPr lang="pt-BR" sz="2800" dirty="0" err="1"/>
              <a:t>Ouvidoria,etc</a:t>
            </a:r>
            <a:r>
              <a:rPr lang="pt-BR" sz="2800" dirty="0"/>
              <a:t>), o número e ano.</a:t>
            </a:r>
          </a:p>
          <a:p>
            <a:pPr lvl="0"/>
            <a:r>
              <a:rPr lang="pt-BR" sz="2800" dirty="0"/>
              <a:t>Qual a forma de cobrança mais comum pelos serviços de resíduos sólidos (Taxa ou Tarifa)? Existe algum critério estabelecido?</a:t>
            </a:r>
          </a:p>
          <a:p>
            <a:pPr lvl="0"/>
            <a:r>
              <a:rPr lang="pt-BR" sz="2800" dirty="0"/>
              <a:t>A Agência já realizou reajustes e/ou revisões de taxas/tarifas de resíduos sólidos?</a:t>
            </a:r>
          </a:p>
          <a:p>
            <a:pPr lvl="0"/>
            <a:r>
              <a:rPr lang="pt-BR" sz="2800" dirty="0"/>
              <a:t>Qual a forma de arrecadação utilizada pela Agência para cobrança da regulação? (Por habitante, por percentual de receita, </a:t>
            </a:r>
            <a:r>
              <a:rPr lang="pt-BR" sz="2800" dirty="0" err="1"/>
              <a:t>etc</a:t>
            </a:r>
            <a:r>
              <a:rPr lang="pt-BR" sz="2800" dirty="0"/>
              <a:t>).</a:t>
            </a:r>
          </a:p>
          <a:p>
            <a:pPr lvl="0"/>
            <a:r>
              <a:rPr lang="pt-BR" sz="2800" dirty="0"/>
              <a:t>Já foram realizadas fiscalizações dos serviços? Se sim, onde?</a:t>
            </a:r>
          </a:p>
          <a:p>
            <a:pPr lvl="0"/>
            <a:r>
              <a:rPr lang="pt-BR" sz="2800" dirty="0"/>
              <a:t>Quantas fiscalizações foram realizadas ao todo?</a:t>
            </a:r>
          </a:p>
        </p:txBody>
      </p:sp>
    </p:spTree>
    <p:extLst>
      <p:ext uri="{BB962C8B-B14F-4D97-AF65-F5344CB8AC3E}">
        <p14:creationId xmlns:p14="http://schemas.microsoft.com/office/powerpoint/2010/main" val="119352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864096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800" dirty="0"/>
              <a:t>Diante dos dados obtidos com a aplicação dos questionários, há de se destacar que das 40 (quarenta) respondentes, 06 (seis) realizam efetivamente a regulação do manejo de resíduos sólidos. Observam-se com as respostas obtidas que 01 (uma) Agência Reguladora realiza a regulação, porém encontra-se em fase de extinção, e 03 (três) Agências iniciarão a regulação no ano de 2018, sendo destas uma estruturada com normativa específica para resíduos sólidos.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" y="620688"/>
            <a:ext cx="9144000" cy="46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" y="548680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" y="476672"/>
            <a:ext cx="9144000" cy="49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12789"/>
              </p:ext>
            </p:extLst>
          </p:nvPr>
        </p:nvGraphicFramePr>
        <p:xfrm>
          <a:off x="11195" y="476672"/>
          <a:ext cx="9370731" cy="503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5" imgW="7226300" imgH="3886200" progId="Word.Document.12">
                  <p:embed/>
                </p:oleObj>
              </mc:Choice>
              <mc:Fallback>
                <p:oleObj name="Document" r:id="rId5" imgW="72263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95" y="476672"/>
                        <a:ext cx="9370731" cy="503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0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" y="1052736"/>
            <a:ext cx="9144000" cy="41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92696"/>
            <a:ext cx="9144000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800" dirty="0" smtClean="0"/>
              <a:t>Considerando</a:t>
            </a:r>
            <a:r>
              <a:rPr lang="pt-BR" sz="2800" dirty="0"/>
              <a:t>-se que a destinação final é uma etapa mais dispendiosa, de longa vida útil e maior complexidade regulatória, identifica-se uma tendência à fiscalização desta dentre as demais etapas ao se tratar do manejo de resíduos. Identificando-se dessa forma um enfoque voltado ao diagnóstico inicial e posterior acompanhamento das atividades realizadas, conforme o expresso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20260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0688"/>
            <a:ext cx="8784976" cy="395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 smtClean="0"/>
          </a:p>
          <a:p>
            <a:r>
              <a:rPr lang="en-US" sz="2800" u="sng" dirty="0" smtClean="0"/>
              <a:t>De </a:t>
            </a:r>
            <a:r>
              <a:rPr lang="en-US" sz="2800" u="sng" dirty="0" err="1" smtClean="0"/>
              <a:t>acordo</a:t>
            </a:r>
            <a:r>
              <a:rPr lang="en-US" sz="2800" u="sng" dirty="0" smtClean="0"/>
              <a:t> com a Lei Federal nº 11.445/2007</a:t>
            </a:r>
          </a:p>
          <a:p>
            <a:r>
              <a:rPr lang="en-US" sz="28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800" dirty="0" err="1" smtClean="0"/>
              <a:t>Limpeza</a:t>
            </a:r>
            <a:r>
              <a:rPr lang="en-US" sz="2800" dirty="0" smtClean="0"/>
              <a:t> </a:t>
            </a:r>
            <a:r>
              <a:rPr lang="en-US" sz="2800" dirty="0" err="1"/>
              <a:t>urbana</a:t>
            </a:r>
            <a:r>
              <a:rPr lang="en-US" sz="2800" dirty="0"/>
              <a:t> e </a:t>
            </a:r>
            <a:r>
              <a:rPr lang="en-US" sz="2800" dirty="0" err="1"/>
              <a:t>manejo</a:t>
            </a:r>
            <a:r>
              <a:rPr lang="en-US" sz="2800" dirty="0"/>
              <a:t> de </a:t>
            </a:r>
            <a:r>
              <a:rPr lang="en-US" sz="2800" dirty="0" err="1"/>
              <a:t>resíduos</a:t>
            </a:r>
            <a:r>
              <a:rPr lang="en-US" sz="2800" dirty="0"/>
              <a:t> </a:t>
            </a:r>
            <a:r>
              <a:rPr lang="en-US" sz="2800" dirty="0" err="1"/>
              <a:t>sólidos</a:t>
            </a:r>
            <a:r>
              <a:rPr lang="en-US" sz="2800" dirty="0"/>
              <a:t>: </a:t>
            </a:r>
            <a:r>
              <a:rPr lang="en-US" sz="2800" dirty="0" err="1"/>
              <a:t>conjunto</a:t>
            </a:r>
            <a:r>
              <a:rPr lang="en-US" sz="2800" dirty="0"/>
              <a:t> de </a:t>
            </a:r>
            <a:r>
              <a:rPr lang="en-US" sz="2800" dirty="0" err="1"/>
              <a:t>atividades</a:t>
            </a:r>
            <a:r>
              <a:rPr lang="en-US" sz="2800" dirty="0"/>
              <a:t>, infra-</a:t>
            </a:r>
            <a:r>
              <a:rPr lang="en-US" sz="2800" dirty="0" err="1"/>
              <a:t>estruturas</a:t>
            </a:r>
            <a:r>
              <a:rPr lang="en-US" sz="2800" dirty="0"/>
              <a:t> e </a:t>
            </a:r>
            <a:r>
              <a:rPr lang="en-US" sz="2800" dirty="0" err="1"/>
              <a:t>instalações</a:t>
            </a:r>
            <a:r>
              <a:rPr lang="en-US" sz="2800" dirty="0"/>
              <a:t> </a:t>
            </a:r>
            <a:r>
              <a:rPr lang="en-US" sz="2800" dirty="0" err="1"/>
              <a:t>operacionais</a:t>
            </a:r>
            <a:r>
              <a:rPr lang="en-US" sz="2800" dirty="0"/>
              <a:t> de </a:t>
            </a:r>
            <a:r>
              <a:rPr lang="en-US" sz="2800" dirty="0" err="1"/>
              <a:t>coleta</a:t>
            </a:r>
            <a:r>
              <a:rPr lang="en-US" sz="2800" dirty="0"/>
              <a:t>, </a:t>
            </a:r>
            <a:r>
              <a:rPr lang="en-US" sz="2800" dirty="0" err="1"/>
              <a:t>transporte</a:t>
            </a:r>
            <a:r>
              <a:rPr lang="en-US" sz="2800" dirty="0"/>
              <a:t>, </a:t>
            </a:r>
            <a:r>
              <a:rPr lang="en-US" sz="2800" dirty="0" err="1"/>
              <a:t>transbordo</a:t>
            </a:r>
            <a:r>
              <a:rPr lang="en-US" sz="2800" dirty="0"/>
              <a:t>, </a:t>
            </a:r>
            <a:r>
              <a:rPr lang="en-US" sz="2800" dirty="0" err="1"/>
              <a:t>tratamento</a:t>
            </a:r>
            <a:r>
              <a:rPr lang="en-US" sz="2800" dirty="0"/>
              <a:t> e </a:t>
            </a:r>
            <a:r>
              <a:rPr lang="en-US" sz="2800" dirty="0" err="1"/>
              <a:t>destino</a:t>
            </a:r>
            <a:r>
              <a:rPr lang="en-US" sz="2800" dirty="0"/>
              <a:t> final do </a:t>
            </a:r>
            <a:r>
              <a:rPr lang="en-US" sz="2800" dirty="0" err="1"/>
              <a:t>lixo</a:t>
            </a:r>
            <a:r>
              <a:rPr lang="en-US" sz="2800" dirty="0"/>
              <a:t> </a:t>
            </a:r>
            <a:r>
              <a:rPr lang="en-US" sz="2800" dirty="0" err="1"/>
              <a:t>doméstico</a:t>
            </a:r>
            <a:r>
              <a:rPr lang="en-US" sz="2800" dirty="0"/>
              <a:t> e do </a:t>
            </a:r>
            <a:r>
              <a:rPr lang="en-US" sz="2800" dirty="0" err="1"/>
              <a:t>lixo</a:t>
            </a:r>
            <a:r>
              <a:rPr lang="en-US" sz="2800" dirty="0"/>
              <a:t> </a:t>
            </a:r>
            <a:r>
              <a:rPr lang="en-US" sz="2800" dirty="0" err="1"/>
              <a:t>originário</a:t>
            </a:r>
            <a:r>
              <a:rPr lang="en-US" sz="2800" dirty="0"/>
              <a:t> da </a:t>
            </a:r>
            <a:r>
              <a:rPr lang="en-US" sz="2800" dirty="0" err="1"/>
              <a:t>varrição</a:t>
            </a:r>
            <a:r>
              <a:rPr lang="en-US" sz="2800" dirty="0"/>
              <a:t> e </a:t>
            </a:r>
            <a:r>
              <a:rPr lang="en-US" sz="2800" dirty="0" err="1"/>
              <a:t>limpeza</a:t>
            </a:r>
            <a:r>
              <a:rPr lang="en-US" sz="2800" dirty="0"/>
              <a:t> de </a:t>
            </a:r>
            <a:r>
              <a:rPr lang="en-US" sz="2800" dirty="0" err="1"/>
              <a:t>logradouros</a:t>
            </a:r>
            <a:r>
              <a:rPr lang="en-US" sz="2800" dirty="0"/>
              <a:t> e </a:t>
            </a:r>
            <a:r>
              <a:rPr lang="en-US" sz="2800" dirty="0" err="1"/>
              <a:t>vias</a:t>
            </a:r>
            <a:r>
              <a:rPr lang="en-US" sz="2800" dirty="0"/>
              <a:t> </a:t>
            </a:r>
            <a:r>
              <a:rPr lang="en-US" sz="2800" dirty="0" err="1" smtClean="0"/>
              <a:t>públicas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80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76872"/>
            <a:ext cx="9145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Ao </a:t>
            </a:r>
            <a:r>
              <a:rPr lang="pt-BR" sz="2600" dirty="0"/>
              <a:t>avaliar as estruturas de regulação aplicáveis às Agências, identifica-se ação intermunicipal na regulação dos serviços de manejo dos resíduos sólidos, indo ao encontro da proposta da Política Federal de Saneamento Básico e da Política Nacional de Resíduos Sólidos. No âmbito da atuação por consórcio públicos a prestação de serviços também tem a ganhar, permitindo gerar </a:t>
            </a:r>
            <a:r>
              <a:rPr lang="pt-BR" sz="2600" b="1" dirty="0"/>
              <a:t>menor custo e maior eficiência</a:t>
            </a:r>
            <a:r>
              <a:rPr lang="pt-BR" sz="2600" dirty="0"/>
              <a:t> das alternativas adotadas devido ao </a:t>
            </a:r>
            <a:r>
              <a:rPr lang="pt-BR" sz="2600" b="1" dirty="0"/>
              <a:t>ganho de escala</a:t>
            </a:r>
            <a:r>
              <a:rPr lang="pt-BR" sz="2600" dirty="0"/>
              <a:t>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7765" b="17765"/>
          <a:stretch/>
        </p:blipFill>
        <p:spPr>
          <a:xfrm>
            <a:off x="0" y="-3699792"/>
            <a:ext cx="9144000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33" y="476672"/>
            <a:ext cx="914524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Este estudo demonstrou </a:t>
            </a:r>
            <a:r>
              <a:rPr lang="pt-BR" sz="2800" dirty="0"/>
              <a:t>que a realização de efetiva regulação do manejo de resíduos sólidos apresenta um índice baixo, </a:t>
            </a:r>
            <a:r>
              <a:rPr lang="pt-BR" sz="2800" dirty="0" smtClean="0"/>
              <a:t>em </a:t>
            </a:r>
            <a:r>
              <a:rPr lang="pt-BR" sz="2800" dirty="0"/>
              <a:t>relação quantitativa de </a:t>
            </a:r>
            <a:r>
              <a:rPr lang="pt-BR" sz="2800" dirty="0" smtClean="0"/>
              <a:t>ações e na </a:t>
            </a:r>
            <a:r>
              <a:rPr lang="pt-BR" sz="2800" dirty="0"/>
              <a:t>abrangência das etapas que compreendem todo o processo a ser diagnosticado.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baixo percentual de atendimento de regulação demonstra a necessidade de instituição de políticas de gestão e organização político-administrativa a fim de tornar a participação cada vez mais representativa de Agências Reguladoras na área de resíduos </a:t>
            </a:r>
            <a:r>
              <a:rPr lang="pt-BR" sz="2800" dirty="0" smtClean="0"/>
              <a:t>sólidos.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66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5240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800" dirty="0" smtClean="0"/>
              <a:t>A regulação </a:t>
            </a:r>
            <a:r>
              <a:rPr lang="pt-BR" sz="2800" dirty="0"/>
              <a:t>no país avançou muito nas vertentes de água e esgoto, porém tanto resíduos quanto drenagem pluvial necessitam de um olhar especial no que se refere ao ambiente </a:t>
            </a:r>
            <a:r>
              <a:rPr lang="pt-BR" sz="2800" dirty="0" smtClean="0"/>
              <a:t>regulatório.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48880"/>
            <a:ext cx="4032448" cy="2688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844824"/>
            <a:ext cx="4788024" cy="3195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/>
              <a:t>: http://</a:t>
            </a:r>
            <a:r>
              <a:rPr lang="en-US" sz="1400" dirty="0" err="1"/>
              <a:t>waterlab.com.br</a:t>
            </a:r>
            <a:r>
              <a:rPr lang="en-US" sz="1400" dirty="0"/>
              <a:t>/</a:t>
            </a:r>
            <a:r>
              <a:rPr lang="en-US" sz="1400" dirty="0" err="1"/>
              <a:t>analise</a:t>
            </a:r>
            <a:r>
              <a:rPr lang="en-US" sz="1400" dirty="0"/>
              <a:t>-de-</a:t>
            </a:r>
            <a:r>
              <a:rPr lang="en-US" sz="1400" dirty="0" err="1"/>
              <a:t>residuos</a:t>
            </a:r>
            <a:r>
              <a:rPr lang="en-US" sz="1400" dirty="0"/>
              <a:t>-</a:t>
            </a:r>
            <a:r>
              <a:rPr lang="en-US" sz="1400" dirty="0" err="1"/>
              <a:t>solidos</a:t>
            </a:r>
            <a:r>
              <a:rPr lang="en-US" sz="1400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8047" y="508518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Fonte</a:t>
            </a:r>
            <a:r>
              <a:rPr lang="en-US" sz="1400" dirty="0"/>
              <a:t>: http://</a:t>
            </a:r>
            <a:r>
              <a:rPr lang="en-US" sz="1400" dirty="0" err="1"/>
              <a:t>www.sines.pt</a:t>
            </a:r>
            <a:r>
              <a:rPr lang="en-US" sz="1400" dirty="0"/>
              <a:t>/</a:t>
            </a:r>
            <a:r>
              <a:rPr lang="en-US" sz="1400" dirty="0" err="1"/>
              <a:t>frontoffice</a:t>
            </a:r>
            <a:r>
              <a:rPr lang="en-US" sz="1400" dirty="0"/>
              <a:t>/pages/396?news_id=151</a:t>
            </a:r>
          </a:p>
        </p:txBody>
      </p:sp>
    </p:spTree>
    <p:extLst>
      <p:ext uri="{BB962C8B-B14F-4D97-AF65-F5344CB8AC3E}">
        <p14:creationId xmlns:p14="http://schemas.microsoft.com/office/powerpoint/2010/main" val="23632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850" y="333375"/>
            <a:ext cx="8594725" cy="5592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7200" dirty="0" err="1" smtClean="0"/>
              <a:t>Muito</a:t>
            </a:r>
            <a:r>
              <a:rPr lang="en-US" sz="7200" dirty="0" smtClean="0"/>
              <a:t> </a:t>
            </a:r>
            <a:r>
              <a:rPr lang="en-US" sz="7200" dirty="0" err="1" smtClean="0"/>
              <a:t>obrigada</a:t>
            </a:r>
            <a:r>
              <a:rPr lang="en-US" sz="7200" dirty="0" smtClean="0"/>
              <a:t>!</a:t>
            </a:r>
            <a:endParaRPr lang="en-US" sz="7200" dirty="0"/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endParaRPr lang="pt-BR" altLang="pt-BR" sz="20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000" dirty="0" smtClean="0">
                <a:latin typeface="Arial" pitchFamily="34" charset="0"/>
              </a:rPr>
              <a:t>Vanessa </a:t>
            </a:r>
            <a:r>
              <a:rPr lang="pt-BR" altLang="pt-BR" sz="2000" dirty="0">
                <a:latin typeface="Arial" pitchFamily="34" charset="0"/>
              </a:rPr>
              <a:t>Fernanda Schmitt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hlinkClick r:id="rId4"/>
              </a:rPr>
              <a:t>vanessa@</a:t>
            </a:r>
            <a:r>
              <a:rPr lang="pt-BR" alt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hlinkClick r:id="rId4"/>
              </a:rPr>
              <a:t>agir.sc.gov.br</a:t>
            </a:r>
            <a:endParaRPr lang="pt-BR" altLang="pt-BR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000" dirty="0" smtClean="0">
                <a:latin typeface="Arial" pitchFamily="34" charset="0"/>
              </a:rPr>
              <a:t>Ana </a:t>
            </a:r>
            <a:r>
              <a:rPr lang="pt-BR" altLang="pt-BR" sz="2000" dirty="0">
                <a:latin typeface="Arial" pitchFamily="34" charset="0"/>
              </a:rPr>
              <a:t>Claudia Hafemann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hlinkClick r:id="rId5"/>
              </a:rPr>
              <a:t>ana@</a:t>
            </a:r>
            <a:r>
              <a:rPr lang="pt-BR" alt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hlinkClick r:id="rId5"/>
              </a:rPr>
              <a:t>agir.sc.gov.br</a:t>
            </a:r>
            <a:r>
              <a:rPr lang="pt-BR" alt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pt-BR" altLang="pt-BR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000" dirty="0" smtClean="0">
                <a:latin typeface="Arial" pitchFamily="34" charset="0"/>
              </a:rPr>
              <a:t>Carolina </a:t>
            </a:r>
            <a:r>
              <a:rPr lang="pt-BR" altLang="pt-BR" sz="2000" dirty="0" err="1" smtClean="0">
                <a:latin typeface="Arial" pitchFamily="34" charset="0"/>
              </a:rPr>
              <a:t>Hamann</a:t>
            </a:r>
            <a:r>
              <a:rPr lang="pt-BR" altLang="pt-BR" sz="2000" dirty="0" smtClean="0">
                <a:latin typeface="Arial" pitchFamily="34" charset="0"/>
              </a:rPr>
              <a:t> – </a:t>
            </a:r>
            <a:r>
              <a:rPr lang="pt-BR" altLang="pt-BR" sz="2000" dirty="0" smtClean="0">
                <a:latin typeface="Arial" pitchFamily="34" charset="0"/>
                <a:hlinkClick r:id="rId6"/>
              </a:rPr>
              <a:t>fiscalizacao@agir.sc.gov.br</a:t>
            </a:r>
            <a:r>
              <a:rPr lang="pt-BR" altLang="pt-BR" sz="2000" dirty="0" smtClean="0">
                <a:latin typeface="Arial" pitchFamily="34" charset="0"/>
              </a:rPr>
              <a:t> </a:t>
            </a:r>
            <a:endParaRPr lang="pt-BR" altLang="pt-BR" sz="20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000" dirty="0" smtClean="0">
                <a:latin typeface="Arial" pitchFamily="34" charset="0"/>
              </a:rPr>
              <a:t>Giovana Peron – </a:t>
            </a:r>
            <a:r>
              <a:rPr lang="pt-BR" altLang="pt-BR" sz="2000" dirty="0" smtClean="0">
                <a:latin typeface="Arial" pitchFamily="34" charset="0"/>
                <a:hlinkClick r:id="rId7"/>
              </a:rPr>
              <a:t>secretaria@agir.sc.gov.br</a:t>
            </a:r>
            <a:r>
              <a:rPr lang="pt-BR" altLang="pt-BR" sz="2000" dirty="0" smtClean="0">
                <a:latin typeface="Arial" pitchFamily="34" charset="0"/>
              </a:rPr>
              <a:t> </a:t>
            </a:r>
            <a:endParaRPr lang="pt-BR" altLang="pt-BR" sz="20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endParaRPr lang="pt-BR" altLang="pt-BR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Telefone: (47) 3331-5827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Site: www.agir.sc.gov.br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Nos siga nas redes sociais: </a:t>
            </a: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70" y="4293096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95" y="4293096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pt-BR" sz="2800" dirty="0" smtClean="0"/>
              <a:t>Crescimento das </a:t>
            </a:r>
            <a:r>
              <a:rPr lang="pt-BR" sz="2800" dirty="0" smtClean="0"/>
              <a:t>áreas urbanas</a:t>
            </a:r>
            <a:r>
              <a:rPr lang="pt-BR" sz="2800" dirty="0" smtClean="0"/>
              <a:t>;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pt-BR" sz="2800" dirty="0" smtClean="0"/>
              <a:t>Elevaç</a:t>
            </a:r>
            <a:r>
              <a:rPr lang="pt-BR" sz="2800" dirty="0" smtClean="0"/>
              <a:t>ão dos padrões de produção e consumo.</a:t>
            </a:r>
          </a:p>
          <a:p>
            <a:pPr marL="457200" indent="-457200" algn="just">
              <a:buFont typeface="Wingdings" charset="2"/>
              <a:buChar char="§"/>
            </a:pPr>
            <a:endParaRPr lang="pt-BR" sz="2800" dirty="0" smtClean="0"/>
          </a:p>
          <a:p>
            <a:pPr marL="457200" indent="-457200" algn="just">
              <a:buFont typeface="Wingdings" charset="2"/>
              <a:buChar char="§"/>
            </a:pPr>
            <a:endParaRPr lang="pt-BR" sz="2800" dirty="0"/>
          </a:p>
          <a:p>
            <a:pPr marL="457200" indent="-457200" algn="just">
              <a:buFont typeface="Wingdings" charset="2"/>
              <a:buChar char="§"/>
            </a:pPr>
            <a:endParaRPr lang="pt-BR" sz="2800" dirty="0" smtClean="0"/>
          </a:p>
          <a:p>
            <a:pPr marL="457200" indent="-457200" algn="just">
              <a:buFont typeface="Wingdings" charset="2"/>
              <a:buChar char="§"/>
            </a:pPr>
            <a:endParaRPr lang="pt-BR" sz="2800" dirty="0"/>
          </a:p>
          <a:p>
            <a:pPr marL="457200" indent="-457200" algn="just">
              <a:buFont typeface="Wingdings" charset="2"/>
              <a:buChar char="§"/>
            </a:pPr>
            <a:endParaRPr lang="pt-BR" sz="2800" dirty="0" smtClean="0"/>
          </a:p>
          <a:p>
            <a:pPr algn="just"/>
            <a:endParaRPr lang="pt-BR" sz="2800" dirty="0"/>
          </a:p>
          <a:p>
            <a:pPr marL="457200" indent="-457200" algn="just">
              <a:buFont typeface="Wingdings" charset="2"/>
              <a:buChar char="§"/>
            </a:pPr>
            <a:endParaRPr lang="pt-BR" sz="2800" dirty="0" smtClean="0"/>
          </a:p>
          <a:p>
            <a:pPr marL="457200" indent="-457200" algn="just">
              <a:buFont typeface="Wingdings" charset="2"/>
              <a:buChar char="§"/>
            </a:pPr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Manejo de resíduos sólidos &gt; Gestão e </a:t>
            </a:r>
            <a:r>
              <a:rPr lang="pt-BR" sz="2800" dirty="0"/>
              <a:t>p</a:t>
            </a:r>
            <a:r>
              <a:rPr lang="pt-BR" sz="2800" dirty="0" smtClean="0"/>
              <a:t>lanejamento urbano.</a:t>
            </a:r>
          </a:p>
          <a:p>
            <a:pPr algn="just"/>
            <a:endParaRPr lang="pt-BR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3533">
            <a:off x="819911" y="1339024"/>
            <a:ext cx="4176464" cy="278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377">
            <a:off x="4543665" y="1449338"/>
            <a:ext cx="4104456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93096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/>
              <a:t>: https://</a:t>
            </a:r>
            <a:r>
              <a:rPr lang="en-US" sz="1400" dirty="0" err="1"/>
              <a:t>www.estudarfora.org.br</a:t>
            </a:r>
            <a:r>
              <a:rPr lang="en-US" sz="1400" dirty="0"/>
              <a:t>/</a:t>
            </a:r>
            <a:r>
              <a:rPr lang="en-US" sz="1400" dirty="0" err="1"/>
              <a:t>cidade</a:t>
            </a:r>
            <a:r>
              <a:rPr lang="en-US" sz="1400" dirty="0"/>
              <a:t>-ideal-</a:t>
            </a:r>
            <a:r>
              <a:rPr lang="en-US" sz="1400" dirty="0" err="1"/>
              <a:t>para</a:t>
            </a:r>
            <a:r>
              <a:rPr lang="en-US" sz="1400" dirty="0"/>
              <a:t>-</a:t>
            </a:r>
            <a:r>
              <a:rPr lang="en-US" sz="1400" dirty="0" err="1"/>
              <a:t>estudar-fora</a:t>
            </a:r>
            <a:r>
              <a:rPr lang="en-US" sz="1400" dirty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4313" y="4365104"/>
            <a:ext cx="476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Fonte</a:t>
            </a:r>
            <a:r>
              <a:rPr lang="en-US" sz="1400" dirty="0"/>
              <a:t>: https://</a:t>
            </a:r>
            <a:r>
              <a:rPr lang="en-US" sz="1400" dirty="0" err="1"/>
              <a:t>exame.abril.com.br</a:t>
            </a:r>
            <a:r>
              <a:rPr lang="en-US" sz="1400" dirty="0"/>
              <a:t>/</a:t>
            </a:r>
            <a:r>
              <a:rPr lang="en-US" sz="1400" dirty="0" err="1"/>
              <a:t>economia</a:t>
            </a:r>
            <a:r>
              <a:rPr lang="en-US" sz="1400" dirty="0"/>
              <a:t>/</a:t>
            </a:r>
            <a:r>
              <a:rPr lang="en-US" sz="1400" dirty="0" err="1"/>
              <a:t>veja</a:t>
            </a:r>
            <a:r>
              <a:rPr lang="en-US" sz="1400" dirty="0"/>
              <a:t>-</a:t>
            </a:r>
            <a:r>
              <a:rPr lang="en-US" sz="1400" dirty="0" err="1"/>
              <a:t>em</a:t>
            </a:r>
            <a:r>
              <a:rPr lang="en-US" sz="1400" dirty="0"/>
              <a:t>-tempo-real-</a:t>
            </a:r>
            <a:r>
              <a:rPr lang="en-US" sz="1400" dirty="0" err="1"/>
              <a:t>quanto</a:t>
            </a:r>
            <a:r>
              <a:rPr lang="en-US" sz="1400" dirty="0"/>
              <a:t>-e-no-</a:t>
            </a:r>
            <a:r>
              <a:rPr lang="en-US" sz="1400" dirty="0" err="1"/>
              <a:t>que</a:t>
            </a:r>
            <a:r>
              <a:rPr lang="en-US" sz="1400" dirty="0"/>
              <a:t>-</a:t>
            </a:r>
            <a:r>
              <a:rPr lang="en-US" sz="1400" dirty="0" err="1"/>
              <a:t>os-americanos-gastam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38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88640"/>
            <a:ext cx="8964488" cy="6314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600" dirty="0"/>
              <a:t>Tendo em vista os problemas gerados pelo tratamento inadequado dos </a:t>
            </a:r>
            <a:r>
              <a:rPr lang="pt-BR" sz="2600" dirty="0" smtClean="0"/>
              <a:t>resíduos</a:t>
            </a:r>
            <a:r>
              <a:rPr lang="pt-BR" sz="2600" dirty="0"/>
              <a:t>:</a:t>
            </a:r>
            <a:endParaRPr lang="pt-BR" sz="2600" dirty="0" smtClean="0"/>
          </a:p>
          <a:p>
            <a:pPr algn="just">
              <a:lnSpc>
                <a:spcPct val="110000"/>
              </a:lnSpc>
            </a:pPr>
            <a:endParaRPr lang="pt-BR" sz="2600" i="1" dirty="0" smtClean="0"/>
          </a:p>
          <a:p>
            <a:pPr algn="just">
              <a:lnSpc>
                <a:spcPct val="110000"/>
              </a:lnSpc>
            </a:pPr>
            <a:r>
              <a:rPr lang="pt-BR" sz="2600" i="1" dirty="0" smtClean="0"/>
              <a:t>Impactos </a:t>
            </a:r>
            <a:r>
              <a:rPr lang="pt-BR" sz="2600" i="1" dirty="0"/>
              <a:t>socioeconômicos relacionados a desigualdade social em decorrência do acesso à estes serviços, degradação do meio ambiente e a saúde pública afetada quando do contato da população com resíduos contaminados e ambientes </a:t>
            </a:r>
            <a:r>
              <a:rPr lang="pt-BR" sz="2600" i="1" dirty="0" smtClean="0"/>
              <a:t>nocivos.</a:t>
            </a:r>
          </a:p>
          <a:p>
            <a:pPr algn="just">
              <a:lnSpc>
                <a:spcPct val="110000"/>
              </a:lnSpc>
            </a:pPr>
            <a:endParaRPr lang="pt-BR" sz="2600" dirty="0"/>
          </a:p>
          <a:p>
            <a:pPr algn="just">
              <a:lnSpc>
                <a:spcPct val="110000"/>
              </a:lnSpc>
            </a:pPr>
            <a:r>
              <a:rPr lang="pt-BR" sz="2600" dirty="0" smtClean="0"/>
              <a:t>A </a:t>
            </a:r>
            <a:r>
              <a:rPr lang="pt-BR" sz="2600" dirty="0"/>
              <a:t>regulação apresenta-</a:t>
            </a:r>
            <a:r>
              <a:rPr lang="pt-BR" sz="2600" dirty="0" smtClean="0"/>
              <a:t>se </a:t>
            </a:r>
            <a:r>
              <a:rPr lang="pt-BR" sz="2600" dirty="0"/>
              <a:t>como um instrumento norteador à qualidade dos serviços públicos de saneamento básico, ao qual esta vertente representa um dos pilares determinantes à qualidade de vida da população em seu entorno. </a:t>
            </a:r>
          </a:p>
          <a:p>
            <a:pPr algn="just">
              <a:lnSpc>
                <a:spcPct val="110000"/>
              </a:lnSpc>
            </a:pPr>
            <a:endParaRPr lang="pt-BR" sz="2800" dirty="0" smtClean="0"/>
          </a:p>
          <a:p>
            <a:pPr algn="just">
              <a:lnSpc>
                <a:spcPct val="14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946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20688"/>
            <a:ext cx="878497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Objetivo</a:t>
            </a:r>
          </a:p>
          <a:p>
            <a:pPr algn="just"/>
            <a:endParaRPr lang="pt-BR" sz="2800" dirty="0"/>
          </a:p>
          <a:p>
            <a:pPr algn="just">
              <a:lnSpc>
                <a:spcPct val="130000"/>
              </a:lnSpc>
            </a:pPr>
            <a:r>
              <a:rPr lang="pt-BR" sz="2800" dirty="0" smtClean="0"/>
              <a:t>Analisar </a:t>
            </a:r>
            <a:r>
              <a:rPr lang="pt-BR" sz="2800" dirty="0"/>
              <a:t>por meio deste estudo, a regulação dos serviços de manejo de resíduos sólidos em âmbito nacional através do olhar das Agências Reguladoras e ao mesmo tempo, sob um enfoque regional, com a regulação do saneamento básico realizada em 14 (catorze) municípios através de um consórcio </a:t>
            </a:r>
            <a:r>
              <a:rPr lang="pt-BR" sz="2800" dirty="0" smtClean="0"/>
              <a:t>público.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07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9"/>
          <p:cNvPicPr>
            <a:picLocks noChangeAspect="1"/>
          </p:cNvPicPr>
          <p:nvPr/>
        </p:nvPicPr>
        <p:blipFill>
          <a:blip r:embed="rId4"/>
          <a:srcRect t="26466" b="26466"/>
          <a:stretch>
            <a:fillRect/>
          </a:stretch>
        </p:blipFill>
        <p:spPr>
          <a:xfrm>
            <a:off x="395536" y="476672"/>
            <a:ext cx="2979738" cy="140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3" y="2205013"/>
            <a:ext cx="89362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AGIR atua no controle, regulação e fiscalização dos serviços públicos municipais do setor de saneamento básico, compreendido como os serviços</a:t>
            </a:r>
            <a:r>
              <a:rPr lang="pt-BR" sz="2400" dirty="0" smtClean="0"/>
              <a:t>:</a:t>
            </a:r>
            <a:endParaRPr lang="pt-BR" sz="2400" dirty="0"/>
          </a:p>
          <a:p>
            <a:pPr algn="just">
              <a:buFont typeface="Arial" charset="0"/>
              <a:buChar char="•"/>
            </a:pPr>
            <a:r>
              <a:rPr lang="pt-BR" sz="2400" dirty="0"/>
              <a:t>Abastecimento de água;</a:t>
            </a:r>
          </a:p>
          <a:p>
            <a:pPr algn="just">
              <a:buFont typeface="Arial" charset="0"/>
              <a:buChar char="•"/>
            </a:pPr>
            <a:r>
              <a:rPr lang="pt-BR" sz="2400" dirty="0"/>
              <a:t>Esgotamento sanitário;</a:t>
            </a:r>
          </a:p>
          <a:p>
            <a:pPr algn="just">
              <a:buFont typeface="Arial" charset="0"/>
              <a:buChar char="•"/>
            </a:pPr>
            <a:r>
              <a:rPr lang="pt-BR" sz="2400" dirty="0"/>
              <a:t>Limpeza urbana;</a:t>
            </a:r>
          </a:p>
          <a:p>
            <a:pPr algn="just">
              <a:buFont typeface="Arial" charset="0"/>
              <a:buChar char="•"/>
            </a:pPr>
            <a:r>
              <a:rPr lang="pt-BR" sz="2400" dirty="0"/>
              <a:t>Manejo de resíduos sólidos;</a:t>
            </a:r>
          </a:p>
          <a:p>
            <a:pPr algn="just">
              <a:buFont typeface="Arial" charset="0"/>
              <a:buChar char="•"/>
            </a:pPr>
            <a:r>
              <a:rPr lang="pt-BR" sz="2400" dirty="0"/>
              <a:t>Drenagem e manejo das águas pluviais urbanas;</a:t>
            </a:r>
          </a:p>
          <a:p>
            <a:pPr algn="just">
              <a:buFont typeface="Arial" charset="0"/>
              <a:buChar char="•"/>
            </a:pPr>
            <a:r>
              <a:rPr lang="pt-BR" sz="2400" dirty="0"/>
              <a:t>Transporte público.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91880" y="332656"/>
            <a:ext cx="56521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Agência </a:t>
            </a:r>
            <a:r>
              <a:rPr lang="pt-BR" sz="2800" b="1" dirty="0" smtClean="0"/>
              <a:t>Intermunicipal </a:t>
            </a:r>
            <a:r>
              <a:rPr lang="pt-BR" sz="2800" b="1" dirty="0"/>
              <a:t>de R</a:t>
            </a:r>
            <a:r>
              <a:rPr lang="pt-BR" sz="2800" b="1" dirty="0" smtClean="0"/>
              <a:t>egulação</a:t>
            </a:r>
            <a:r>
              <a:rPr lang="pt-BR" sz="2800" b="1" dirty="0"/>
              <a:t>, </a:t>
            </a:r>
            <a:r>
              <a:rPr lang="pt-BR" sz="2800" b="1" dirty="0" smtClean="0"/>
              <a:t>Controle </a:t>
            </a:r>
            <a:r>
              <a:rPr lang="pt-BR" sz="2800" b="1" dirty="0"/>
              <a:t>e </a:t>
            </a:r>
            <a:r>
              <a:rPr lang="pt-BR" sz="2800" b="1" dirty="0" smtClean="0"/>
              <a:t>Fiscalização </a:t>
            </a:r>
            <a:r>
              <a:rPr lang="pt-BR" sz="2800" b="1" dirty="0"/>
              <a:t>de </a:t>
            </a:r>
            <a:r>
              <a:rPr lang="pt-BR" sz="2800" b="1" dirty="0" smtClean="0"/>
              <a:t>Serviços Públicos Municipais </a:t>
            </a:r>
            <a:r>
              <a:rPr lang="pt-BR" sz="2800" b="1" dirty="0"/>
              <a:t>do Médio Vale do Itajaí – AGIR.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38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75" y="980728"/>
            <a:ext cx="48735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971" y="1052736"/>
            <a:ext cx="478496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8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96752"/>
            <a:ext cx="8712968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500" dirty="0" smtClean="0"/>
              <a:t>Cabe </a:t>
            </a:r>
            <a:r>
              <a:rPr lang="pt-BR" sz="2500" dirty="0"/>
              <a:t>destacar que o olhar regionalizado, segundo Di Giovanni e Nogueira (2015, p. </a:t>
            </a:r>
            <a:r>
              <a:rPr lang="pt-BR" sz="2500" dirty="0"/>
              <a:t>695) em relação a solução dos problemas é relevante ao considerar a resolução dos conflitos localmente onde “os poderes espacialmente localizados em territórios reais ou virtualizados expressam-se por múltiplas formas de gestão, produtos de ação individual ou coletiva e estratégias de governo”.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738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Metodologia</a:t>
            </a:r>
            <a:endParaRPr lang="en-US" sz="3600" b="1" dirty="0" smtClean="0"/>
          </a:p>
          <a:p>
            <a:endParaRPr lang="pt-BR" sz="2800" dirty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presente estudo foi realizado visando obter maiores informações acerca da regulação dos serviços públicos de manejo de resíduos sólidos em âmbito nacional, após motivação do </a:t>
            </a:r>
            <a:r>
              <a:rPr lang="pt-BR" sz="2800" b="1" dirty="0"/>
              <a:t>Grupo de Resíduos Sólidos da Câmara Técnica de Saneamento</a:t>
            </a:r>
            <a:r>
              <a:rPr lang="pt-BR" sz="2800" dirty="0"/>
              <a:t> da Associação Brasileira de Agências de Regulação – ABAR (</a:t>
            </a:r>
            <a:r>
              <a:rPr lang="pt-BR" sz="2800" dirty="0" err="1"/>
              <a:t>CTSan</a:t>
            </a:r>
            <a:r>
              <a:rPr lang="pt-BR" sz="2800" dirty="0"/>
              <a:t> – ABAR). Em relação a metodologia, a pesquisa caracterizou-se como uma abordagem </a:t>
            </a:r>
            <a:r>
              <a:rPr lang="pt-BR" sz="2800" dirty="0" err="1"/>
              <a:t>quali</a:t>
            </a:r>
            <a:r>
              <a:rPr lang="pt-BR" sz="2800" dirty="0"/>
              <a:t>-quantitativa, exploratória quanto aos objetivos propostos e um levantamento por meio de questionário quanto aos procedimentos adotados</a:t>
            </a:r>
            <a:r>
              <a:rPr lang="pt-BR" sz="2800" dirty="0" smtClean="0"/>
              <a:t>.</a:t>
            </a: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4296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1172</Words>
  <Application>Microsoft Macintosh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Tema do Office</vt:lpstr>
      <vt:lpstr>Microsoft Word Document</vt:lpstr>
      <vt:lpstr>O PANORAMA NACIONAL DA REGULAÇÃO DO MANEJO DE RESÍDUOS SÓLIDOS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Ana Claudia Hafemann</cp:lastModifiedBy>
  <cp:revision>42</cp:revision>
  <dcterms:created xsi:type="dcterms:W3CDTF">2018-05-02T19:43:05Z</dcterms:created>
  <dcterms:modified xsi:type="dcterms:W3CDTF">2018-05-30T03:10:16Z</dcterms:modified>
</cp:coreProperties>
</file>