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50"/>
  </p:notesMasterIdLst>
  <p:handoutMasterIdLst>
    <p:handoutMasterId r:id="rId51"/>
  </p:handoutMasterIdLst>
  <p:sldIdLst>
    <p:sldId id="586" r:id="rId3"/>
    <p:sldId id="585" r:id="rId4"/>
    <p:sldId id="386" r:id="rId5"/>
    <p:sldId id="381" r:id="rId6"/>
    <p:sldId id="389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513" r:id="rId28"/>
    <p:sldId id="518" r:id="rId29"/>
    <p:sldId id="514" r:id="rId30"/>
    <p:sldId id="516" r:id="rId31"/>
    <p:sldId id="517" r:id="rId32"/>
    <p:sldId id="522" r:id="rId33"/>
    <p:sldId id="584" r:id="rId34"/>
    <p:sldId id="587" r:id="rId35"/>
    <p:sldId id="523" r:id="rId36"/>
    <p:sldId id="524" r:id="rId37"/>
    <p:sldId id="525" r:id="rId38"/>
    <p:sldId id="556" r:id="rId39"/>
    <p:sldId id="558" r:id="rId40"/>
    <p:sldId id="560" r:id="rId41"/>
    <p:sldId id="562" r:id="rId42"/>
    <p:sldId id="588" r:id="rId43"/>
    <p:sldId id="594" r:id="rId44"/>
    <p:sldId id="590" r:id="rId45"/>
    <p:sldId id="591" r:id="rId46"/>
    <p:sldId id="592" r:id="rId47"/>
    <p:sldId id="593" r:id="rId48"/>
    <p:sldId id="589" r:id="rId49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81" autoAdjust="0"/>
    <p:restoredTop sz="94184" autoAdjust="0"/>
  </p:normalViewPr>
  <p:slideViewPr>
    <p:cSldViewPr snapToGrid="0">
      <p:cViewPr varScale="1">
        <p:scale>
          <a:sx n="68" d="100"/>
          <a:sy n="68" d="100"/>
        </p:scale>
        <p:origin x="73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32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6B654-CC45-43F5-A8EF-4405221E3C6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1C5B5129-A2CA-4D95-8DDD-0385C2D22B46}">
      <dgm:prSet phldrT="[Texto]"/>
      <dgm:spPr/>
      <dgm:t>
        <a:bodyPr/>
        <a:lstStyle/>
        <a:p>
          <a:r>
            <a:rPr lang="pt-BR" b="1" dirty="0" smtClean="0"/>
            <a:t>Contratos de Performance</a:t>
          </a:r>
          <a:endParaRPr lang="pt-BR" b="1" dirty="0"/>
        </a:p>
      </dgm:t>
    </dgm:pt>
    <dgm:pt modelId="{2A28E709-3575-4CA3-A6E6-B0A1956188A0}" type="parTrans" cxnId="{4F3B68DD-487F-4A26-8540-1AB591959534}">
      <dgm:prSet/>
      <dgm:spPr/>
      <dgm:t>
        <a:bodyPr/>
        <a:lstStyle/>
        <a:p>
          <a:endParaRPr lang="pt-BR"/>
        </a:p>
      </dgm:t>
    </dgm:pt>
    <dgm:pt modelId="{BB676973-4001-4F59-9CA9-A0C910F58B3C}" type="sibTrans" cxnId="{4F3B68DD-487F-4A26-8540-1AB591959534}">
      <dgm:prSet/>
      <dgm:spPr/>
      <dgm:t>
        <a:bodyPr/>
        <a:lstStyle/>
        <a:p>
          <a:endParaRPr lang="pt-BR"/>
        </a:p>
      </dgm:t>
    </dgm:pt>
    <dgm:pt modelId="{D029713F-215D-4FD4-B3CC-37050335CB2E}">
      <dgm:prSet phldrT="[Texto]"/>
      <dgm:spPr/>
      <dgm:t>
        <a:bodyPr/>
        <a:lstStyle/>
        <a:p>
          <a:r>
            <a:rPr lang="pt-BR" b="1" dirty="0" smtClean="0"/>
            <a:t>O&amp;M Operação e Manutenção</a:t>
          </a:r>
          <a:endParaRPr lang="pt-BR" b="1" dirty="0"/>
        </a:p>
      </dgm:t>
    </dgm:pt>
    <dgm:pt modelId="{0E193DAA-57DF-4777-B2DE-BA60E9719A39}" type="parTrans" cxnId="{F6B1F153-BFC5-4805-8F48-620CDC1EB3EF}">
      <dgm:prSet/>
      <dgm:spPr/>
      <dgm:t>
        <a:bodyPr/>
        <a:lstStyle/>
        <a:p>
          <a:endParaRPr lang="pt-BR"/>
        </a:p>
      </dgm:t>
    </dgm:pt>
    <dgm:pt modelId="{A7391743-C885-44C5-9980-01C7CC588EB1}" type="sibTrans" cxnId="{F6B1F153-BFC5-4805-8F48-620CDC1EB3EF}">
      <dgm:prSet/>
      <dgm:spPr/>
      <dgm:t>
        <a:bodyPr/>
        <a:lstStyle/>
        <a:p>
          <a:endParaRPr lang="pt-BR"/>
        </a:p>
      </dgm:t>
    </dgm:pt>
    <dgm:pt modelId="{906102AA-A54F-45B4-9B9E-9E24D4DB6E33}">
      <dgm:prSet phldrT="[Texto]"/>
      <dgm:spPr/>
      <dgm:t>
        <a:bodyPr/>
        <a:lstStyle/>
        <a:p>
          <a:r>
            <a:rPr lang="pt-BR" b="1" dirty="0" smtClean="0"/>
            <a:t>Estações Compactas de Tratamento</a:t>
          </a:r>
          <a:endParaRPr lang="pt-BR" b="1" dirty="0"/>
        </a:p>
      </dgm:t>
    </dgm:pt>
    <dgm:pt modelId="{5C900F0D-A8C8-4417-828E-B9BAFA45327F}" type="parTrans" cxnId="{1910B07B-F4CA-4D47-9C3C-C99BECBE9430}">
      <dgm:prSet/>
      <dgm:spPr/>
      <dgm:t>
        <a:bodyPr/>
        <a:lstStyle/>
        <a:p>
          <a:endParaRPr lang="pt-BR"/>
        </a:p>
      </dgm:t>
    </dgm:pt>
    <dgm:pt modelId="{75819A4D-28F5-4BE9-B7FB-428BF44E6E89}" type="sibTrans" cxnId="{1910B07B-F4CA-4D47-9C3C-C99BECBE9430}">
      <dgm:prSet/>
      <dgm:spPr/>
      <dgm:t>
        <a:bodyPr/>
        <a:lstStyle/>
        <a:p>
          <a:endParaRPr lang="pt-BR"/>
        </a:p>
      </dgm:t>
    </dgm:pt>
    <dgm:pt modelId="{99F98C49-6730-44A4-B4A7-0C02F1055783}">
      <dgm:prSet phldrT="[Texto]"/>
      <dgm:spPr/>
      <dgm:t>
        <a:bodyPr/>
        <a:lstStyle/>
        <a:p>
          <a:r>
            <a:rPr lang="pt-BR" dirty="0" smtClean="0"/>
            <a:t>Redução de Perdas e Água Não Faturada</a:t>
          </a:r>
          <a:endParaRPr lang="pt-BR" dirty="0"/>
        </a:p>
      </dgm:t>
    </dgm:pt>
    <dgm:pt modelId="{A9ADFDEE-FACB-4F9E-9231-8C240EB54DEA}" type="parTrans" cxnId="{3AD3300E-4341-40F0-B6D3-13F8380326BC}">
      <dgm:prSet/>
      <dgm:spPr/>
      <dgm:t>
        <a:bodyPr/>
        <a:lstStyle/>
        <a:p>
          <a:endParaRPr lang="pt-BR"/>
        </a:p>
      </dgm:t>
    </dgm:pt>
    <dgm:pt modelId="{8E885138-7747-4A72-A15C-D6F368C071EF}" type="sibTrans" cxnId="{3AD3300E-4341-40F0-B6D3-13F8380326BC}">
      <dgm:prSet/>
      <dgm:spPr/>
      <dgm:t>
        <a:bodyPr/>
        <a:lstStyle/>
        <a:p>
          <a:endParaRPr lang="pt-BR"/>
        </a:p>
      </dgm:t>
    </dgm:pt>
    <dgm:pt modelId="{B3E1D800-310C-4A87-B237-D4AD7D0BACBA}">
      <dgm:prSet phldrT="[Texto]"/>
      <dgm:spPr/>
      <dgm:t>
        <a:bodyPr/>
        <a:lstStyle/>
        <a:p>
          <a:r>
            <a:rPr lang="pt-BR" dirty="0" smtClean="0"/>
            <a:t>Operação e Manutenção de Sistemas de Água e Esgoto</a:t>
          </a:r>
          <a:endParaRPr lang="pt-BR" dirty="0"/>
        </a:p>
      </dgm:t>
    </dgm:pt>
    <dgm:pt modelId="{741E7ACF-3967-498B-B21D-42AE57EC6B11}" type="parTrans" cxnId="{A3AD8465-BE1D-45C0-AB85-4ED85F405168}">
      <dgm:prSet/>
      <dgm:spPr/>
      <dgm:t>
        <a:bodyPr/>
        <a:lstStyle/>
        <a:p>
          <a:endParaRPr lang="pt-BR"/>
        </a:p>
      </dgm:t>
    </dgm:pt>
    <dgm:pt modelId="{E03DA3FA-4B28-41EF-A7EB-BFEDB8F1B72A}" type="sibTrans" cxnId="{A3AD8465-BE1D-45C0-AB85-4ED85F405168}">
      <dgm:prSet/>
      <dgm:spPr/>
      <dgm:t>
        <a:bodyPr/>
        <a:lstStyle/>
        <a:p>
          <a:endParaRPr lang="pt-BR"/>
        </a:p>
      </dgm:t>
    </dgm:pt>
    <dgm:pt modelId="{8815FE9D-E682-4807-8D7E-67080C93B917}">
      <dgm:prSet phldrT="[Texto]"/>
      <dgm:spPr/>
      <dgm:t>
        <a:bodyPr/>
        <a:lstStyle/>
        <a:p>
          <a:r>
            <a:rPr lang="pt-BR" dirty="0" smtClean="0"/>
            <a:t>Água, Esgoto, Dessalinização e Reuso</a:t>
          </a:r>
          <a:endParaRPr lang="pt-BR" dirty="0"/>
        </a:p>
      </dgm:t>
    </dgm:pt>
    <dgm:pt modelId="{2198C708-30E5-4ACC-9525-66D92C7AE575}" type="parTrans" cxnId="{16F30640-2009-4C38-96C3-E292A6C6C19F}">
      <dgm:prSet/>
      <dgm:spPr/>
      <dgm:t>
        <a:bodyPr/>
        <a:lstStyle/>
        <a:p>
          <a:endParaRPr lang="pt-BR"/>
        </a:p>
      </dgm:t>
    </dgm:pt>
    <dgm:pt modelId="{5874CE13-30C0-4E2B-9061-A1633AF11E11}" type="sibTrans" cxnId="{16F30640-2009-4C38-96C3-E292A6C6C19F}">
      <dgm:prSet/>
      <dgm:spPr/>
      <dgm:t>
        <a:bodyPr/>
        <a:lstStyle/>
        <a:p>
          <a:endParaRPr lang="pt-BR"/>
        </a:p>
      </dgm:t>
    </dgm:pt>
    <dgm:pt modelId="{8AE1EF54-DD34-49DB-B204-D55A457746DE}">
      <dgm:prSet phldrT="[Texto]"/>
      <dgm:spPr/>
      <dgm:t>
        <a:bodyPr/>
        <a:lstStyle/>
        <a:p>
          <a:r>
            <a:rPr lang="pt-BR" b="1" dirty="0" smtClean="0"/>
            <a:t>Gestão Comercial </a:t>
          </a:r>
          <a:endParaRPr lang="pt-BR" b="1" dirty="0"/>
        </a:p>
      </dgm:t>
    </dgm:pt>
    <dgm:pt modelId="{0901205F-FEA3-44BA-BD29-FBE18E2C7869}" type="parTrans" cxnId="{E95962DB-B205-4519-AAFD-EE521CEF69C4}">
      <dgm:prSet/>
      <dgm:spPr/>
      <dgm:t>
        <a:bodyPr/>
        <a:lstStyle/>
        <a:p>
          <a:endParaRPr lang="pt-BR"/>
        </a:p>
      </dgm:t>
    </dgm:pt>
    <dgm:pt modelId="{AD9B5EB0-EC8E-45DC-906D-B41205837E82}" type="sibTrans" cxnId="{E95962DB-B205-4519-AAFD-EE521CEF69C4}">
      <dgm:prSet/>
      <dgm:spPr/>
      <dgm:t>
        <a:bodyPr/>
        <a:lstStyle/>
        <a:p>
          <a:endParaRPr lang="pt-BR"/>
        </a:p>
      </dgm:t>
    </dgm:pt>
    <dgm:pt modelId="{47926183-DEEC-4203-9B53-4598D0BBF52B}">
      <dgm:prSet phldrT="[Texto]"/>
      <dgm:spPr/>
      <dgm:t>
        <a:bodyPr/>
        <a:lstStyle/>
        <a:p>
          <a:r>
            <a:rPr lang="pt-BR" dirty="0" smtClean="0"/>
            <a:t>Software, Leitura, Emissão de Fatura, Corte e Cobrança</a:t>
          </a:r>
          <a:endParaRPr lang="pt-BR" dirty="0"/>
        </a:p>
      </dgm:t>
    </dgm:pt>
    <dgm:pt modelId="{12EF5BA3-8143-4718-9117-16F912C8F049}" type="parTrans" cxnId="{835352F0-CFBB-4CBE-8E6C-733DF3F0556D}">
      <dgm:prSet/>
      <dgm:spPr/>
      <dgm:t>
        <a:bodyPr/>
        <a:lstStyle/>
        <a:p>
          <a:endParaRPr lang="pt-BR"/>
        </a:p>
      </dgm:t>
    </dgm:pt>
    <dgm:pt modelId="{1C853D29-29C2-4A01-912E-46E64C803621}" type="sibTrans" cxnId="{835352F0-CFBB-4CBE-8E6C-733DF3F0556D}">
      <dgm:prSet/>
      <dgm:spPr/>
      <dgm:t>
        <a:bodyPr/>
        <a:lstStyle/>
        <a:p>
          <a:endParaRPr lang="pt-BR"/>
        </a:p>
      </dgm:t>
    </dgm:pt>
    <dgm:pt modelId="{52C41B5E-0C10-4F22-940A-FAF4C864879B}" type="pres">
      <dgm:prSet presAssocID="{7776B654-CC45-43F5-A8EF-4405221E3C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397C9D2-CF2A-4F58-8E4D-93DB57E7BCC4}" type="pres">
      <dgm:prSet presAssocID="{1C5B5129-A2CA-4D95-8DDD-0385C2D22B46}" presName="parentLin" presStyleCnt="0"/>
      <dgm:spPr/>
    </dgm:pt>
    <dgm:pt modelId="{8BD3ABE1-A95E-47C8-A070-5544688D372D}" type="pres">
      <dgm:prSet presAssocID="{1C5B5129-A2CA-4D95-8DDD-0385C2D22B46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175901F7-1657-4AD0-9F80-2665003EF11D}" type="pres">
      <dgm:prSet presAssocID="{1C5B5129-A2CA-4D95-8DDD-0385C2D22B4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C9F4B6-D7F3-4E82-AB11-41FE71AC93A5}" type="pres">
      <dgm:prSet presAssocID="{1C5B5129-A2CA-4D95-8DDD-0385C2D22B46}" presName="negativeSpace" presStyleCnt="0"/>
      <dgm:spPr/>
    </dgm:pt>
    <dgm:pt modelId="{A51DB6B2-1774-4CD1-A16B-C9DCCEF7D38F}" type="pres">
      <dgm:prSet presAssocID="{1C5B5129-A2CA-4D95-8DDD-0385C2D22B4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4C54DD-B498-49FF-9A8A-D8A0E7EF97AE}" type="pres">
      <dgm:prSet presAssocID="{BB676973-4001-4F59-9CA9-A0C910F58B3C}" presName="spaceBetweenRectangles" presStyleCnt="0"/>
      <dgm:spPr/>
    </dgm:pt>
    <dgm:pt modelId="{01E891D8-2E7E-4042-9B8C-F5C3970D7699}" type="pres">
      <dgm:prSet presAssocID="{D029713F-215D-4FD4-B3CC-37050335CB2E}" presName="parentLin" presStyleCnt="0"/>
      <dgm:spPr/>
    </dgm:pt>
    <dgm:pt modelId="{09792256-1CCB-4717-91BA-06EEE961EEAC}" type="pres">
      <dgm:prSet presAssocID="{D029713F-215D-4FD4-B3CC-37050335CB2E}" presName="parentLeftMargin" presStyleLbl="node1" presStyleIdx="0" presStyleCnt="4"/>
      <dgm:spPr/>
      <dgm:t>
        <a:bodyPr/>
        <a:lstStyle/>
        <a:p>
          <a:endParaRPr lang="pt-BR"/>
        </a:p>
      </dgm:t>
    </dgm:pt>
    <dgm:pt modelId="{B5D87B90-F8ED-438C-9185-DCFB0D83AE8A}" type="pres">
      <dgm:prSet presAssocID="{D029713F-215D-4FD4-B3CC-37050335CB2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45442A-A817-4011-8971-F96A5092A915}" type="pres">
      <dgm:prSet presAssocID="{D029713F-215D-4FD4-B3CC-37050335CB2E}" presName="negativeSpace" presStyleCnt="0"/>
      <dgm:spPr/>
    </dgm:pt>
    <dgm:pt modelId="{74D20B8A-CEAA-40DA-AA03-6FFD852EEDA8}" type="pres">
      <dgm:prSet presAssocID="{D029713F-215D-4FD4-B3CC-37050335CB2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87B26C-B7BA-4C8D-9B14-758D0CB2F0C4}" type="pres">
      <dgm:prSet presAssocID="{A7391743-C885-44C5-9980-01C7CC588EB1}" presName="spaceBetweenRectangles" presStyleCnt="0"/>
      <dgm:spPr/>
    </dgm:pt>
    <dgm:pt modelId="{18467DE3-D651-4832-91D0-0DBF9934FEF3}" type="pres">
      <dgm:prSet presAssocID="{8AE1EF54-DD34-49DB-B204-D55A457746DE}" presName="parentLin" presStyleCnt="0"/>
      <dgm:spPr/>
    </dgm:pt>
    <dgm:pt modelId="{D1DDC539-AF71-4D53-9BD4-C759A5CAD1A1}" type="pres">
      <dgm:prSet presAssocID="{8AE1EF54-DD34-49DB-B204-D55A457746DE}" presName="parentLeftMargin" presStyleLbl="node1" presStyleIdx="1" presStyleCnt="4"/>
      <dgm:spPr/>
      <dgm:t>
        <a:bodyPr/>
        <a:lstStyle/>
        <a:p>
          <a:endParaRPr lang="pt-BR"/>
        </a:p>
      </dgm:t>
    </dgm:pt>
    <dgm:pt modelId="{E80629C4-110A-4367-908D-4F5C7A84F339}" type="pres">
      <dgm:prSet presAssocID="{8AE1EF54-DD34-49DB-B204-D55A457746D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7E39BF-6CAD-4468-AABF-61EE4393044F}" type="pres">
      <dgm:prSet presAssocID="{8AE1EF54-DD34-49DB-B204-D55A457746DE}" presName="negativeSpace" presStyleCnt="0"/>
      <dgm:spPr/>
    </dgm:pt>
    <dgm:pt modelId="{AC151E87-8BB8-449B-AD62-6A21B1389CAE}" type="pres">
      <dgm:prSet presAssocID="{8AE1EF54-DD34-49DB-B204-D55A457746DE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6D4AAE-ADA9-47E8-8F14-D618D49DC516}" type="pres">
      <dgm:prSet presAssocID="{AD9B5EB0-EC8E-45DC-906D-B41205837E82}" presName="spaceBetweenRectangles" presStyleCnt="0"/>
      <dgm:spPr/>
    </dgm:pt>
    <dgm:pt modelId="{3CFC0679-ABA9-4106-BF49-58D2B40B8B98}" type="pres">
      <dgm:prSet presAssocID="{906102AA-A54F-45B4-9B9E-9E24D4DB6E33}" presName="parentLin" presStyleCnt="0"/>
      <dgm:spPr/>
    </dgm:pt>
    <dgm:pt modelId="{DE154AB5-B4B1-4C41-BEB6-A0D0B6B4AA61}" type="pres">
      <dgm:prSet presAssocID="{906102AA-A54F-45B4-9B9E-9E24D4DB6E33}" presName="parentLeftMargin" presStyleLbl="node1" presStyleIdx="2" presStyleCnt="4"/>
      <dgm:spPr/>
      <dgm:t>
        <a:bodyPr/>
        <a:lstStyle/>
        <a:p>
          <a:endParaRPr lang="pt-BR"/>
        </a:p>
      </dgm:t>
    </dgm:pt>
    <dgm:pt modelId="{C5E4A31F-9B7E-40C0-B526-C974A7CCD4EE}" type="pres">
      <dgm:prSet presAssocID="{906102AA-A54F-45B4-9B9E-9E24D4DB6E3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283FE1-B0B1-4B21-B5CB-818CFFD17C85}" type="pres">
      <dgm:prSet presAssocID="{906102AA-A54F-45B4-9B9E-9E24D4DB6E33}" presName="negativeSpace" presStyleCnt="0"/>
      <dgm:spPr/>
    </dgm:pt>
    <dgm:pt modelId="{E3F3F3F3-D11C-4446-949F-B01E8CEBA3A4}" type="pres">
      <dgm:prSet presAssocID="{906102AA-A54F-45B4-9B9E-9E24D4DB6E3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F3B68DD-487F-4A26-8540-1AB591959534}" srcId="{7776B654-CC45-43F5-A8EF-4405221E3C6B}" destId="{1C5B5129-A2CA-4D95-8DDD-0385C2D22B46}" srcOrd="0" destOrd="0" parTransId="{2A28E709-3575-4CA3-A6E6-B0A1956188A0}" sibTransId="{BB676973-4001-4F59-9CA9-A0C910F58B3C}"/>
    <dgm:cxn modelId="{D4F2FFA9-8803-1145-9EDD-C0F6BDAE9FDD}" type="presOf" srcId="{8815FE9D-E682-4807-8D7E-67080C93B917}" destId="{E3F3F3F3-D11C-4446-949F-B01E8CEBA3A4}" srcOrd="0" destOrd="0" presId="urn:microsoft.com/office/officeart/2005/8/layout/list1"/>
    <dgm:cxn modelId="{42091B70-77FA-E54B-98FF-3CD384637D55}" type="presOf" srcId="{8AE1EF54-DD34-49DB-B204-D55A457746DE}" destId="{D1DDC539-AF71-4D53-9BD4-C759A5CAD1A1}" srcOrd="0" destOrd="0" presId="urn:microsoft.com/office/officeart/2005/8/layout/list1"/>
    <dgm:cxn modelId="{B2C660A5-9174-F149-BFA3-97EC7628465E}" type="presOf" srcId="{D029713F-215D-4FD4-B3CC-37050335CB2E}" destId="{09792256-1CCB-4717-91BA-06EEE961EEAC}" srcOrd="0" destOrd="0" presId="urn:microsoft.com/office/officeart/2005/8/layout/list1"/>
    <dgm:cxn modelId="{284E798F-5E12-6D44-87DB-D534C363F378}" type="presOf" srcId="{B3E1D800-310C-4A87-B237-D4AD7D0BACBA}" destId="{74D20B8A-CEAA-40DA-AA03-6FFD852EEDA8}" srcOrd="0" destOrd="0" presId="urn:microsoft.com/office/officeart/2005/8/layout/list1"/>
    <dgm:cxn modelId="{616C018C-FEB6-DE43-9AAB-33C968880620}" type="presOf" srcId="{7776B654-CC45-43F5-A8EF-4405221E3C6B}" destId="{52C41B5E-0C10-4F22-940A-FAF4C864879B}" srcOrd="0" destOrd="0" presId="urn:microsoft.com/office/officeart/2005/8/layout/list1"/>
    <dgm:cxn modelId="{1910B07B-F4CA-4D47-9C3C-C99BECBE9430}" srcId="{7776B654-CC45-43F5-A8EF-4405221E3C6B}" destId="{906102AA-A54F-45B4-9B9E-9E24D4DB6E33}" srcOrd="3" destOrd="0" parTransId="{5C900F0D-A8C8-4417-828E-B9BAFA45327F}" sibTransId="{75819A4D-28F5-4BE9-B7FB-428BF44E6E89}"/>
    <dgm:cxn modelId="{11780E02-2BDD-1346-B68A-E31D2C2D6A4D}" type="presOf" srcId="{D029713F-215D-4FD4-B3CC-37050335CB2E}" destId="{B5D87B90-F8ED-438C-9185-DCFB0D83AE8A}" srcOrd="1" destOrd="0" presId="urn:microsoft.com/office/officeart/2005/8/layout/list1"/>
    <dgm:cxn modelId="{E95962DB-B205-4519-AAFD-EE521CEF69C4}" srcId="{7776B654-CC45-43F5-A8EF-4405221E3C6B}" destId="{8AE1EF54-DD34-49DB-B204-D55A457746DE}" srcOrd="2" destOrd="0" parTransId="{0901205F-FEA3-44BA-BD29-FBE18E2C7869}" sibTransId="{AD9B5EB0-EC8E-45DC-906D-B41205837E82}"/>
    <dgm:cxn modelId="{835352F0-CFBB-4CBE-8E6C-733DF3F0556D}" srcId="{8AE1EF54-DD34-49DB-B204-D55A457746DE}" destId="{47926183-DEEC-4203-9B53-4598D0BBF52B}" srcOrd="0" destOrd="0" parTransId="{12EF5BA3-8143-4718-9117-16F912C8F049}" sibTransId="{1C853D29-29C2-4A01-912E-46E64C803621}"/>
    <dgm:cxn modelId="{3AD3300E-4341-40F0-B6D3-13F8380326BC}" srcId="{1C5B5129-A2CA-4D95-8DDD-0385C2D22B46}" destId="{99F98C49-6730-44A4-B4A7-0C02F1055783}" srcOrd="0" destOrd="0" parTransId="{A9ADFDEE-FACB-4F9E-9231-8C240EB54DEA}" sibTransId="{8E885138-7747-4A72-A15C-D6F368C071EF}"/>
    <dgm:cxn modelId="{F6B1F153-BFC5-4805-8F48-620CDC1EB3EF}" srcId="{7776B654-CC45-43F5-A8EF-4405221E3C6B}" destId="{D029713F-215D-4FD4-B3CC-37050335CB2E}" srcOrd="1" destOrd="0" parTransId="{0E193DAA-57DF-4777-B2DE-BA60E9719A39}" sibTransId="{A7391743-C885-44C5-9980-01C7CC588EB1}"/>
    <dgm:cxn modelId="{F18910E9-D61E-EB47-92C7-C445F6ACE131}" type="presOf" srcId="{1C5B5129-A2CA-4D95-8DDD-0385C2D22B46}" destId="{175901F7-1657-4AD0-9F80-2665003EF11D}" srcOrd="1" destOrd="0" presId="urn:microsoft.com/office/officeart/2005/8/layout/list1"/>
    <dgm:cxn modelId="{4C4A8777-B4CA-4848-ACE9-9131E167845D}" type="presOf" srcId="{1C5B5129-A2CA-4D95-8DDD-0385C2D22B46}" destId="{8BD3ABE1-A95E-47C8-A070-5544688D372D}" srcOrd="0" destOrd="0" presId="urn:microsoft.com/office/officeart/2005/8/layout/list1"/>
    <dgm:cxn modelId="{74F580D7-0FCF-204E-8402-170639C56F5C}" type="presOf" srcId="{99F98C49-6730-44A4-B4A7-0C02F1055783}" destId="{A51DB6B2-1774-4CD1-A16B-C9DCCEF7D38F}" srcOrd="0" destOrd="0" presId="urn:microsoft.com/office/officeart/2005/8/layout/list1"/>
    <dgm:cxn modelId="{16F30640-2009-4C38-96C3-E292A6C6C19F}" srcId="{906102AA-A54F-45B4-9B9E-9E24D4DB6E33}" destId="{8815FE9D-E682-4807-8D7E-67080C93B917}" srcOrd="0" destOrd="0" parTransId="{2198C708-30E5-4ACC-9525-66D92C7AE575}" sibTransId="{5874CE13-30C0-4E2B-9061-A1633AF11E11}"/>
    <dgm:cxn modelId="{3897ACF8-890F-AD48-91B4-C8EE13C70EC0}" type="presOf" srcId="{906102AA-A54F-45B4-9B9E-9E24D4DB6E33}" destId="{C5E4A31F-9B7E-40C0-B526-C974A7CCD4EE}" srcOrd="1" destOrd="0" presId="urn:microsoft.com/office/officeart/2005/8/layout/list1"/>
    <dgm:cxn modelId="{A3AD8465-BE1D-45C0-AB85-4ED85F405168}" srcId="{D029713F-215D-4FD4-B3CC-37050335CB2E}" destId="{B3E1D800-310C-4A87-B237-D4AD7D0BACBA}" srcOrd="0" destOrd="0" parTransId="{741E7ACF-3967-498B-B21D-42AE57EC6B11}" sibTransId="{E03DA3FA-4B28-41EF-A7EB-BFEDB8F1B72A}"/>
    <dgm:cxn modelId="{6309394C-9716-0847-9A42-F87E6D0E28DF}" type="presOf" srcId="{906102AA-A54F-45B4-9B9E-9E24D4DB6E33}" destId="{DE154AB5-B4B1-4C41-BEB6-A0D0B6B4AA61}" srcOrd="0" destOrd="0" presId="urn:microsoft.com/office/officeart/2005/8/layout/list1"/>
    <dgm:cxn modelId="{5BDD347B-F282-CD45-A838-C67C82C6E0BE}" type="presOf" srcId="{8AE1EF54-DD34-49DB-B204-D55A457746DE}" destId="{E80629C4-110A-4367-908D-4F5C7A84F339}" srcOrd="1" destOrd="0" presId="urn:microsoft.com/office/officeart/2005/8/layout/list1"/>
    <dgm:cxn modelId="{DC197AE8-31E1-074D-8CC9-975B05B62414}" type="presOf" srcId="{47926183-DEEC-4203-9B53-4598D0BBF52B}" destId="{AC151E87-8BB8-449B-AD62-6A21B1389CAE}" srcOrd="0" destOrd="0" presId="urn:microsoft.com/office/officeart/2005/8/layout/list1"/>
    <dgm:cxn modelId="{A076AB64-65F4-5C4B-9C8F-32C3D65EC14E}" type="presParOf" srcId="{52C41B5E-0C10-4F22-940A-FAF4C864879B}" destId="{2397C9D2-CF2A-4F58-8E4D-93DB57E7BCC4}" srcOrd="0" destOrd="0" presId="urn:microsoft.com/office/officeart/2005/8/layout/list1"/>
    <dgm:cxn modelId="{55B7A1FB-208D-9144-AC67-06D64F7FCC32}" type="presParOf" srcId="{2397C9D2-CF2A-4F58-8E4D-93DB57E7BCC4}" destId="{8BD3ABE1-A95E-47C8-A070-5544688D372D}" srcOrd="0" destOrd="0" presId="urn:microsoft.com/office/officeart/2005/8/layout/list1"/>
    <dgm:cxn modelId="{8788D8C5-A00C-0344-B10D-0D5C4714D47A}" type="presParOf" srcId="{2397C9D2-CF2A-4F58-8E4D-93DB57E7BCC4}" destId="{175901F7-1657-4AD0-9F80-2665003EF11D}" srcOrd="1" destOrd="0" presId="urn:microsoft.com/office/officeart/2005/8/layout/list1"/>
    <dgm:cxn modelId="{51BAF691-889E-554A-A6BE-8AC4EFC0CDA0}" type="presParOf" srcId="{52C41B5E-0C10-4F22-940A-FAF4C864879B}" destId="{D3C9F4B6-D7F3-4E82-AB11-41FE71AC93A5}" srcOrd="1" destOrd="0" presId="urn:microsoft.com/office/officeart/2005/8/layout/list1"/>
    <dgm:cxn modelId="{096888E5-BEC0-5745-A6FF-C8A7AA806554}" type="presParOf" srcId="{52C41B5E-0C10-4F22-940A-FAF4C864879B}" destId="{A51DB6B2-1774-4CD1-A16B-C9DCCEF7D38F}" srcOrd="2" destOrd="0" presId="urn:microsoft.com/office/officeart/2005/8/layout/list1"/>
    <dgm:cxn modelId="{2879560B-5738-AC4B-BAD4-42C01386ACCA}" type="presParOf" srcId="{52C41B5E-0C10-4F22-940A-FAF4C864879B}" destId="{3A4C54DD-B498-49FF-9A8A-D8A0E7EF97AE}" srcOrd="3" destOrd="0" presId="urn:microsoft.com/office/officeart/2005/8/layout/list1"/>
    <dgm:cxn modelId="{D716E8F5-CD62-744D-91B8-DC20118B87B3}" type="presParOf" srcId="{52C41B5E-0C10-4F22-940A-FAF4C864879B}" destId="{01E891D8-2E7E-4042-9B8C-F5C3970D7699}" srcOrd="4" destOrd="0" presId="urn:microsoft.com/office/officeart/2005/8/layout/list1"/>
    <dgm:cxn modelId="{D440BFB6-E61F-AD4D-A18E-9256E7986F1C}" type="presParOf" srcId="{01E891D8-2E7E-4042-9B8C-F5C3970D7699}" destId="{09792256-1CCB-4717-91BA-06EEE961EEAC}" srcOrd="0" destOrd="0" presId="urn:microsoft.com/office/officeart/2005/8/layout/list1"/>
    <dgm:cxn modelId="{74B27E62-E51D-2247-8032-406FA1ED21E7}" type="presParOf" srcId="{01E891D8-2E7E-4042-9B8C-F5C3970D7699}" destId="{B5D87B90-F8ED-438C-9185-DCFB0D83AE8A}" srcOrd="1" destOrd="0" presId="urn:microsoft.com/office/officeart/2005/8/layout/list1"/>
    <dgm:cxn modelId="{0518E871-9543-4845-B1C5-18FCDB9FE555}" type="presParOf" srcId="{52C41B5E-0C10-4F22-940A-FAF4C864879B}" destId="{F745442A-A817-4011-8971-F96A5092A915}" srcOrd="5" destOrd="0" presId="urn:microsoft.com/office/officeart/2005/8/layout/list1"/>
    <dgm:cxn modelId="{3EA1EA89-1FF0-1D4C-B518-01381B7EE76F}" type="presParOf" srcId="{52C41B5E-0C10-4F22-940A-FAF4C864879B}" destId="{74D20B8A-CEAA-40DA-AA03-6FFD852EEDA8}" srcOrd="6" destOrd="0" presId="urn:microsoft.com/office/officeart/2005/8/layout/list1"/>
    <dgm:cxn modelId="{DA0EB646-BC61-2A46-BED3-AEE9E6D5281B}" type="presParOf" srcId="{52C41B5E-0C10-4F22-940A-FAF4C864879B}" destId="{6687B26C-B7BA-4C8D-9B14-758D0CB2F0C4}" srcOrd="7" destOrd="0" presId="urn:microsoft.com/office/officeart/2005/8/layout/list1"/>
    <dgm:cxn modelId="{D12B14F8-3D86-B14E-85F7-1B05A3BDE514}" type="presParOf" srcId="{52C41B5E-0C10-4F22-940A-FAF4C864879B}" destId="{18467DE3-D651-4832-91D0-0DBF9934FEF3}" srcOrd="8" destOrd="0" presId="urn:microsoft.com/office/officeart/2005/8/layout/list1"/>
    <dgm:cxn modelId="{772FCB87-07CC-5A42-900E-74BA2A5DAEB6}" type="presParOf" srcId="{18467DE3-D651-4832-91D0-0DBF9934FEF3}" destId="{D1DDC539-AF71-4D53-9BD4-C759A5CAD1A1}" srcOrd="0" destOrd="0" presId="urn:microsoft.com/office/officeart/2005/8/layout/list1"/>
    <dgm:cxn modelId="{029C1C39-9E54-9C44-9B18-3B5DF39055F7}" type="presParOf" srcId="{18467DE3-D651-4832-91D0-0DBF9934FEF3}" destId="{E80629C4-110A-4367-908D-4F5C7A84F339}" srcOrd="1" destOrd="0" presId="urn:microsoft.com/office/officeart/2005/8/layout/list1"/>
    <dgm:cxn modelId="{E92A16AA-B735-564C-A9DB-98BDDAC94CE0}" type="presParOf" srcId="{52C41B5E-0C10-4F22-940A-FAF4C864879B}" destId="{F27E39BF-6CAD-4468-AABF-61EE4393044F}" srcOrd="9" destOrd="0" presId="urn:microsoft.com/office/officeart/2005/8/layout/list1"/>
    <dgm:cxn modelId="{DC1DB76B-0DD3-9744-A61F-DAB15556D8D1}" type="presParOf" srcId="{52C41B5E-0C10-4F22-940A-FAF4C864879B}" destId="{AC151E87-8BB8-449B-AD62-6A21B1389CAE}" srcOrd="10" destOrd="0" presId="urn:microsoft.com/office/officeart/2005/8/layout/list1"/>
    <dgm:cxn modelId="{52810A04-86F3-5B4A-B44D-D14DE6F82C89}" type="presParOf" srcId="{52C41B5E-0C10-4F22-940A-FAF4C864879B}" destId="{EF6D4AAE-ADA9-47E8-8F14-D618D49DC516}" srcOrd="11" destOrd="0" presId="urn:microsoft.com/office/officeart/2005/8/layout/list1"/>
    <dgm:cxn modelId="{D74939D3-77C0-934C-BB6F-7751C7E95884}" type="presParOf" srcId="{52C41B5E-0C10-4F22-940A-FAF4C864879B}" destId="{3CFC0679-ABA9-4106-BF49-58D2B40B8B98}" srcOrd="12" destOrd="0" presId="urn:microsoft.com/office/officeart/2005/8/layout/list1"/>
    <dgm:cxn modelId="{7630143B-959B-8C4A-AF42-DAD820AE7877}" type="presParOf" srcId="{3CFC0679-ABA9-4106-BF49-58D2B40B8B98}" destId="{DE154AB5-B4B1-4C41-BEB6-A0D0B6B4AA61}" srcOrd="0" destOrd="0" presId="urn:microsoft.com/office/officeart/2005/8/layout/list1"/>
    <dgm:cxn modelId="{E960D492-30E2-3D4F-8A48-6FC95CEA3D00}" type="presParOf" srcId="{3CFC0679-ABA9-4106-BF49-58D2B40B8B98}" destId="{C5E4A31F-9B7E-40C0-B526-C974A7CCD4EE}" srcOrd="1" destOrd="0" presId="urn:microsoft.com/office/officeart/2005/8/layout/list1"/>
    <dgm:cxn modelId="{57F51182-26E4-774D-AD25-4B3F31D6044B}" type="presParOf" srcId="{52C41B5E-0C10-4F22-940A-FAF4C864879B}" destId="{1D283FE1-B0B1-4B21-B5CB-818CFFD17C85}" srcOrd="13" destOrd="0" presId="urn:microsoft.com/office/officeart/2005/8/layout/list1"/>
    <dgm:cxn modelId="{D54EE76F-4B3D-0B44-AD38-B32BA7F81278}" type="presParOf" srcId="{52C41B5E-0C10-4F22-940A-FAF4C864879B}" destId="{E3F3F3F3-D11C-4446-949F-B01E8CEBA3A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DB6B2-1774-4CD1-A16B-C9DCCEF7D38F}">
      <dsp:nvSpPr>
        <dsp:cNvPr id="0" name=""/>
        <dsp:cNvSpPr/>
      </dsp:nvSpPr>
      <dsp:spPr>
        <a:xfrm>
          <a:off x="0" y="240192"/>
          <a:ext cx="5816601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33" tIns="249936" rIns="45143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Redução de Perdas e Água Não Faturada</a:t>
          </a:r>
          <a:endParaRPr lang="pt-BR" sz="1200" kern="1200" dirty="0"/>
        </a:p>
      </dsp:txBody>
      <dsp:txXfrm>
        <a:off x="0" y="240192"/>
        <a:ext cx="5816601" cy="510300"/>
      </dsp:txXfrm>
    </dsp:sp>
    <dsp:sp modelId="{175901F7-1657-4AD0-9F80-2665003EF11D}">
      <dsp:nvSpPr>
        <dsp:cNvPr id="0" name=""/>
        <dsp:cNvSpPr/>
      </dsp:nvSpPr>
      <dsp:spPr>
        <a:xfrm>
          <a:off x="290830" y="63072"/>
          <a:ext cx="4071620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898" tIns="0" rIns="15389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Contratos de Performance</a:t>
          </a:r>
          <a:endParaRPr lang="pt-BR" sz="1200" b="1" kern="1200" dirty="0"/>
        </a:p>
      </dsp:txBody>
      <dsp:txXfrm>
        <a:off x="308123" y="80365"/>
        <a:ext cx="4037034" cy="319654"/>
      </dsp:txXfrm>
    </dsp:sp>
    <dsp:sp modelId="{74D20B8A-CEAA-40DA-AA03-6FFD852EEDA8}">
      <dsp:nvSpPr>
        <dsp:cNvPr id="0" name=""/>
        <dsp:cNvSpPr/>
      </dsp:nvSpPr>
      <dsp:spPr>
        <a:xfrm>
          <a:off x="0" y="992412"/>
          <a:ext cx="5816601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33" tIns="249936" rIns="45143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Operação e Manutenção de Sistemas de Água e Esgoto</a:t>
          </a:r>
          <a:endParaRPr lang="pt-BR" sz="1200" kern="1200" dirty="0"/>
        </a:p>
      </dsp:txBody>
      <dsp:txXfrm>
        <a:off x="0" y="992412"/>
        <a:ext cx="5816601" cy="510300"/>
      </dsp:txXfrm>
    </dsp:sp>
    <dsp:sp modelId="{B5D87B90-F8ED-438C-9185-DCFB0D83AE8A}">
      <dsp:nvSpPr>
        <dsp:cNvPr id="0" name=""/>
        <dsp:cNvSpPr/>
      </dsp:nvSpPr>
      <dsp:spPr>
        <a:xfrm>
          <a:off x="290830" y="815292"/>
          <a:ext cx="4071620" cy="354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898" tIns="0" rIns="15389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O&amp;M Operação e Manutenção</a:t>
          </a:r>
          <a:endParaRPr lang="pt-BR" sz="1200" b="1" kern="1200" dirty="0"/>
        </a:p>
      </dsp:txBody>
      <dsp:txXfrm>
        <a:off x="308123" y="832585"/>
        <a:ext cx="4037034" cy="319654"/>
      </dsp:txXfrm>
    </dsp:sp>
    <dsp:sp modelId="{AC151E87-8BB8-449B-AD62-6A21B1389CAE}">
      <dsp:nvSpPr>
        <dsp:cNvPr id="0" name=""/>
        <dsp:cNvSpPr/>
      </dsp:nvSpPr>
      <dsp:spPr>
        <a:xfrm>
          <a:off x="0" y="1744632"/>
          <a:ext cx="5816601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33" tIns="249936" rIns="45143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Software, Leitura, Emissão de Fatura, Corte e Cobrança</a:t>
          </a:r>
          <a:endParaRPr lang="pt-BR" sz="1200" kern="1200" dirty="0"/>
        </a:p>
      </dsp:txBody>
      <dsp:txXfrm>
        <a:off x="0" y="1744632"/>
        <a:ext cx="5816601" cy="510300"/>
      </dsp:txXfrm>
    </dsp:sp>
    <dsp:sp modelId="{E80629C4-110A-4367-908D-4F5C7A84F339}">
      <dsp:nvSpPr>
        <dsp:cNvPr id="0" name=""/>
        <dsp:cNvSpPr/>
      </dsp:nvSpPr>
      <dsp:spPr>
        <a:xfrm>
          <a:off x="290830" y="1567512"/>
          <a:ext cx="4071620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898" tIns="0" rIns="15389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Gestão Comercial </a:t>
          </a:r>
          <a:endParaRPr lang="pt-BR" sz="1200" b="1" kern="1200" dirty="0"/>
        </a:p>
      </dsp:txBody>
      <dsp:txXfrm>
        <a:off x="308123" y="1584805"/>
        <a:ext cx="4037034" cy="319654"/>
      </dsp:txXfrm>
    </dsp:sp>
    <dsp:sp modelId="{E3F3F3F3-D11C-4446-949F-B01E8CEBA3A4}">
      <dsp:nvSpPr>
        <dsp:cNvPr id="0" name=""/>
        <dsp:cNvSpPr/>
      </dsp:nvSpPr>
      <dsp:spPr>
        <a:xfrm>
          <a:off x="0" y="2496852"/>
          <a:ext cx="5816601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33" tIns="249936" rIns="45143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200" kern="1200" dirty="0" smtClean="0"/>
            <a:t>Água, Esgoto, Dessalinização e Reuso</a:t>
          </a:r>
          <a:endParaRPr lang="pt-BR" sz="1200" kern="1200" dirty="0"/>
        </a:p>
      </dsp:txBody>
      <dsp:txXfrm>
        <a:off x="0" y="2496852"/>
        <a:ext cx="5816601" cy="510300"/>
      </dsp:txXfrm>
    </dsp:sp>
    <dsp:sp modelId="{C5E4A31F-9B7E-40C0-B526-C974A7CCD4EE}">
      <dsp:nvSpPr>
        <dsp:cNvPr id="0" name=""/>
        <dsp:cNvSpPr/>
      </dsp:nvSpPr>
      <dsp:spPr>
        <a:xfrm>
          <a:off x="290830" y="2319732"/>
          <a:ext cx="4071620" cy="354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898" tIns="0" rIns="153898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Estações Compactas de Tratamento</a:t>
          </a:r>
          <a:endParaRPr lang="pt-BR" sz="1200" b="1" kern="1200" dirty="0"/>
        </a:p>
      </dsp:txBody>
      <dsp:txXfrm>
        <a:off x="308123" y="2337025"/>
        <a:ext cx="403703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348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5348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r">
              <a:defRPr sz="1300"/>
            </a:lvl1pPr>
          </a:lstStyle>
          <a:p>
            <a:fld id="{30E08F2E-5F06-4CE2-A139-452A1382A6F0}" type="datetimeFigureOut">
              <a:rPr lang="pt-BR" smtClean="0"/>
              <a:pPr/>
              <a:t>29/05/2018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60" cy="495347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60" cy="495347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>
              <a:defRPr sz="1300"/>
            </a:lvl1pPr>
          </a:lstStyle>
          <a:p>
            <a:fld id="{B828588A-5C4E-401A-AECC-B6F63A9DE96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348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5348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r">
              <a:defRPr sz="1300"/>
            </a:lvl1pPr>
          </a:lstStyle>
          <a:p>
            <a:fld id="{1A4C5DC6-1594-414D-9341-ABA08739246C}" type="datetimeFigureOut">
              <a:rPr lang="pt-BR" smtClean="0"/>
              <a:pPr/>
              <a:t>29/05/2018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4" tIns="47627" rIns="95254" bIns="47627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5254" tIns="47627" rIns="95254" bIns="47627" rtlCol="0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60" cy="495347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60" cy="495347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>
              <a:defRPr sz="1300"/>
            </a:lvl1pPr>
          </a:lstStyle>
          <a:p>
            <a:fld id="{77542409-6A04-4DC6-AC3A-D3758287A8F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pt-BR" smtClean="0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4182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C2CC-0A92-274F-AD6B-C6D76C6BF4E0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875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C2CC-0A92-274F-AD6B-C6D76C6BF4E0}" type="slidenum">
              <a:rPr lang="pt-PT" smtClean="0"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9175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C2CC-0A92-274F-AD6B-C6D76C6BF4E0}" type="slidenum">
              <a:rPr lang="pt-PT" smtClean="0"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88121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De acordo com a necessidade do cliente, o projeto pode envolver uma gama de serviços que resultarão em redução de custos para as companhias de saneamento.</a:t>
            </a:r>
          </a:p>
          <a:p>
            <a:pPr marL="0" indent="0">
              <a:buNone/>
            </a:pPr>
            <a:r>
              <a:rPr lang="pt-BR" b="1" dirty="0"/>
              <a:t>MODELOS DE REMUNERAÇÃO </a:t>
            </a:r>
          </a:p>
          <a:p>
            <a:r>
              <a:rPr lang="pt-BR" dirty="0"/>
              <a:t>CPFF (</a:t>
            </a:r>
            <a:r>
              <a:rPr lang="pt-BR" dirty="0" err="1"/>
              <a:t>Cost</a:t>
            </a:r>
            <a:r>
              <a:rPr lang="pt-BR" dirty="0"/>
              <a:t> Plus </a:t>
            </a:r>
            <a:r>
              <a:rPr lang="pt-BR" dirty="0" err="1"/>
              <a:t>Fixed</a:t>
            </a:r>
            <a:r>
              <a:rPr lang="pt-BR" dirty="0"/>
              <a:t> </a:t>
            </a:r>
            <a:r>
              <a:rPr lang="pt-BR" dirty="0" err="1"/>
              <a:t>Price</a:t>
            </a:r>
            <a:r>
              <a:rPr lang="pt-BR" dirty="0"/>
              <a:t>): preço com parcela de remuneração menos variável que fixa;    </a:t>
            </a:r>
          </a:p>
          <a:p>
            <a:pPr marL="342900" lvl="1" indent="-342900">
              <a:spcBef>
                <a:spcPts val="1100"/>
              </a:spcBef>
            </a:pPr>
            <a:r>
              <a:rPr lang="pt-BR" sz="2200" dirty="0"/>
              <a:t>CPIF (</a:t>
            </a:r>
            <a:r>
              <a:rPr lang="pt-BR" sz="2200" dirty="0" err="1"/>
              <a:t>Cost</a:t>
            </a:r>
            <a:r>
              <a:rPr lang="pt-BR" sz="2200" dirty="0"/>
              <a:t> Plus Incentive </a:t>
            </a:r>
            <a:r>
              <a:rPr lang="pt-BR" sz="2200" dirty="0" err="1"/>
              <a:t>Fee</a:t>
            </a:r>
            <a:r>
              <a:rPr lang="pt-BR" sz="2200" dirty="0"/>
              <a:t>): preço com parcela de remuneração mais variável que fixa;    </a:t>
            </a:r>
          </a:p>
          <a:p>
            <a:pPr marL="342900" lvl="1" indent="-342900">
              <a:spcBef>
                <a:spcPts val="1100"/>
              </a:spcBef>
            </a:pPr>
            <a:r>
              <a:rPr lang="en-US" sz="2200" dirty="0"/>
              <a:t>CPPF (Cost Plus Percentage Fee): </a:t>
            </a:r>
            <a:r>
              <a:rPr lang="en-US" sz="2200" dirty="0" err="1"/>
              <a:t>preço</a:t>
            </a:r>
            <a:r>
              <a:rPr lang="en-US" sz="2200" dirty="0"/>
              <a:t> </a:t>
            </a:r>
            <a:r>
              <a:rPr lang="en-US" sz="2200" dirty="0" err="1"/>
              <a:t>variável</a:t>
            </a:r>
            <a:r>
              <a:rPr lang="en-US" sz="2200" dirty="0"/>
              <a:t>;   </a:t>
            </a:r>
            <a:endParaRPr lang="pt-BR" sz="2200" dirty="0"/>
          </a:p>
          <a:p>
            <a:pPr marL="342900" lvl="1" indent="-342900">
              <a:spcBef>
                <a:spcPts val="1100"/>
              </a:spcBef>
            </a:pPr>
            <a:r>
              <a:rPr lang="en-US" sz="2200" dirty="0"/>
              <a:t> </a:t>
            </a:r>
            <a:r>
              <a:rPr lang="pt-BR" sz="2200" dirty="0"/>
              <a:t>FFP (</a:t>
            </a:r>
            <a:r>
              <a:rPr lang="pt-BR" sz="2200" dirty="0" err="1"/>
              <a:t>Firm</a:t>
            </a:r>
            <a:r>
              <a:rPr lang="pt-BR" sz="2200" dirty="0"/>
              <a:t> </a:t>
            </a:r>
            <a:r>
              <a:rPr lang="pt-BR" sz="2200" dirty="0" err="1"/>
              <a:t>Fixed</a:t>
            </a:r>
            <a:r>
              <a:rPr lang="pt-BR" sz="2200" dirty="0"/>
              <a:t> </a:t>
            </a:r>
            <a:r>
              <a:rPr lang="pt-BR" sz="2200" dirty="0" err="1"/>
              <a:t>Price</a:t>
            </a:r>
            <a:r>
              <a:rPr lang="pt-BR" sz="2200" dirty="0"/>
              <a:t>): preço fixo estabelecido entre as partes.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pt-BR" smtClean="0"/>
              <a:pPr/>
              <a:t>41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084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477B97-06E6-477A-A36D-94DB1B57EE91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702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266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1FC7D2-08BD-4E9B-8569-58B5EA2F1D47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069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0930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s-CO" dirty="0" smtClean="0">
                <a:latin typeface="Noteworthy Bold"/>
                <a:ea typeface="Noteworthy Bold"/>
                <a:cs typeface="Arial" panose="020B0604020202020204" pitchFamily="34" charset="0"/>
              </a:rPr>
              <a:t>Private </a:t>
            </a:r>
          </a:p>
          <a:p>
            <a:r>
              <a:rPr lang="en-US" altLang="es-CO" dirty="0" smtClean="0">
                <a:latin typeface="Noteworthy Bold"/>
                <a:ea typeface="Noteworthy Bold"/>
                <a:cs typeface="Arial" panose="020B0604020202020204" pitchFamily="34" charset="0"/>
              </a:rPr>
              <a:t>Public</a:t>
            </a:r>
          </a:p>
          <a:p>
            <a:r>
              <a:rPr lang="en-US" altLang="es-CO" dirty="0" smtClean="0">
                <a:latin typeface="Noteworthy Bold"/>
                <a:ea typeface="Noteworthy Bold"/>
                <a:cs typeface="Arial" panose="020B0604020202020204" pitchFamily="34" charset="0"/>
              </a:rPr>
              <a:t>Society</a:t>
            </a:r>
          </a:p>
          <a:p>
            <a:r>
              <a:rPr lang="en-US" altLang="es-CO" dirty="0" smtClean="0">
                <a:latin typeface="Noteworthy Bold"/>
                <a:ea typeface="Noteworthy Bold"/>
                <a:cs typeface="Arial" panose="020B0604020202020204" pitchFamily="34" charset="0"/>
              </a:rPr>
              <a:t>1. You have to view water as a business </a:t>
            </a:r>
          </a:p>
          <a:p>
            <a:r>
              <a:rPr lang="en-US" altLang="es-CO" dirty="0" smtClean="0">
                <a:latin typeface="Noteworthy Bold"/>
                <a:ea typeface="Noteworthy Bold"/>
                <a:cs typeface="Arial" panose="020B0604020202020204" pitchFamily="34" charset="0"/>
              </a:rPr>
              <a:t>2. The cost-effectiveness of efficiency becomes more of a challenge when external factors, such as regulatory impediments, come into play</a:t>
            </a:r>
          </a:p>
          <a:p>
            <a:r>
              <a:rPr lang="en-US" altLang="es-CO" dirty="0" smtClean="0">
                <a:latin typeface="Noteworthy Bold"/>
                <a:ea typeface="Noteworthy Bold"/>
                <a:cs typeface="Arial" panose="020B0604020202020204" pitchFamily="34" charset="0"/>
              </a:rPr>
              <a:t>3. This issue becomes even more pressing when a private company is contracted to help the utility reduce its losses</a:t>
            </a:r>
          </a:p>
          <a:p>
            <a:r>
              <a:rPr lang="en-US" altLang="es-CO" dirty="0" smtClean="0">
                <a:latin typeface="Noteworthy Bold"/>
                <a:ea typeface="Noteworthy Bold"/>
                <a:cs typeface="Arial" panose="020B0604020202020204" pitchFamily="34" charset="0"/>
              </a:rPr>
              <a:t>4. Economical point of losses</a:t>
            </a:r>
          </a:p>
          <a:p>
            <a:r>
              <a:rPr lang="en-US" altLang="es-CO" dirty="0" smtClean="0">
                <a:latin typeface="Noteworthy Bold"/>
                <a:ea typeface="Noteworthy Bold"/>
                <a:cs typeface="Arial" panose="020B0604020202020204" pitchFamily="34" charset="0"/>
              </a:rPr>
              <a:t>5. For example, in Chile, global warming has led to decreased availability of clean water from the Andes. </a:t>
            </a:r>
          </a:p>
          <a:p>
            <a:r>
              <a:rPr lang="en-US" altLang="es-CO" dirty="0" smtClean="0">
                <a:latin typeface="Noteworthy Bold"/>
                <a:ea typeface="Noteworthy Bold"/>
                <a:cs typeface="Arial" panose="020B0604020202020204" pitchFamily="34" charset="0"/>
              </a:rPr>
              <a:t>6. It was only recently that the new government realized that before investing in production, the regulator must demand that water utilities increase their efficiency and reduce their losses. </a:t>
            </a:r>
          </a:p>
          <a:p>
            <a:r>
              <a:rPr lang="en-US" altLang="es-CO" dirty="0" smtClean="0">
                <a:latin typeface="Noteworthy Bold"/>
                <a:ea typeface="Noteworthy Bold"/>
                <a:cs typeface="Arial" panose="020B0604020202020204" pitchFamily="34" charset="0"/>
              </a:rPr>
              <a:t>7. Mexico, Sao Paulo, Peru, Chile, Colombia</a:t>
            </a:r>
          </a:p>
          <a:p>
            <a:r>
              <a:rPr lang="en-US" altLang="es-CO" dirty="0" smtClean="0">
                <a:latin typeface="Noteworthy Bold"/>
                <a:ea typeface="Noteworthy Bold"/>
                <a:cs typeface="Arial" panose="020B0604020202020204" pitchFamily="34" charset="0"/>
              </a:rPr>
              <a:t>8. how to create a contractual model that will facilitate the success of a comprehensive efficiency project and maintain equilibrium between the interests of the water utility</a:t>
            </a:r>
          </a:p>
          <a:p>
            <a:r>
              <a:rPr lang="en-US" altLang="es-CO" dirty="0" smtClean="0">
                <a:latin typeface="Noteworthy Bold"/>
                <a:ea typeface="Noteworthy Bold"/>
                <a:cs typeface="Arial" panose="020B0604020202020204" pitchFamily="34" charset="0"/>
              </a:rPr>
              <a:t>9. </a:t>
            </a:r>
          </a:p>
          <a:p>
            <a:endParaRPr lang="en-US" altLang="es-CO" dirty="0" smtClean="0">
              <a:latin typeface="Noteworthy Bold"/>
              <a:ea typeface="Noteworthy Bold"/>
              <a:cs typeface="Arial" panose="020B0604020202020204" pitchFamily="34" charset="0"/>
            </a:endParaRPr>
          </a:p>
          <a:p>
            <a:endParaRPr lang="es-CO" altLang="es-CO" dirty="0" smtClean="0">
              <a:latin typeface="Noteworthy Bold"/>
              <a:ea typeface="Noteworthy Bold"/>
              <a:cs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9376" y="8747061"/>
            <a:ext cx="2974975" cy="45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42" tIns="44920" rIns="89842" bIns="44920"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1788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8988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6188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3388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30588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7788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eaLnBrk="1"/>
            <a:fld id="{623F6A2D-0E66-4D90-BD8E-48CA63B61A56}" type="slidenum">
              <a:rPr lang="he-IL" altLang="es-CO">
                <a:cs typeface="Arial" panose="020B0604020202020204" pitchFamily="34" charset="0"/>
              </a:rPr>
              <a:pPr eaLnBrk="1"/>
              <a:t>27</a:t>
            </a:fld>
            <a:endParaRPr lang="en-US" altLang="es-CO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151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A RIOVIVO atua ativamente no setor de concessões de serviços públicos que, normalmente, consistem numa relação de médio ou longo prazo estabelecida com o Poder Público para operação de serviços de Saneamento, com ou sem a realização de obras, mas com o objetivo de ampliar a capacidade de esgoto tratado e fornecimento de água, melhorando a qualidade dos serviços prestados ao usuário.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3015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dirty="0"/>
              <a:t>Redução</a:t>
            </a:r>
            <a:r>
              <a:rPr lang="pt-BR" sz="1200" baseline="0" dirty="0"/>
              <a:t> de Custo e Aumento de Faturamento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pt-BR" smtClean="0"/>
              <a:pPr/>
              <a:t>29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6505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Com objetivo de aprimorar o atendimento ao público, desenvolver e modernizar o sistema comercial, com o incremento de faturamento em sistemas de abastecimento de água, a RIOVIVO oferece o serviço de gestão comercial.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pt-BR" smtClean="0"/>
              <a:pPr/>
              <a:t>30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6838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CC2CC-0A92-274F-AD6B-C6D76C6BF4E0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6166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Nuvens brancas e fofas no céu azul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 descr="Close-up de uma planta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Imagem 10" descr="Onda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pic>
        <p:nvPicPr>
          <p:cNvPr id="14" name="Picture 2" descr="http://aimore.net/band/Bandeira_do_Brasil_300dpi.jp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1927" y="397887"/>
            <a:ext cx="475200" cy="33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06" y="258773"/>
            <a:ext cx="4119715" cy="133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pic>
        <p:nvPicPr>
          <p:cNvPr id="9" name="Imagem 8" descr="Onda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Imagem 10" descr="Close-up de plantas verde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14" name="Picture 2" descr="http://aimore.net/band/Bandeira_do_Brasil_300dpi.jp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89606" y="1343971"/>
            <a:ext cx="503700" cy="35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506" y="318147"/>
            <a:ext cx="2822952" cy="911374"/>
          </a:xfrm>
          <a:prstGeom prst="rect">
            <a:avLst/>
          </a:prstGeom>
        </p:spPr>
      </p:pic>
      <p:pic>
        <p:nvPicPr>
          <p:cNvPr id="13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442" y="2263913"/>
            <a:ext cx="2739016" cy="105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441" y="3640771"/>
            <a:ext cx="2739017" cy="181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995" y="6227574"/>
            <a:ext cx="1117980" cy="36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ovivo.com.b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mailto:comercial@riovivo.com.br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" Type="http://schemas.openxmlformats.org/officeDocument/2006/relationships/image" Target="../media/image17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6.emf"/><Relationship Id="rId4" Type="http://schemas.openxmlformats.org/officeDocument/2006/relationships/package" Target="../embeddings/Planilha_do_Microsoft_Excel1.xls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sz="2200" dirty="0"/>
              <a:t>Local: </a:t>
            </a:r>
            <a:r>
              <a:rPr lang="pt-BR" sz="2200" dirty="0" smtClean="0"/>
              <a:t>Centro de Eventos de Fortaleza</a:t>
            </a:r>
            <a:endParaRPr lang="pt-BR" sz="2200" dirty="0"/>
          </a:p>
          <a:p>
            <a:r>
              <a:rPr lang="pt-BR" sz="2200" dirty="0"/>
              <a:t>Data: </a:t>
            </a:r>
            <a:r>
              <a:rPr lang="pt-BR" sz="2200" i="1" dirty="0" smtClean="0"/>
              <a:t>29/05/18 14:00</a:t>
            </a:r>
            <a:r>
              <a:rPr lang="pt-BR" dirty="0"/>
              <a:t>	</a:t>
            </a:r>
          </a:p>
          <a:p>
            <a:endParaRPr lang="pt-BR" dirty="0"/>
          </a:p>
        </p:txBody>
      </p:sp>
      <p:sp>
        <p:nvSpPr>
          <p:cNvPr id="4" name="Subtítulo 6"/>
          <p:cNvSpPr txBox="1">
            <a:spLocks/>
          </p:cNvSpPr>
          <p:nvPr/>
        </p:nvSpPr>
        <p:spPr>
          <a:xfrm>
            <a:off x="0" y="6172199"/>
            <a:ext cx="12192000" cy="58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dirty="0">
                <a:hlinkClick r:id="rId2"/>
              </a:rPr>
              <a:t>www.riovivo.com.br</a:t>
            </a:r>
            <a:endParaRPr lang="pt-BR" sz="2800" dirty="0"/>
          </a:p>
          <a:p>
            <a:pPr algn="ctr"/>
            <a:endParaRPr lang="pt-BR" sz="28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EF34C649-D3AC-4882-8784-AA25006DA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777" y="2125014"/>
            <a:ext cx="4846320" cy="3282292"/>
          </a:xfrm>
        </p:spPr>
        <p:txBody>
          <a:bodyPr>
            <a:normAutofit fontScale="90000"/>
          </a:bodyPr>
          <a:lstStyle/>
          <a:p>
            <a:r>
              <a:rPr lang="pt-BR" sz="5400" dirty="0" smtClean="0"/>
              <a:t/>
            </a:r>
            <a:br>
              <a:rPr lang="pt-BR" sz="5400" dirty="0" smtClean="0"/>
            </a:br>
            <a:r>
              <a:rPr lang="pt-BR" sz="4000" dirty="0" smtClean="0"/>
              <a:t>48 Congresso Nacional de Saneamento do ASSEMAE</a:t>
            </a:r>
            <a:br>
              <a:rPr lang="pt-BR" sz="4000" dirty="0" smtClean="0"/>
            </a:b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200" dirty="0"/>
              <a:t>RIOVIVO | Saneamento e </a:t>
            </a:r>
            <a:r>
              <a:rPr lang="pt-BR" sz="2200" dirty="0" smtClean="0"/>
              <a:t>Sustentabilidade</a:t>
            </a:r>
            <a:br>
              <a:rPr lang="pt-BR" sz="2200" dirty="0" smtClean="0"/>
            </a:br>
            <a:endParaRPr lang="pt-BR" sz="2700" dirty="0"/>
          </a:p>
        </p:txBody>
      </p:sp>
    </p:spTree>
    <p:extLst>
      <p:ext uri="{BB962C8B-B14F-4D97-AF65-F5344CB8AC3E}">
        <p14:creationId xmlns:p14="http://schemas.microsoft.com/office/powerpoint/2010/main" val="20035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0026" y="685799"/>
            <a:ext cx="9371949" cy="773853"/>
          </a:xfrm>
        </p:spPr>
        <p:txBody>
          <a:bodyPr/>
          <a:lstStyle/>
          <a:p>
            <a:pPr algn="ctr"/>
            <a:r>
              <a:rPr lang="pt-BR" dirty="0"/>
              <a:t>ETE Aeroporto – Guarapari/ES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0" y="2533008"/>
            <a:ext cx="4610100" cy="2666696"/>
          </a:xfr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569766"/>
            <a:ext cx="4610100" cy="2593181"/>
          </a:xfrm>
        </p:spPr>
      </p:pic>
    </p:spTree>
    <p:extLst>
      <p:ext uri="{BB962C8B-B14F-4D97-AF65-F5344CB8AC3E}">
        <p14:creationId xmlns:p14="http://schemas.microsoft.com/office/powerpoint/2010/main" val="422145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0026" y="685799"/>
            <a:ext cx="9371949" cy="773853"/>
          </a:xfrm>
        </p:spPr>
        <p:txBody>
          <a:bodyPr/>
          <a:lstStyle/>
          <a:p>
            <a:pPr algn="ctr"/>
            <a:r>
              <a:rPr lang="pt-BR" dirty="0"/>
              <a:t>ETE Centro – Guarapari/ES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0" y="2569766"/>
            <a:ext cx="4610100" cy="2593181"/>
          </a:xfrm>
        </p:spPr>
      </p:pic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569766"/>
            <a:ext cx="4610100" cy="2593181"/>
          </a:xfrm>
        </p:spPr>
      </p:pic>
    </p:spTree>
    <p:extLst>
      <p:ext uri="{BB962C8B-B14F-4D97-AF65-F5344CB8AC3E}">
        <p14:creationId xmlns:p14="http://schemas.microsoft.com/office/powerpoint/2010/main" val="6900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SÃO PAULO – SP</a:t>
            </a:r>
            <a:br>
              <a:rPr lang="pt-BR" dirty="0"/>
            </a:br>
            <a:r>
              <a:rPr lang="pt-BR" sz="3100" dirty="0"/>
              <a:t>Contratos Municipais </a:t>
            </a:r>
            <a:br>
              <a:rPr lang="pt-BR" sz="3100" dirty="0"/>
            </a:br>
            <a:r>
              <a:rPr lang="pt-BR" sz="3100" dirty="0"/>
              <a:t>(Sertãozinho – Bebedouro)</a:t>
            </a:r>
            <a:r>
              <a:rPr lang="pt-BR" dirty="0"/>
              <a:t/>
            </a:r>
            <a:br>
              <a:rPr lang="pt-BR" dirty="0"/>
            </a:br>
            <a:r>
              <a:rPr lang="pt-BR" sz="3200" dirty="0"/>
              <a:t>O&amp;M | Operação e Manutenção</a:t>
            </a:r>
            <a:endParaRPr lang="pt-BR" sz="31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Portfólio</a:t>
            </a:r>
          </a:p>
        </p:txBody>
      </p:sp>
      <p:pic>
        <p:nvPicPr>
          <p:cNvPr id="6146" name="Picture 2" descr="Localização de Sertãozinh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2891" y="268391"/>
            <a:ext cx="258510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ocalização de Bebedour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897" y="268391"/>
            <a:ext cx="258510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O&amp;M Sertãozinho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Data de Assinatura: 2011</a:t>
            </a:r>
          </a:p>
          <a:p>
            <a:r>
              <a:rPr lang="pt-BR" dirty="0"/>
              <a:t>Contratante: SAEMAS</a:t>
            </a:r>
          </a:p>
          <a:p>
            <a:r>
              <a:rPr lang="pt-BR" dirty="0"/>
              <a:t>O sistema de esgotamento de Sertãozinho é composto por cinco elevatórias, redes coletoras e interceptores com extensão de 250 km, e diâmetros até 1,5 m, por onde o esgoto é transportado até a estação de tratamento. </a:t>
            </a:r>
          </a:p>
          <a:p>
            <a:r>
              <a:rPr lang="pt-BR" dirty="0"/>
              <a:t>Ela é composta por gradeamento, estação elevatória com capacidade para 1.200 m3/h, dois </a:t>
            </a:r>
            <a:r>
              <a:rPr lang="pt-BR" dirty="0" err="1"/>
              <a:t>desarenadores</a:t>
            </a:r>
            <a:r>
              <a:rPr lang="pt-BR" dirty="0"/>
              <a:t> com capacidade para 1200 m3 cada, e lagoas anaeróbia e facultativa, com capacidade de tratamento da ETE para 1200 m3/h. </a:t>
            </a:r>
          </a:p>
          <a:p>
            <a:r>
              <a:rPr lang="pt-BR" dirty="0"/>
              <a:t>Após o tratamento, o esgoto tratado é lançado no córrego sul, onde é monitorado montante e jusante.</a:t>
            </a:r>
          </a:p>
        </p:txBody>
      </p:sp>
      <p:pic>
        <p:nvPicPr>
          <p:cNvPr id="5" name="Espaço Reservado para Conteúdo 4" descr="DSC03793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137569"/>
            <a:ext cx="4610100" cy="3457575"/>
          </a:xfrm>
        </p:spPr>
      </p:pic>
    </p:spTree>
    <p:extLst>
      <p:ext uri="{BB962C8B-B14F-4D97-AF65-F5344CB8AC3E}">
        <p14:creationId xmlns:p14="http://schemas.microsoft.com/office/powerpoint/2010/main" val="148874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O&amp;M Bebedouro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Data de Assinatura: 2014</a:t>
            </a:r>
          </a:p>
          <a:p>
            <a:r>
              <a:rPr lang="pt-BR" dirty="0"/>
              <a:t>Contratante: SAAEB</a:t>
            </a:r>
          </a:p>
          <a:p>
            <a:r>
              <a:rPr lang="pt-BR" dirty="0"/>
              <a:t>O objeto do contrato é operação e manutenção.</a:t>
            </a:r>
          </a:p>
          <a:p>
            <a:r>
              <a:rPr lang="pt-BR" dirty="0"/>
              <a:t>Consiste no fornecimento de produto de base biológica para aumento de eficiência da ETE</a:t>
            </a:r>
          </a:p>
        </p:txBody>
      </p:sp>
      <p:pic>
        <p:nvPicPr>
          <p:cNvPr id="8" name="Espaço Reservado para Conteúdo 7" descr="C:\Documents and Settings\Carlos\Desktop\BEBEDOURO\23-10-2014\20141023_112654.jpg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138592"/>
            <a:ext cx="4610100" cy="345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932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MINAS GERAIS – MG</a:t>
            </a:r>
            <a:br>
              <a:rPr lang="pt-BR" dirty="0"/>
            </a:br>
            <a:r>
              <a:rPr lang="pt-BR" sz="3100" dirty="0"/>
              <a:t>Contrato DMAE - Uberlândia</a:t>
            </a:r>
            <a:r>
              <a:rPr lang="pt-BR" dirty="0"/>
              <a:t/>
            </a:r>
            <a:br>
              <a:rPr lang="pt-BR" dirty="0"/>
            </a:br>
            <a:r>
              <a:rPr lang="pt-BR" sz="3100" dirty="0"/>
              <a:t>Serviços Comercial / Corte e Religação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Portfólio</a:t>
            </a:r>
          </a:p>
        </p:txBody>
      </p:sp>
      <p:pic>
        <p:nvPicPr>
          <p:cNvPr id="7170" name="Picture 2" descr="Localização de Uberlând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0108" y="219803"/>
            <a:ext cx="2085836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87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Corte e Religação Uberlândia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/>
              <a:t>Início: </a:t>
            </a:r>
            <a:r>
              <a:rPr lang="pt-BR" dirty="0" err="1"/>
              <a:t>Fev</a:t>
            </a:r>
            <a:r>
              <a:rPr lang="pt-BR" dirty="0"/>
              <a:t>/2017</a:t>
            </a:r>
          </a:p>
          <a:p>
            <a:r>
              <a:rPr lang="pt-BR" dirty="0"/>
              <a:t>Término: Dez/17</a:t>
            </a:r>
          </a:p>
          <a:p>
            <a:r>
              <a:rPr lang="pt-BR" dirty="0"/>
              <a:t>Contratante: DMAE</a:t>
            </a:r>
          </a:p>
          <a:p>
            <a:r>
              <a:rPr lang="pt-BR" dirty="0"/>
              <a:t>Contrato anual que consiste em serviços de corte e religação.</a:t>
            </a:r>
          </a:p>
          <a:p>
            <a:r>
              <a:rPr lang="pt-BR" dirty="0"/>
              <a:t>Responsável por todos os cortes e religação da cidade de Uberlândia.</a:t>
            </a:r>
          </a:p>
          <a:p>
            <a:r>
              <a:rPr lang="pt-BR" dirty="0"/>
              <a:t>Aproximadamente 1000 serviços por dia.</a:t>
            </a:r>
          </a:p>
          <a:p>
            <a:r>
              <a:rPr lang="pt-BR" dirty="0"/>
              <a:t>Atualmente com equipe de 8 funcionários diretos e indiretos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9" y="1912090"/>
            <a:ext cx="5487571" cy="3369711"/>
          </a:xfrm>
        </p:spPr>
      </p:pic>
    </p:spTree>
    <p:extLst>
      <p:ext uri="{BB962C8B-B14F-4D97-AF65-F5344CB8AC3E}">
        <p14:creationId xmlns:p14="http://schemas.microsoft.com/office/powerpoint/2010/main" val="317820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BRUSQUE - SC</a:t>
            </a:r>
            <a:br>
              <a:rPr lang="pt-BR" dirty="0"/>
            </a:br>
            <a:r>
              <a:rPr lang="pt-BR" sz="4400" dirty="0"/>
              <a:t>Efluentes Industriais e Sanitários</a:t>
            </a:r>
            <a:br>
              <a:rPr lang="pt-BR" sz="4400" dirty="0"/>
            </a:br>
            <a:r>
              <a:rPr lang="pt-BR" sz="2800" dirty="0"/>
              <a:t>DBOO – Design, Build </a:t>
            </a:r>
            <a:r>
              <a:rPr lang="pt-BR" sz="2800" dirty="0" err="1"/>
              <a:t>Own</a:t>
            </a:r>
            <a:r>
              <a:rPr lang="pt-BR" sz="2800" dirty="0"/>
              <a:t>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Operate</a:t>
            </a:r>
            <a:endParaRPr lang="pt-BR" sz="2800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Portfólio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294967295"/>
          </p:nvPr>
        </p:nvSpPr>
        <p:spPr>
          <a:xfrm>
            <a:off x="3048000" y="6629400"/>
            <a:ext cx="9144000" cy="2286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Texto do rodapé aqui</a:t>
            </a:r>
            <a:endParaRPr lang="pt-BR" dirty="0"/>
          </a:p>
        </p:txBody>
      </p:sp>
      <p:pic>
        <p:nvPicPr>
          <p:cNvPr id="4098" name="Picture 2" descr="Localização de Brusqu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1777" y="244921"/>
            <a:ext cx="220909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6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Estação de Tratamento – Brusque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6161139" cy="4620682"/>
          </a:xfrm>
        </p:spPr>
        <p:txBody>
          <a:bodyPr>
            <a:normAutofit fontScale="92500"/>
          </a:bodyPr>
          <a:lstStyle/>
          <a:p>
            <a:r>
              <a:rPr lang="pt-BR" dirty="0"/>
              <a:t>Início de operação em 1996;</a:t>
            </a:r>
          </a:p>
          <a:p>
            <a:r>
              <a:rPr lang="en-US" altLang="ko-KR" dirty="0"/>
              <a:t>A </a:t>
            </a:r>
            <a:r>
              <a:rPr lang="en-US" altLang="ko-KR" dirty="0" err="1"/>
              <a:t>maior</a:t>
            </a:r>
            <a:r>
              <a:rPr lang="en-US" altLang="ko-KR" dirty="0"/>
              <a:t> Estação de </a:t>
            </a:r>
            <a:r>
              <a:rPr lang="en-US" altLang="ko-KR" dirty="0" err="1"/>
              <a:t>Tratamento</a:t>
            </a:r>
            <a:r>
              <a:rPr lang="en-US" altLang="ko-KR" dirty="0"/>
              <a:t> de </a:t>
            </a:r>
            <a:r>
              <a:rPr lang="en-US" altLang="ko-KR" dirty="0" err="1"/>
              <a:t>Efluentes</a:t>
            </a:r>
            <a:r>
              <a:rPr lang="en-US" altLang="ko-KR" dirty="0"/>
              <a:t> do Estado de Santa Catarina, </a:t>
            </a:r>
            <a:r>
              <a:rPr lang="en-US" altLang="ko-KR" dirty="0" err="1"/>
              <a:t>investimento</a:t>
            </a:r>
            <a:r>
              <a:rPr lang="en-US" altLang="ko-KR" dirty="0"/>
              <a:t> de R$ 100.000.000,00;</a:t>
            </a:r>
            <a:endParaRPr lang="ko-KR" altLang="en-US" dirty="0"/>
          </a:p>
          <a:p>
            <a:r>
              <a:rPr lang="pt-BR" dirty="0"/>
              <a:t>Capacidade de tratamento de 1.000 m³/h para tratamento de efluentes industriais e sanitário;</a:t>
            </a:r>
          </a:p>
          <a:p>
            <a:r>
              <a:rPr lang="pt-BR" dirty="0"/>
              <a:t>Remoção de DBO equivalente a uma cidade de 400.000 </a:t>
            </a:r>
            <a:r>
              <a:rPr lang="pt-BR" dirty="0" err="1"/>
              <a:t>hab</a:t>
            </a:r>
            <a:r>
              <a:rPr lang="pt-BR" dirty="0"/>
              <a:t>;</a:t>
            </a:r>
          </a:p>
          <a:p>
            <a:r>
              <a:rPr lang="pt-BR" dirty="0"/>
              <a:t>Atende a mais de 200 indústrias via rede coletora e caminhões;</a:t>
            </a:r>
          </a:p>
          <a:p>
            <a:r>
              <a:rPr lang="pt-BR" dirty="0"/>
              <a:t>Produz cerca de 600 t de Lodo por Mês;</a:t>
            </a:r>
          </a:p>
          <a:p>
            <a:r>
              <a:rPr lang="pt-BR" dirty="0"/>
              <a:t>Recebe efluente de indústrias Têxteis, Metal Mecânica, Alimentícias, Aterros Sanitários e esgotos sanitários.</a:t>
            </a:r>
          </a:p>
          <a:p>
            <a:endParaRPr lang="pt-BR" dirty="0"/>
          </a:p>
        </p:txBody>
      </p:sp>
      <p:pic>
        <p:nvPicPr>
          <p:cNvPr id="6" name="Picture 3" descr="C:\Users\Guilherme\Desktop\CONSTRUÇÃO DE E.T.E e REDE - Brusque SC\FOTOS DA OBRA\806700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284" y="1556281"/>
            <a:ext cx="2913716" cy="1929293"/>
          </a:xfrm>
          <a:prstGeom prst="rect">
            <a:avLst/>
          </a:prstGeom>
        </p:spPr>
      </p:pic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284" y="3706522"/>
            <a:ext cx="2891691" cy="2168768"/>
          </a:xfrm>
        </p:spPr>
      </p:pic>
    </p:spTree>
    <p:extLst>
      <p:ext uri="{BB962C8B-B14F-4D97-AF65-F5344CB8AC3E}">
        <p14:creationId xmlns:p14="http://schemas.microsoft.com/office/powerpoint/2010/main" val="89944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Vista Aérea Estação de Tratamento</a:t>
            </a:r>
          </a:p>
        </p:txBody>
      </p:sp>
      <p:pic>
        <p:nvPicPr>
          <p:cNvPr id="5123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2398" y="1844676"/>
            <a:ext cx="5194300" cy="3895725"/>
          </a:xfrm>
        </p:spPr>
      </p:pic>
      <p:pic>
        <p:nvPicPr>
          <p:cNvPr id="512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65561" y="1852614"/>
            <a:ext cx="2916414" cy="3887787"/>
          </a:xfrm>
        </p:spPr>
      </p:pic>
    </p:spTree>
    <p:extLst>
      <p:ext uri="{BB962C8B-B14F-4D97-AF65-F5344CB8AC3E}">
        <p14:creationId xmlns:p14="http://schemas.microsoft.com/office/powerpoint/2010/main" val="350900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RIOVIVO </a:t>
            </a:r>
            <a:r>
              <a:rPr lang="mr-IN" dirty="0"/>
              <a:t>–</a:t>
            </a:r>
            <a:r>
              <a:rPr lang="en-US" dirty="0"/>
              <a:t> Saneamento e Sustentabilidade</a:t>
            </a: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Com 22 anos de experiência no Saneamento atua nas áreas que seguem:</a:t>
            </a:r>
            <a:endParaRPr lang="pt-BR" sz="1400" dirty="0"/>
          </a:p>
          <a:p>
            <a:pPr lvl="1"/>
            <a:r>
              <a:rPr lang="pt-BR" sz="2000" dirty="0"/>
              <a:t>Projetos, Obras e Serviços.</a:t>
            </a:r>
          </a:p>
          <a:p>
            <a:pPr lvl="1"/>
            <a:r>
              <a:rPr lang="pt-BR" sz="2000" dirty="0" smtClean="0"/>
              <a:t>Operação e Manutenção de Sistemas </a:t>
            </a:r>
            <a:r>
              <a:rPr lang="pt-BR" sz="2000" dirty="0"/>
              <a:t>de Esgotamento Sanitário;</a:t>
            </a:r>
            <a:endParaRPr lang="pt-BR" sz="1000" dirty="0"/>
          </a:p>
          <a:p>
            <a:pPr lvl="1"/>
            <a:r>
              <a:rPr lang="pt-BR" sz="2000" dirty="0" smtClean="0"/>
              <a:t>Operação e Manutenção de Sistemas </a:t>
            </a:r>
            <a:r>
              <a:rPr lang="pt-BR" sz="2000" dirty="0"/>
              <a:t>de Abastecimento de Água,</a:t>
            </a:r>
            <a:endParaRPr lang="pt-BR" sz="1000" dirty="0"/>
          </a:p>
          <a:p>
            <a:pPr lvl="1"/>
            <a:r>
              <a:rPr lang="pt-BR" sz="2000" dirty="0" smtClean="0"/>
              <a:t>Redução de Perdas;</a:t>
            </a:r>
            <a:endParaRPr lang="pt-BR" sz="1000" dirty="0"/>
          </a:p>
          <a:p>
            <a:pPr lvl="1"/>
            <a:r>
              <a:rPr lang="pt-BR" sz="2000" dirty="0"/>
              <a:t>Gerenciamento, Tratamento e Destinação de Resíduos </a:t>
            </a:r>
            <a:r>
              <a:rPr lang="pt-BR" sz="2000" dirty="0" smtClean="0"/>
              <a:t>Sólidos e Geração de Energia.</a:t>
            </a:r>
            <a:endParaRPr lang="pt-BR" sz="2000" dirty="0"/>
          </a:p>
          <a:p>
            <a:r>
              <a:rPr lang="pt-BR" sz="2400" dirty="0"/>
              <a:t>Equipe Multidisciplinar</a:t>
            </a:r>
          </a:p>
          <a:p>
            <a:pPr lvl="1"/>
            <a:r>
              <a:rPr lang="pt-BR" sz="2000" dirty="0"/>
              <a:t>200 colaboradores diretos</a:t>
            </a:r>
          </a:p>
          <a:p>
            <a:pPr lvl="1"/>
            <a:endParaRPr lang="pt-BR" sz="2000" dirty="0"/>
          </a:p>
          <a:p>
            <a:pPr lvl="1"/>
            <a:endParaRPr lang="pt-BR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556280"/>
            <a:ext cx="4038600" cy="4681031"/>
          </a:xfrm>
        </p:spPr>
        <p:txBody>
          <a:bodyPr>
            <a:normAutofit/>
          </a:bodyPr>
          <a:lstStyle/>
          <a:p>
            <a:r>
              <a:rPr lang="pt-BR" b="1" dirty="0"/>
              <a:t>Atendemos a uma população superior a 1.500.000 hab.</a:t>
            </a:r>
          </a:p>
          <a:p>
            <a:r>
              <a:rPr lang="pt-BR" dirty="0" smtClean="0"/>
              <a:t>Atuação Nacional com contratos </a:t>
            </a:r>
            <a:r>
              <a:rPr lang="pt-BR" dirty="0"/>
              <a:t>em 4</a:t>
            </a:r>
            <a:r>
              <a:rPr lang="pt-BR" dirty="0" smtClean="0"/>
              <a:t> </a:t>
            </a:r>
            <a:r>
              <a:rPr lang="pt-BR" dirty="0"/>
              <a:t>estados:</a:t>
            </a:r>
          </a:p>
          <a:p>
            <a:pPr lvl="1"/>
            <a:r>
              <a:rPr lang="pt-BR" dirty="0"/>
              <a:t>Santa Catarina</a:t>
            </a:r>
          </a:p>
          <a:p>
            <a:pPr lvl="1"/>
            <a:r>
              <a:rPr lang="pt-BR" dirty="0"/>
              <a:t>São Paulo</a:t>
            </a:r>
          </a:p>
          <a:p>
            <a:pPr lvl="1"/>
            <a:r>
              <a:rPr lang="pt-BR" dirty="0"/>
              <a:t>Espirito Santo</a:t>
            </a:r>
          </a:p>
          <a:p>
            <a:pPr lvl="1"/>
            <a:r>
              <a:rPr lang="pt-BR" dirty="0"/>
              <a:t>Minas Gerais</a:t>
            </a:r>
          </a:p>
          <a:p>
            <a:r>
              <a:rPr lang="pt-BR" dirty="0"/>
              <a:t>Contratos com Companhias de Saneamento:</a:t>
            </a:r>
          </a:p>
          <a:p>
            <a:pPr lvl="1"/>
            <a:r>
              <a:rPr lang="pt-BR" dirty="0"/>
              <a:t>CASAN – Santa Catarina</a:t>
            </a:r>
          </a:p>
          <a:p>
            <a:pPr lvl="1"/>
            <a:r>
              <a:rPr lang="pt-BR" dirty="0"/>
              <a:t>CESAN – Espirito Santo</a:t>
            </a:r>
          </a:p>
          <a:p>
            <a:pPr lvl="1"/>
            <a:r>
              <a:rPr lang="pt-BR" dirty="0"/>
              <a:t>Diversos Municípios</a:t>
            </a:r>
          </a:p>
        </p:txBody>
      </p:sp>
    </p:spTree>
    <p:extLst>
      <p:ext uri="{BB962C8B-B14F-4D97-AF65-F5344CB8AC3E}">
        <p14:creationId xmlns:p14="http://schemas.microsoft.com/office/powerpoint/2010/main" val="198346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 Coletora </a:t>
            </a:r>
            <a:r>
              <a:rPr lang="pt-BR" dirty="0" smtClean="0"/>
              <a:t>Dedicada - Industrial</a:t>
            </a:r>
            <a:endParaRPr lang="pt-BR" dirty="0"/>
          </a:p>
        </p:txBody>
      </p:sp>
      <p:sp>
        <p:nvSpPr>
          <p:cNvPr id="8196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6172200" y="1730477"/>
            <a:ext cx="5283200" cy="4446486"/>
          </a:xfrm>
        </p:spPr>
        <p:txBody>
          <a:bodyPr>
            <a:normAutofit/>
          </a:bodyPr>
          <a:lstStyle/>
          <a:p>
            <a:r>
              <a:rPr lang="pt-BR" dirty="0"/>
              <a:t>A RIOVIVO possui  50 km de Rede Coletora instalada e em funcionamento;</a:t>
            </a:r>
          </a:p>
          <a:p>
            <a:r>
              <a:rPr lang="pt-BR" dirty="0"/>
              <a:t>Tubulação em PEAD e Ferro Fundido;</a:t>
            </a:r>
          </a:p>
          <a:p>
            <a:r>
              <a:rPr lang="pt-BR" dirty="0"/>
              <a:t>Toda a Rede é Pressurizada;</a:t>
            </a:r>
          </a:p>
          <a:p>
            <a:r>
              <a:rPr lang="pt-BR" dirty="0"/>
              <a:t>3 Estações Elevatórias</a:t>
            </a:r>
          </a:p>
          <a:p>
            <a:r>
              <a:rPr lang="pt-BR" dirty="0"/>
              <a:t>1 Treliça (Ponte);</a:t>
            </a:r>
          </a:p>
          <a:p>
            <a:r>
              <a:rPr lang="pt-BR" dirty="0"/>
              <a:t>3 transposições do rio;</a:t>
            </a:r>
          </a:p>
          <a:p>
            <a:r>
              <a:rPr lang="pt-BR" dirty="0"/>
              <a:t>Efluentes chegam por tubulação em grandes quantidades;</a:t>
            </a:r>
          </a:p>
          <a:p>
            <a:r>
              <a:rPr lang="pt-BR" dirty="0"/>
              <a:t>Monitoramento Telemétrico</a:t>
            </a: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0" y="2137569"/>
            <a:ext cx="4610100" cy="3457574"/>
          </a:xfrm>
        </p:spPr>
      </p:pic>
    </p:spTree>
    <p:extLst>
      <p:ext uri="{BB962C8B-B14F-4D97-AF65-F5344CB8AC3E}">
        <p14:creationId xmlns:p14="http://schemas.microsoft.com/office/powerpoint/2010/main" val="13472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Tecnologia - Transporte de Efluentes</a:t>
            </a:r>
          </a:p>
        </p:txBody>
      </p:sp>
      <p:pic>
        <p:nvPicPr>
          <p:cNvPr id="7171" name="Picture 6" descr="DSC019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800" y="3429001"/>
            <a:ext cx="3671888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Content Placeholder 4" descr="DSC0192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712" b="-24712"/>
          <a:stretch>
            <a:fillRect/>
          </a:stretch>
        </p:blipFill>
        <p:spPr bwMode="auto">
          <a:xfrm>
            <a:off x="2279651" y="2706688"/>
            <a:ext cx="3700463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tângulo de cantos arredondados 42"/>
          <p:cNvSpPr/>
          <p:nvPr/>
        </p:nvSpPr>
        <p:spPr>
          <a:xfrm>
            <a:off x="2208213" y="1624014"/>
            <a:ext cx="1943100" cy="1057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Empresa Geradora do Efluente</a:t>
            </a:r>
          </a:p>
        </p:txBody>
      </p:sp>
      <p:sp>
        <p:nvSpPr>
          <p:cNvPr id="44" name="Seta para baixo 43"/>
          <p:cNvSpPr/>
          <p:nvPr/>
        </p:nvSpPr>
        <p:spPr>
          <a:xfrm rot="16200000">
            <a:off x="4728369" y="1316832"/>
            <a:ext cx="647700" cy="165576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anchor="ctr"/>
          <a:lstStyle/>
          <a:p>
            <a:pPr algn="ctr">
              <a:defRPr/>
            </a:pPr>
            <a:r>
              <a:rPr lang="pt-BR" dirty="0"/>
              <a:t>Gravidade</a:t>
            </a:r>
          </a:p>
        </p:txBody>
      </p:sp>
      <p:sp>
        <p:nvSpPr>
          <p:cNvPr id="46" name="Elipse 45"/>
          <p:cNvSpPr/>
          <p:nvPr/>
        </p:nvSpPr>
        <p:spPr>
          <a:xfrm>
            <a:off x="9191626" y="1716088"/>
            <a:ext cx="1008063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ETE</a:t>
            </a:r>
          </a:p>
        </p:txBody>
      </p:sp>
      <p:sp>
        <p:nvSpPr>
          <p:cNvPr id="47" name="Texto explicativo em seta para a direita 46"/>
          <p:cNvSpPr/>
          <p:nvPr/>
        </p:nvSpPr>
        <p:spPr>
          <a:xfrm>
            <a:off x="5951538" y="1700213"/>
            <a:ext cx="3168650" cy="914400"/>
          </a:xfrm>
          <a:prstGeom prst="rightArrowCallout">
            <a:avLst>
              <a:gd name="adj1" fmla="val 28226"/>
              <a:gd name="adj2" fmla="val 25000"/>
              <a:gd name="adj3" fmla="val 25000"/>
              <a:gd name="adj4" fmla="val 444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Estação Elevatória</a:t>
            </a:r>
          </a:p>
        </p:txBody>
      </p:sp>
      <p:sp>
        <p:nvSpPr>
          <p:cNvPr id="7177" name="Text Box 21"/>
          <p:cNvSpPr txBox="1">
            <a:spLocks noChangeArrowheads="1"/>
          </p:cNvSpPr>
          <p:nvPr/>
        </p:nvSpPr>
        <p:spPr bwMode="auto">
          <a:xfrm>
            <a:off x="7391400" y="1547813"/>
            <a:ext cx="1452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/>
              <a:t>Pressurizada</a:t>
            </a:r>
          </a:p>
        </p:txBody>
      </p:sp>
    </p:spTree>
    <p:extLst>
      <p:ext uri="{BB962C8B-B14F-4D97-AF65-F5344CB8AC3E}">
        <p14:creationId xmlns:p14="http://schemas.microsoft.com/office/powerpoint/2010/main" val="62650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7"/>
          <p:cNvSpPr>
            <a:spLocks noGrp="1"/>
          </p:cNvSpPr>
          <p:nvPr>
            <p:ph type="title"/>
          </p:nvPr>
        </p:nvSpPr>
        <p:spPr>
          <a:xfrm>
            <a:off x="1981200" y="274640"/>
            <a:ext cx="8229600" cy="97472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sz="4000" dirty="0"/>
              <a:t>Tecnologia – Lodos Ativados (</a:t>
            </a:r>
            <a:r>
              <a:rPr lang="pt-BR" sz="4000" dirty="0" err="1"/>
              <a:t>Deep</a:t>
            </a:r>
            <a:r>
              <a:rPr lang="pt-BR" sz="4000" dirty="0"/>
              <a:t> </a:t>
            </a:r>
            <a:r>
              <a:rPr lang="pt-BR" sz="4000" dirty="0" err="1"/>
              <a:t>Shaft</a:t>
            </a:r>
            <a:r>
              <a:rPr lang="pt-BR" sz="4000" dirty="0"/>
              <a:t>)</a:t>
            </a:r>
          </a:p>
        </p:txBody>
      </p:sp>
      <p:pic>
        <p:nvPicPr>
          <p:cNvPr id="11268" name="Picture 3" descr="E:\DCIM\101MSDCF\DSC050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2691" y="1425576"/>
            <a:ext cx="41052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E:\DCIM\101MSDCF\DSC050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2691" y="3824288"/>
            <a:ext cx="409733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1981202" y="1339850"/>
            <a:ext cx="3971770" cy="4787900"/>
          </a:xfrm>
        </p:spPr>
        <p:txBody>
          <a:bodyPr>
            <a:normAutofit fontScale="92500"/>
          </a:bodyPr>
          <a:lstStyle/>
          <a:p>
            <a:pPr lvl="0"/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Tecnologia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avançada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para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tratamento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de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grandes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volumes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em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pequenas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áreas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;</a:t>
            </a:r>
          </a:p>
          <a:p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Sistema de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lodos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ativados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sendo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que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o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tratamento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é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feito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biologicamente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por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microorganismos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;</a:t>
            </a:r>
          </a:p>
          <a:p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Profundidade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de 60 m;</a:t>
            </a:r>
          </a:p>
          <a:p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Interiamente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fechado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com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tratamento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dos gases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gerados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;</a:t>
            </a:r>
          </a:p>
          <a:p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Injetado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ar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comprimido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sob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alta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pressão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proporcionando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maior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 </a:t>
            </a:r>
            <a:r>
              <a:rPr lang="en-US" altLang="ko-KR" sz="2400" dirty="0" err="1">
                <a:solidFill>
                  <a:srgbClr val="000000"/>
                </a:solidFill>
                <a:ea typeface="굴림" charset="-127"/>
              </a:rPr>
              <a:t>eficiência</a:t>
            </a:r>
            <a:r>
              <a:rPr lang="en-US" altLang="ko-KR" sz="2400" dirty="0">
                <a:solidFill>
                  <a:srgbClr val="000000"/>
                </a:solidFill>
                <a:ea typeface="굴림" charset="-127"/>
              </a:rPr>
              <a:t>.</a:t>
            </a:r>
          </a:p>
          <a:p>
            <a:endParaRPr lang="ko-KR" altLang="en-US" sz="2400" dirty="0">
              <a:solidFill>
                <a:srgbClr val="000000"/>
              </a:solidFill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7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1144587"/>
          </a:xfrm>
        </p:spPr>
        <p:txBody>
          <a:bodyPr/>
          <a:lstStyle/>
          <a:p>
            <a:pPr eaLnBrk="1" hangingPunct="1"/>
            <a:r>
              <a:rPr lang="pt-BR" dirty="0"/>
              <a:t>Vista Geral ETE e Tratamento Físico-Químico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0" y="2137045"/>
            <a:ext cx="4610100" cy="3458623"/>
          </a:xfrm>
          <a:prstGeom prst="rect">
            <a:avLst/>
          </a:prstGeom>
        </p:spPr>
      </p:pic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145573"/>
            <a:ext cx="4610100" cy="3441567"/>
          </a:xfrm>
        </p:spPr>
      </p:pic>
    </p:spTree>
    <p:extLst>
      <p:ext uri="{BB962C8B-B14F-4D97-AF65-F5344CB8AC3E}">
        <p14:creationId xmlns:p14="http://schemas.microsoft.com/office/powerpoint/2010/main" val="384311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GASPAR – SC</a:t>
            </a:r>
            <a:br>
              <a:rPr lang="pt-BR" dirty="0"/>
            </a:br>
            <a:r>
              <a:rPr lang="pt-BR" sz="4400" dirty="0"/>
              <a:t>Aterro Industrial e UGL</a:t>
            </a:r>
            <a:br>
              <a:rPr lang="pt-BR" sz="4400" dirty="0"/>
            </a:br>
            <a:r>
              <a:rPr lang="pt-BR" sz="2800" dirty="0"/>
              <a:t>DBOO – Design, Build </a:t>
            </a:r>
            <a:r>
              <a:rPr lang="pt-BR" sz="2800" dirty="0" err="1"/>
              <a:t>Own</a:t>
            </a:r>
            <a:r>
              <a:rPr lang="pt-BR" sz="2800" dirty="0"/>
              <a:t> </a:t>
            </a:r>
            <a:r>
              <a:rPr lang="pt-BR" sz="2800" dirty="0" err="1"/>
              <a:t>and</a:t>
            </a:r>
            <a:r>
              <a:rPr lang="pt-BR" sz="2800" dirty="0"/>
              <a:t> </a:t>
            </a:r>
            <a:r>
              <a:rPr lang="pt-BR" sz="2800" dirty="0" err="1"/>
              <a:t>Operate</a:t>
            </a:r>
            <a:r>
              <a:rPr lang="pt-BR" sz="2800" dirty="0"/>
              <a:t> </a:t>
            </a: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Portfólio</a:t>
            </a:r>
          </a:p>
        </p:txBody>
      </p:sp>
      <p:pic>
        <p:nvPicPr>
          <p:cNvPr id="3074" name="Picture 2" descr="Localização de Gaspa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215" y="219803"/>
            <a:ext cx="241791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40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Aterro Industrial Classe </a:t>
            </a:r>
            <a:r>
              <a:rPr lang="pt-BR" dirty="0" err="1"/>
              <a:t>IIa</a:t>
            </a:r>
            <a:r>
              <a:rPr lang="pt-BR" dirty="0"/>
              <a:t> – Gaspar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ts val="3400"/>
              </a:lnSpc>
            </a:pPr>
            <a:r>
              <a:rPr lang="pt-BR" sz="2800" dirty="0"/>
              <a:t>Inicio da Operação em 1999; </a:t>
            </a:r>
          </a:p>
          <a:p>
            <a:pPr>
              <a:lnSpc>
                <a:spcPts val="3400"/>
              </a:lnSpc>
            </a:pPr>
            <a:r>
              <a:rPr lang="pt-BR" sz="2800" dirty="0"/>
              <a:t>Atualmente 15 anos de operação;</a:t>
            </a:r>
          </a:p>
          <a:p>
            <a:pPr>
              <a:lnSpc>
                <a:spcPts val="3400"/>
              </a:lnSpc>
            </a:pPr>
            <a:r>
              <a:rPr lang="pt-BR" sz="2800" dirty="0"/>
              <a:t>Área de 600.000 m</a:t>
            </a:r>
            <a:r>
              <a:rPr lang="pt-BR" sz="2800" dirty="0">
                <a:latin typeface="Arial"/>
                <a:cs typeface="Arial"/>
              </a:rPr>
              <a:t>²</a:t>
            </a:r>
            <a:r>
              <a:rPr lang="pt-BR" sz="2800" dirty="0"/>
              <a:t>;</a:t>
            </a:r>
          </a:p>
          <a:p>
            <a:pPr>
              <a:lnSpc>
                <a:spcPts val="3400"/>
              </a:lnSpc>
            </a:pPr>
            <a:r>
              <a:rPr lang="pt-BR" sz="2800" dirty="0"/>
              <a:t>Sistema de Trincheiras;</a:t>
            </a:r>
          </a:p>
          <a:p>
            <a:pPr>
              <a:lnSpc>
                <a:spcPts val="3400"/>
              </a:lnSpc>
            </a:pPr>
            <a:r>
              <a:rPr lang="pt-BR" sz="2800" dirty="0"/>
              <a:t>5 Poços Piezométricos;</a:t>
            </a:r>
          </a:p>
          <a:p>
            <a:r>
              <a:rPr lang="pt-BR" sz="2800" dirty="0"/>
              <a:t>Sistema de Secagem de Lodo de até 3000 t/mês;</a:t>
            </a:r>
          </a:p>
          <a:p>
            <a:r>
              <a:rPr lang="pt-BR" sz="2800" dirty="0"/>
              <a:t>Tratamento e Desinfecção;</a:t>
            </a:r>
          </a:p>
          <a:p>
            <a:r>
              <a:rPr lang="pt-BR" sz="2800" dirty="0"/>
              <a:t>Uso Agrícola do Lodo.</a:t>
            </a:r>
          </a:p>
        </p:txBody>
      </p:sp>
      <p:pic>
        <p:nvPicPr>
          <p:cNvPr id="7" name="Espaço Reservado para Conteúdo 6" descr="Aterro Tratada P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7289" y="2357120"/>
            <a:ext cx="4380785" cy="2801588"/>
          </a:xfrm>
        </p:spPr>
      </p:pic>
    </p:spTree>
    <p:extLst>
      <p:ext uri="{BB962C8B-B14F-4D97-AF65-F5344CB8AC3E}">
        <p14:creationId xmlns:p14="http://schemas.microsoft.com/office/powerpoint/2010/main" val="26025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dirty="0"/>
              <a:t>Modelos de Contratação</a:t>
            </a:r>
            <a:endParaRPr lang="pt-BR" sz="28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Setor Público | Saneamento Básico</a:t>
            </a:r>
          </a:p>
        </p:txBody>
      </p:sp>
    </p:spTree>
    <p:extLst>
      <p:ext uri="{BB962C8B-B14F-4D97-AF65-F5344CB8AC3E}">
        <p14:creationId xmlns:p14="http://schemas.microsoft.com/office/powerpoint/2010/main" val="201277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919288" y="333376"/>
            <a:ext cx="8424862" cy="615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pt-BR" sz="3400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 charset="0"/>
              </a:rPr>
              <a:t>RIOVIVO – Atuação Hoje</a:t>
            </a:r>
          </a:p>
        </p:txBody>
      </p:sp>
      <p:sp>
        <p:nvSpPr>
          <p:cNvPr id="10" name="Rectangle 6">
            <a:extLst>
              <a:ext uri="{FF2B5EF4-FFF2-40B4-BE49-F238E27FC236}"/>
            </a:extLst>
          </p:cNvPr>
          <p:cNvSpPr/>
          <p:nvPr/>
        </p:nvSpPr>
        <p:spPr bwMode="auto">
          <a:xfrm>
            <a:off x="1885335" y="924157"/>
            <a:ext cx="8208963" cy="526573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hangingPunct="1">
              <a:defRPr/>
            </a:pPr>
            <a:endParaRPr lang="pt-BR">
              <a:latin typeface="Arial" charset="0"/>
              <a:cs typeface="Arial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885334" y="933681"/>
            <a:ext cx="5761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r>
              <a:rPr lang="pt-BR" altLang="he-IL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Concessões </a:t>
            </a:r>
            <a:r>
              <a:rPr lang="pt-BR" altLang="he-IL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Plenas</a:t>
            </a:r>
            <a:endParaRPr lang="pt-BR" altLang="he-IL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80623" y="1508357"/>
            <a:ext cx="7597775" cy="4465637"/>
          </a:xfrm>
          <a:prstGeom prst="rect">
            <a:avLst/>
          </a:prstGeom>
          <a:solidFill>
            <a:srgbClr val="0070C0"/>
          </a:solidFill>
          <a:ln w="38100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r" rtl="1" eaLnBrk="1" hangingPunct="1"/>
            <a:endParaRPr lang="pt-BR" alt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280623" y="1589318"/>
            <a:ext cx="3024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r>
              <a:rPr lang="pt-BR" altLang="he-IL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PPPs</a:t>
            </a:r>
            <a:r>
              <a:rPr lang="pt-BR" altLang="he-IL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Locação de Ativos</a:t>
            </a:r>
            <a:endParaRPr lang="pt-BR" altLang="he-IL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793384" y="2075094"/>
            <a:ext cx="6423026" cy="3681412"/>
          </a:xfrm>
          <a:prstGeom prst="rect">
            <a:avLst/>
          </a:prstGeom>
          <a:solidFill>
            <a:srgbClr val="00B0F0"/>
          </a:solidFill>
          <a:ln w="28575" algn="ctr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algn="r" rtl="1" eaLnBrk="1" hangingPunct="1"/>
            <a:endParaRPr lang="pt-BR" altLang="he-IL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2964834" y="2084618"/>
            <a:ext cx="3024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742950" indent="-28575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marL="11430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marL="16002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marL="2057400" indent="-228600"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r>
              <a:rPr lang="pt-BR" altLang="he-IL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</a:t>
            </a:r>
            <a:endParaRPr lang="pt-BR" altLang="he-IL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1549547219"/>
              </p:ext>
            </p:extLst>
          </p:nvPr>
        </p:nvGraphicFramePr>
        <p:xfrm>
          <a:off x="3015633" y="2511656"/>
          <a:ext cx="5816601" cy="307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6336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Concessão de Serviços Públicos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dirty="0"/>
              <a:t>CONCESSÃO PLENA</a:t>
            </a:r>
          </a:p>
          <a:p>
            <a:pPr marL="0" indent="0">
              <a:buNone/>
            </a:pPr>
            <a:r>
              <a:rPr lang="pt-BR" dirty="0"/>
              <a:t>Na Concessão Plena, a iniciativa privada tem responsabilidade geral sobre a operação, manutenção, administração e investimentos para expansão, com obrigação de oferecer serviço de qualidade total e gestão eficiente. Não há contraprestação do governo e os ativos não deixam de pertencer ao poder público.</a:t>
            </a:r>
          </a:p>
          <a:p>
            <a:pPr marL="0" indent="0">
              <a:buNone/>
            </a:pPr>
            <a:r>
              <a:rPr lang="pt-BR" b="1" dirty="0"/>
              <a:t>PPP – PARCERIA PÚBLICO PRIVADA</a:t>
            </a:r>
          </a:p>
          <a:p>
            <a:pPr marL="0" indent="0">
              <a:buNone/>
            </a:pPr>
            <a:r>
              <a:rPr lang="pt-BR" dirty="0"/>
              <a:t>Enquadram-se nas modalidades de PPP os contratos com aporte de recursos pela administração pública ou sua complementação pelo contratante, sem a necessidade de desembolso imediato e sim, ao longo do contrato ou prestação de serviço, podendo ser vinculado a determinadas etapas ou metas estabelecidas.</a:t>
            </a:r>
          </a:p>
          <a:p>
            <a:pPr marL="0" indent="0">
              <a:buNone/>
            </a:pPr>
            <a:r>
              <a:rPr lang="pt-BR" b="1" dirty="0"/>
              <a:t>LOCAÇÃO DE ATIVOS</a:t>
            </a:r>
          </a:p>
          <a:p>
            <a:pPr marL="0" indent="0">
              <a:buNone/>
            </a:pPr>
            <a:r>
              <a:rPr lang="pt-BR" dirty="0"/>
              <a:t>Precedidos de licitação é executada obra que será locada ao contratante durante um prazo determinado e, no final, após a amortização/depreciação dos investimentos realizados pela contratada, os ativos serão revertidos ao contratante. A CONTRATADA será a responsável pela obtenção dos recursos financeiros necessários à execução das obras.</a:t>
            </a:r>
          </a:p>
        </p:txBody>
      </p:sp>
    </p:spTree>
    <p:extLst>
      <p:ext uri="{BB962C8B-B14F-4D97-AF65-F5344CB8AC3E}">
        <p14:creationId xmlns:p14="http://schemas.microsoft.com/office/powerpoint/2010/main" val="25138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Contratação de Gestão da Água e Esgoto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5045964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100" b="1" dirty="0"/>
              <a:t>OPERAÇÃO E MANUTENÇÃO DE REDES DE ÁGUA E ESGOTO</a:t>
            </a:r>
          </a:p>
          <a:p>
            <a:pPr marL="0" lvl="1" indent="0">
              <a:spcBef>
                <a:spcPts val="1100"/>
              </a:spcBef>
              <a:buNone/>
            </a:pPr>
            <a:r>
              <a:rPr lang="pt-BR" sz="2100" dirty="0"/>
              <a:t>Nesta modalidade, a CONTRATADA assume a responsabilidade por toda operação, manutenção e/ou ampliação das redes de água e/ou esgotos.</a:t>
            </a:r>
          </a:p>
          <a:p>
            <a:pPr marL="0" indent="0">
              <a:buNone/>
            </a:pPr>
            <a:r>
              <a:rPr lang="pt-BR" sz="2100" b="1" dirty="0"/>
              <a:t> OPERAÇÃO E MANUTENÇÃO DE ETE´S E ETA´S</a:t>
            </a:r>
          </a:p>
          <a:p>
            <a:pPr marL="0" lvl="1" indent="0">
              <a:spcBef>
                <a:spcPts val="1100"/>
              </a:spcBef>
              <a:buNone/>
            </a:pPr>
            <a:r>
              <a:rPr lang="pt-BR" sz="2100" dirty="0"/>
              <a:t>Nesta modalidade, a CONTRATADA torna-se responsável por toda operação, manutenção e ampliação das estações de tratamento de água e/ou esgotos de um determinado município.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>
          <a:xfrm>
            <a:off x="6976872" y="1556281"/>
            <a:ext cx="4609775" cy="4620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100" b="1" dirty="0"/>
              <a:t> SERVIÇOS DIVERSOS</a:t>
            </a:r>
          </a:p>
          <a:p>
            <a:pPr marL="210312" lvl="1" indent="-210312">
              <a:spcBef>
                <a:spcPts val="1100"/>
              </a:spcBef>
            </a:pPr>
            <a:r>
              <a:rPr lang="pt-BR" sz="2200" dirty="0"/>
              <a:t>Projetos e Cadastros</a:t>
            </a:r>
          </a:p>
          <a:p>
            <a:pPr marL="210312" lvl="1" indent="-210312">
              <a:spcBef>
                <a:spcPts val="1100"/>
              </a:spcBef>
            </a:pPr>
            <a:r>
              <a:rPr lang="pt-BR" sz="2200" dirty="0"/>
              <a:t>Setorização</a:t>
            </a:r>
          </a:p>
          <a:p>
            <a:pPr marL="210312" lvl="1" indent="-210312">
              <a:spcBef>
                <a:spcPts val="1100"/>
              </a:spcBef>
            </a:pPr>
            <a:r>
              <a:rPr lang="pt-BR" sz="2200" dirty="0"/>
              <a:t>Busca de vazamentos</a:t>
            </a:r>
          </a:p>
          <a:p>
            <a:pPr marL="210312" lvl="1" indent="-210312">
              <a:spcBef>
                <a:spcPts val="1100"/>
              </a:spcBef>
            </a:pPr>
            <a:r>
              <a:rPr lang="pt-BR" sz="2200" dirty="0"/>
              <a:t>Corte e Religação, Caça fraudes   </a:t>
            </a:r>
          </a:p>
          <a:p>
            <a:pPr marL="210312" lvl="1" indent="-210312">
              <a:spcBef>
                <a:spcPts val="1100"/>
              </a:spcBef>
            </a:pPr>
            <a:r>
              <a:rPr lang="pt-BR" sz="2200" dirty="0"/>
              <a:t>Instalação de </a:t>
            </a:r>
            <a:r>
              <a:rPr lang="pt-BR" sz="2200" dirty="0" err="1"/>
              <a:t>macromedidores</a:t>
            </a:r>
            <a:r>
              <a:rPr lang="pt-BR" sz="2200" dirty="0"/>
              <a:t>   </a:t>
            </a:r>
          </a:p>
          <a:p>
            <a:pPr marL="210312" lvl="1" indent="-210312">
              <a:spcBef>
                <a:spcPts val="1100"/>
              </a:spcBef>
            </a:pPr>
            <a:r>
              <a:rPr lang="pt-BR" sz="2200" dirty="0"/>
              <a:t>Aferição e substituição de hidrômetros  </a:t>
            </a:r>
          </a:p>
          <a:p>
            <a:pPr marL="210312" lvl="1" indent="-210312">
              <a:spcBef>
                <a:spcPts val="1100"/>
              </a:spcBef>
            </a:pPr>
            <a:r>
              <a:rPr lang="pt-BR" sz="2200" dirty="0"/>
              <a:t>Implementação de software de modelagem e telemetria.</a:t>
            </a:r>
          </a:p>
          <a:p>
            <a:pPr marL="210312" lvl="1" indent="-210312">
              <a:spcBef>
                <a:spcPts val="1100"/>
              </a:spcBef>
            </a:pPr>
            <a:r>
              <a:rPr lang="pt-BR" sz="2200" dirty="0"/>
              <a:t>Automação.</a:t>
            </a:r>
          </a:p>
        </p:txBody>
      </p:sp>
    </p:spTree>
    <p:extLst>
      <p:ext uri="{BB962C8B-B14F-4D97-AF65-F5344CB8AC3E}">
        <p14:creationId xmlns:p14="http://schemas.microsoft.com/office/powerpoint/2010/main" val="75802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68" y="2884253"/>
            <a:ext cx="3749046" cy="328375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81" y="160124"/>
            <a:ext cx="4910426" cy="3429743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11974" y="0"/>
            <a:ext cx="4601307" cy="1183566"/>
          </a:xfrm>
        </p:spPr>
        <p:txBody>
          <a:bodyPr>
            <a:normAutofit/>
          </a:bodyPr>
          <a:lstStyle/>
          <a:p>
            <a:r>
              <a:rPr lang="pt-BR" sz="3600" dirty="0"/>
              <a:t>Serviços Prestados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1459653"/>
            <a:ext cx="4541520" cy="470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766329"/>
          </a:xfrm>
        </p:spPr>
        <p:txBody>
          <a:bodyPr/>
          <a:lstStyle/>
          <a:p>
            <a:pPr algn="ctr"/>
            <a:r>
              <a:rPr lang="pt-BR" dirty="0"/>
              <a:t>Gestão Comercial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48640" y="1170432"/>
            <a:ext cx="6437376" cy="5183873"/>
          </a:xfrm>
        </p:spPr>
        <p:txBody>
          <a:bodyPr>
            <a:noAutofit/>
          </a:bodyPr>
          <a:lstStyle/>
          <a:p>
            <a:r>
              <a:rPr lang="pt-BR" sz="2400" dirty="0"/>
              <a:t>Atendimento ao Público e Orientações ao Usuário</a:t>
            </a:r>
          </a:p>
          <a:p>
            <a:r>
              <a:rPr lang="pt-BR" sz="2400" dirty="0"/>
              <a:t>Cadastramento dos Usuários com </a:t>
            </a:r>
            <a:r>
              <a:rPr lang="pt-BR" sz="2400" dirty="0" err="1"/>
              <a:t>georreferenciamento</a:t>
            </a:r>
            <a:r>
              <a:rPr lang="pt-BR" sz="2400" dirty="0"/>
              <a:t> das unidades</a:t>
            </a:r>
          </a:p>
          <a:p>
            <a:r>
              <a:rPr lang="pt-BR" sz="2400" dirty="0"/>
              <a:t>Faturamento e Emissão Simultânea de fatura</a:t>
            </a:r>
          </a:p>
          <a:p>
            <a:r>
              <a:rPr lang="pt-BR" sz="2400" dirty="0"/>
              <a:t>Apuração, Cobrança e Controle de Pagamentos</a:t>
            </a:r>
          </a:p>
          <a:p>
            <a:r>
              <a:rPr lang="pt-BR" sz="2400" dirty="0"/>
              <a:t>Recebimento e Acompanhamento de Ordens de Serviços para manutenção e corte e religação.</a:t>
            </a:r>
          </a:p>
          <a:p>
            <a:r>
              <a:rPr lang="pt-BR" sz="2400" dirty="0" err="1"/>
              <a:t>Call</a:t>
            </a:r>
            <a:r>
              <a:rPr lang="pt-BR" sz="2400" dirty="0"/>
              <a:t> Center, Atendimento Web, Mobile e Totem</a:t>
            </a:r>
          </a:p>
          <a:p>
            <a:r>
              <a:rPr lang="pt-BR" sz="2400" dirty="0"/>
              <a:t>Possibilidade de integração com os demais serviços da prefeitura</a:t>
            </a:r>
          </a:p>
          <a:p>
            <a:r>
              <a:rPr lang="pt-BR" sz="2400" dirty="0"/>
              <a:t>Agente Arrecadador</a:t>
            </a:r>
          </a:p>
          <a:p>
            <a:endParaRPr lang="pt-BR" sz="2400" dirty="0"/>
          </a:p>
          <a:p>
            <a:endParaRPr lang="pt-BR" sz="2400" dirty="0"/>
          </a:p>
        </p:txBody>
      </p:sp>
      <p:pic>
        <p:nvPicPr>
          <p:cNvPr id="9" name="Espaço Reservado para Conteúdo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38918" y="1946862"/>
            <a:ext cx="4032652" cy="364926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488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892313"/>
          </a:xfrm>
        </p:spPr>
        <p:txBody>
          <a:bodyPr/>
          <a:lstStyle/>
          <a:p>
            <a:pPr algn="ctr"/>
            <a:r>
              <a:rPr lang="pt-BR" dirty="0" smtClean="0"/>
              <a:t>Estações Compacta de Tratamento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t-BR" dirty="0" smtClean="0"/>
              <a:t>Baixo Custo de Implantação</a:t>
            </a:r>
          </a:p>
          <a:p>
            <a:r>
              <a:rPr lang="pt-BR" dirty="0" smtClean="0"/>
              <a:t>Rapidez na instalação e Startup</a:t>
            </a:r>
          </a:p>
          <a:p>
            <a:r>
              <a:rPr lang="pt-BR" dirty="0" smtClean="0"/>
              <a:t>Atendimento a Pequenos Municípios e/ou </a:t>
            </a:r>
            <a:r>
              <a:rPr lang="pt-BR" dirty="0" err="1" smtClean="0"/>
              <a:t>Samae´s</a:t>
            </a:r>
            <a:endParaRPr lang="pt-BR" dirty="0" smtClean="0"/>
          </a:p>
          <a:p>
            <a:r>
              <a:rPr lang="pt-BR" dirty="0" smtClean="0"/>
              <a:t>Possibilidade de instalação descentralizada</a:t>
            </a:r>
          </a:p>
          <a:p>
            <a:r>
              <a:rPr lang="pt-BR" dirty="0" smtClean="0"/>
              <a:t>Facilidade no atendimento a situações emergenciais</a:t>
            </a:r>
          </a:p>
          <a:p>
            <a:endParaRPr lang="pt-BR" dirty="0"/>
          </a:p>
        </p:txBody>
      </p:sp>
      <p:pic>
        <p:nvPicPr>
          <p:cNvPr id="5" name="Espaço Reservado para Conteúdo 4" descr="Y:\PRODUTOS_SN\ET3 RIOVIVO 3m3\Imagem 2.pn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59653"/>
            <a:ext cx="5080000" cy="3971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34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Contratos de Performance, Gestão e Redução de Perdas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704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dirty="0" smtClean="0"/>
              <a:t>Vantagens para </a:t>
            </a:r>
            <a:r>
              <a:rPr lang="pt-BR" dirty="0"/>
              <a:t>o </a:t>
            </a:r>
            <a:r>
              <a:rPr lang="pt-BR" dirty="0" smtClean="0"/>
              <a:t>Município e </a:t>
            </a:r>
            <a:r>
              <a:rPr lang="pt-BR" dirty="0" err="1" smtClean="0"/>
              <a:t>SAMAE´s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5316564" cy="4620682"/>
          </a:xfrm>
        </p:spPr>
        <p:txBody>
          <a:bodyPr>
            <a:normAutofit/>
          </a:bodyPr>
          <a:lstStyle/>
          <a:p>
            <a:r>
              <a:rPr lang="pt-BR" sz="2400" dirty="0"/>
              <a:t>Atendimento à legislação Federal, Estadual e </a:t>
            </a:r>
            <a:r>
              <a:rPr lang="pt-BR" sz="2400" dirty="0" smtClean="0"/>
              <a:t>Municipal</a:t>
            </a:r>
            <a:endParaRPr lang="pt-BR" sz="2400" dirty="0"/>
          </a:p>
          <a:p>
            <a:r>
              <a:rPr lang="pt-BR" sz="2400" dirty="0"/>
              <a:t>Necessidade de Cumprimento </a:t>
            </a:r>
            <a:r>
              <a:rPr lang="pt-BR" sz="2400" dirty="0" smtClean="0"/>
              <a:t>de Eventuais </a:t>
            </a:r>
            <a:r>
              <a:rPr lang="pt-BR" sz="2400" dirty="0" err="1" smtClean="0"/>
              <a:t>TAC´s</a:t>
            </a:r>
            <a:endParaRPr lang="pt-BR" sz="2400" dirty="0"/>
          </a:p>
          <a:p>
            <a:r>
              <a:rPr lang="pt-BR" sz="2400" dirty="0"/>
              <a:t>Atendimento de critérios para obtenção de financiamento público</a:t>
            </a:r>
          </a:p>
          <a:p>
            <a:r>
              <a:rPr lang="pt-BR" sz="2400" dirty="0"/>
              <a:t>Melhoria dos índices de Saúde Pública</a:t>
            </a:r>
          </a:p>
          <a:p>
            <a:r>
              <a:rPr lang="pt-BR" sz="2400" dirty="0"/>
              <a:t>Incremento do Potencial Turístico</a:t>
            </a:r>
          </a:p>
          <a:p>
            <a:r>
              <a:rPr lang="pt-BR" sz="2400" dirty="0"/>
              <a:t>Redução do Custo para Tratamento e Captação de água</a:t>
            </a:r>
          </a:p>
          <a:p>
            <a:r>
              <a:rPr lang="pt-BR" sz="2400" dirty="0"/>
              <a:t>Preservação Ambiental</a:t>
            </a:r>
          </a:p>
          <a:p>
            <a:endParaRPr lang="pt-BR" sz="2400" dirty="0"/>
          </a:p>
        </p:txBody>
      </p:sp>
      <p:pic>
        <p:nvPicPr>
          <p:cNvPr id="8194" name="Picture 2" descr="Resultado de imagem para falta d'águ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65" y="1556281"/>
            <a:ext cx="4056375" cy="434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31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73"/>
          <p:cNvSpPr/>
          <p:nvPr/>
        </p:nvSpPr>
        <p:spPr>
          <a:xfrm>
            <a:off x="2676707" y="2333925"/>
            <a:ext cx="2859750" cy="1061335"/>
          </a:xfrm>
          <a:prstGeom prst="roundRect">
            <a:avLst>
              <a:gd name="adj" fmla="val 341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Aft>
                <a:spcPts val="300"/>
              </a:spcAft>
              <a:defRPr/>
            </a:pPr>
            <a:r>
              <a:rPr lang="pt-PT" altLang="ko-KR" sz="1600" b="1" kern="0" dirty="0">
                <a:solidFill>
                  <a:schemeClr val="bg1"/>
                </a:solidFill>
                <a:ea typeface="맑은 고딕" charset="-127"/>
                <a:cs typeface=""/>
              </a:rPr>
              <a:t>Econômicos e Financeiros</a:t>
            </a:r>
            <a:endParaRPr lang="ko-KR" altLang="en-US" sz="1600" b="1" kern="0" dirty="0">
              <a:solidFill>
                <a:schemeClr val="bg1"/>
              </a:solidFill>
              <a:ea typeface="맑은 고딕" charset="-127"/>
              <a:cs typeface=""/>
            </a:endParaRPr>
          </a:p>
        </p:txBody>
      </p:sp>
      <p:sp>
        <p:nvSpPr>
          <p:cNvPr id="14" name="모서리가 둥근 직사각형 173"/>
          <p:cNvSpPr/>
          <p:nvPr/>
        </p:nvSpPr>
        <p:spPr>
          <a:xfrm>
            <a:off x="2676707" y="3508946"/>
            <a:ext cx="2859750" cy="1778594"/>
          </a:xfrm>
          <a:prstGeom prst="roundRect">
            <a:avLst>
              <a:gd name="adj" fmla="val 3410"/>
            </a:avLst>
          </a:prstGeom>
          <a:noFill/>
          <a:ln w="6350" cap="flat" cmpd="sng" algn="ctr">
            <a:solidFill>
              <a:srgbClr val="56C6B9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3663" indent="-93663" defTabSz="457200">
              <a:spcAft>
                <a:spcPts val="300"/>
              </a:spcAft>
              <a:buFont typeface="Arial" charset="0"/>
              <a:buChar char="•"/>
            </a:pPr>
            <a:r>
              <a:rPr lang="pt-PT" sz="1300" dirty="0" smtClean="0">
                <a:solidFill>
                  <a:srgbClr val="037D83"/>
                </a:solidFill>
              </a:rPr>
              <a:t>Redução </a:t>
            </a:r>
            <a:r>
              <a:rPr lang="pt-PT" sz="1300" dirty="0">
                <a:solidFill>
                  <a:srgbClr val="037D83"/>
                </a:solidFill>
              </a:rPr>
              <a:t>do volume de água captada/comprada</a:t>
            </a:r>
          </a:p>
          <a:p>
            <a:pPr marL="93663" indent="-93663" defTabSz="457200">
              <a:spcAft>
                <a:spcPts val="300"/>
              </a:spcAft>
              <a:buFont typeface="Arial" charset="0"/>
              <a:buChar char="•"/>
            </a:pPr>
            <a:r>
              <a:rPr lang="pt-PT" sz="1300" dirty="0" smtClean="0">
                <a:solidFill>
                  <a:srgbClr val="037D83"/>
                </a:solidFill>
              </a:rPr>
              <a:t>Redução </a:t>
            </a:r>
            <a:r>
              <a:rPr lang="pt-PT" sz="1300" dirty="0">
                <a:solidFill>
                  <a:srgbClr val="037D83"/>
                </a:solidFill>
              </a:rPr>
              <a:t>de custos a com manutenção dos sistemas</a:t>
            </a:r>
          </a:p>
          <a:p>
            <a:pPr marL="93663" indent="-93663" defTabSz="457200">
              <a:spcAft>
                <a:spcPts val="300"/>
              </a:spcAft>
              <a:buFont typeface="Arial" charset="0"/>
              <a:buChar char="•"/>
            </a:pPr>
            <a:r>
              <a:rPr lang="pt-PT" sz="1300" b="1" dirty="0" smtClean="0">
                <a:solidFill>
                  <a:srgbClr val="037D83"/>
                </a:solidFill>
              </a:rPr>
              <a:t>Aumento </a:t>
            </a:r>
            <a:r>
              <a:rPr lang="pt-PT" sz="1300" b="1" dirty="0">
                <a:solidFill>
                  <a:srgbClr val="037D83"/>
                </a:solidFill>
              </a:rPr>
              <a:t>do faturamento através da melhoria da medição</a:t>
            </a:r>
          </a:p>
          <a:p>
            <a:pPr marL="93663" indent="-93663" defTabSz="457200">
              <a:spcAft>
                <a:spcPts val="300"/>
              </a:spcAft>
              <a:buFont typeface="Arial" charset="0"/>
              <a:buChar char="•"/>
            </a:pPr>
            <a:r>
              <a:rPr lang="pt-PT" sz="1300" dirty="0" smtClean="0">
                <a:solidFill>
                  <a:srgbClr val="037D83"/>
                </a:solidFill>
              </a:rPr>
              <a:t>Diminuição </a:t>
            </a:r>
            <a:r>
              <a:rPr lang="pt-PT" sz="1300" dirty="0">
                <a:solidFill>
                  <a:srgbClr val="037D83"/>
                </a:solidFill>
              </a:rPr>
              <a:t>da quantidade de ligações </a:t>
            </a:r>
            <a:r>
              <a:rPr lang="pt-PT" sz="1300" dirty="0" smtClean="0">
                <a:solidFill>
                  <a:srgbClr val="037D83"/>
                </a:solidFill>
              </a:rPr>
              <a:t>irregulares</a:t>
            </a:r>
            <a:endParaRPr lang="pt-PT" sz="1300" dirty="0">
              <a:solidFill>
                <a:srgbClr val="037D83"/>
              </a:solidFill>
            </a:endParaRPr>
          </a:p>
          <a:p>
            <a:pPr defTabSz="457200">
              <a:spcAft>
                <a:spcPts val="300"/>
              </a:spcAft>
            </a:pPr>
            <a:endParaRPr lang="pt-PT" sz="1200" b="1" dirty="0">
              <a:solidFill>
                <a:srgbClr val="037D83"/>
              </a:solidFill>
            </a:endParaRPr>
          </a:p>
        </p:txBody>
      </p:sp>
      <p:sp>
        <p:nvSpPr>
          <p:cNvPr id="15" name="모서리가 둥근 직사각형 173"/>
          <p:cNvSpPr/>
          <p:nvPr/>
        </p:nvSpPr>
        <p:spPr>
          <a:xfrm>
            <a:off x="5763989" y="2333925"/>
            <a:ext cx="2090739" cy="1061335"/>
          </a:xfrm>
          <a:prstGeom prst="roundRect">
            <a:avLst>
              <a:gd name="adj" fmla="val 341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Aft>
                <a:spcPts val="300"/>
              </a:spcAft>
              <a:defRPr/>
            </a:pPr>
            <a:r>
              <a:rPr lang="pt-PT" altLang="ko-KR" sz="1600" b="1" kern="0" dirty="0">
                <a:solidFill>
                  <a:schemeClr val="bg1"/>
                </a:solidFill>
                <a:ea typeface="맑은 고딕" charset="-127"/>
                <a:cs typeface=""/>
              </a:rPr>
              <a:t>Sociais e de Imagem</a:t>
            </a:r>
            <a:endParaRPr lang="ko-KR" altLang="en-US" sz="1600" b="1" kern="0" dirty="0">
              <a:solidFill>
                <a:schemeClr val="bg1"/>
              </a:solidFill>
              <a:ea typeface="맑은 고딕" charset="-127"/>
              <a:cs typeface=""/>
            </a:endParaRPr>
          </a:p>
        </p:txBody>
      </p:sp>
      <p:sp>
        <p:nvSpPr>
          <p:cNvPr id="16" name="모서리가 둥근 직사각형 173"/>
          <p:cNvSpPr/>
          <p:nvPr/>
        </p:nvSpPr>
        <p:spPr>
          <a:xfrm>
            <a:off x="5829225" y="3508947"/>
            <a:ext cx="2025502" cy="1778595"/>
          </a:xfrm>
          <a:prstGeom prst="roundRect">
            <a:avLst>
              <a:gd name="adj" fmla="val 3410"/>
            </a:avLst>
          </a:prstGeom>
          <a:noFill/>
          <a:ln w="6350" cap="flat" cmpd="sng" algn="ctr">
            <a:solidFill>
              <a:srgbClr val="56C6B9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3663" indent="-93663" defTabSz="457200">
              <a:spcAft>
                <a:spcPts val="300"/>
              </a:spcAft>
              <a:buFont typeface="Arial" charset="0"/>
              <a:buChar char="•"/>
            </a:pPr>
            <a:r>
              <a:rPr lang="pt-PT" sz="1300" dirty="0" smtClean="0">
                <a:solidFill>
                  <a:srgbClr val="037D83"/>
                </a:solidFill>
              </a:rPr>
              <a:t>Maior </a:t>
            </a:r>
            <a:r>
              <a:rPr lang="pt-PT" sz="1300" dirty="0">
                <a:solidFill>
                  <a:srgbClr val="037D83"/>
                </a:solidFill>
              </a:rPr>
              <a:t>confiabilidade do serviço</a:t>
            </a:r>
          </a:p>
          <a:p>
            <a:pPr marL="93663" indent="-93663" defTabSz="457200">
              <a:spcAft>
                <a:spcPts val="300"/>
              </a:spcAft>
              <a:buFont typeface="Arial" charset="0"/>
              <a:buChar char="•"/>
            </a:pPr>
            <a:r>
              <a:rPr lang="pt-PT" sz="1300" dirty="0" smtClean="0">
                <a:solidFill>
                  <a:srgbClr val="037D83"/>
                </a:solidFill>
              </a:rPr>
              <a:t>Redução </a:t>
            </a:r>
            <a:r>
              <a:rPr lang="pt-PT" sz="1300" dirty="0">
                <a:solidFill>
                  <a:srgbClr val="037D83"/>
                </a:solidFill>
              </a:rPr>
              <a:t>do impacto negativo das intervenções</a:t>
            </a:r>
          </a:p>
          <a:p>
            <a:pPr marL="93663" indent="-93663" defTabSz="457200">
              <a:spcAft>
                <a:spcPts val="300"/>
              </a:spcAft>
              <a:buFont typeface="Arial" charset="0"/>
              <a:buChar char="•"/>
            </a:pPr>
            <a:r>
              <a:rPr lang="pt-PT" sz="1300" dirty="0" smtClean="0">
                <a:solidFill>
                  <a:srgbClr val="037D83"/>
                </a:solidFill>
              </a:rPr>
              <a:t>Melhoria </a:t>
            </a:r>
            <a:r>
              <a:rPr lang="pt-PT" sz="1300" dirty="0">
                <a:solidFill>
                  <a:srgbClr val="037D83"/>
                </a:solidFill>
              </a:rPr>
              <a:t>da imagem junto do cliente e stakeholders </a:t>
            </a:r>
          </a:p>
        </p:txBody>
      </p:sp>
      <p:sp>
        <p:nvSpPr>
          <p:cNvPr id="17" name="모서리가 둥근 직사각형 173"/>
          <p:cNvSpPr/>
          <p:nvPr/>
        </p:nvSpPr>
        <p:spPr>
          <a:xfrm>
            <a:off x="8121996" y="2333925"/>
            <a:ext cx="1512168" cy="1061335"/>
          </a:xfrm>
          <a:prstGeom prst="roundRect">
            <a:avLst>
              <a:gd name="adj" fmla="val 341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Aft>
                <a:spcPts val="300"/>
              </a:spcAft>
              <a:defRPr/>
            </a:pPr>
            <a:r>
              <a:rPr lang="pt-PT" altLang="ko-KR" sz="1600" b="1" kern="0" dirty="0">
                <a:solidFill>
                  <a:schemeClr val="bg1"/>
                </a:solidFill>
                <a:ea typeface="맑은 고딕" charset="-127"/>
                <a:cs typeface=""/>
              </a:rPr>
              <a:t>Ambientais</a:t>
            </a:r>
            <a:endParaRPr lang="ko-KR" altLang="en-US" sz="1600" b="1" kern="0" dirty="0">
              <a:solidFill>
                <a:schemeClr val="bg1"/>
              </a:solidFill>
              <a:ea typeface="맑은 고딕" charset="-127"/>
              <a:cs typeface=""/>
            </a:endParaRPr>
          </a:p>
        </p:txBody>
      </p:sp>
      <p:sp>
        <p:nvSpPr>
          <p:cNvPr id="18" name="모서리가 둥근 직사각형 173"/>
          <p:cNvSpPr/>
          <p:nvPr/>
        </p:nvSpPr>
        <p:spPr>
          <a:xfrm>
            <a:off x="8121996" y="3508947"/>
            <a:ext cx="1512168" cy="1778595"/>
          </a:xfrm>
          <a:prstGeom prst="roundRect">
            <a:avLst>
              <a:gd name="adj" fmla="val 3410"/>
            </a:avLst>
          </a:prstGeom>
          <a:noFill/>
          <a:ln w="6350" cap="flat" cmpd="sng" algn="ctr">
            <a:solidFill>
              <a:srgbClr val="56C6B9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3663" indent="-93663" defTabSz="457200">
              <a:spcAft>
                <a:spcPts val="300"/>
              </a:spcAft>
              <a:buFont typeface="Arial" charset="0"/>
              <a:buChar char="•"/>
            </a:pPr>
            <a:r>
              <a:rPr lang="pt-PT" sz="1300" dirty="0" smtClean="0">
                <a:solidFill>
                  <a:srgbClr val="037D83"/>
                </a:solidFill>
              </a:rPr>
              <a:t>Redução </a:t>
            </a:r>
            <a:r>
              <a:rPr lang="pt-PT" sz="1300" dirty="0">
                <a:solidFill>
                  <a:srgbClr val="037D83"/>
                </a:solidFill>
              </a:rPr>
              <a:t>do impacto no meio hídrico</a:t>
            </a:r>
          </a:p>
          <a:p>
            <a:pPr marL="93663" indent="-93663" defTabSz="457200">
              <a:spcAft>
                <a:spcPts val="300"/>
              </a:spcAft>
              <a:buFont typeface="Arial" charset="0"/>
              <a:buChar char="•"/>
            </a:pPr>
            <a:r>
              <a:rPr lang="pt-PT" sz="1300" dirty="0" smtClean="0">
                <a:solidFill>
                  <a:srgbClr val="037D83"/>
                </a:solidFill>
              </a:rPr>
              <a:t>Menor </a:t>
            </a:r>
            <a:r>
              <a:rPr lang="pt-PT" sz="1300" dirty="0">
                <a:solidFill>
                  <a:srgbClr val="037D83"/>
                </a:solidFill>
              </a:rPr>
              <a:t>consumo energético</a:t>
            </a:r>
          </a:p>
          <a:p>
            <a:pPr marL="93663" indent="-93663" defTabSz="457200">
              <a:spcAft>
                <a:spcPts val="300"/>
              </a:spcAft>
              <a:buFont typeface="Arial" charset="0"/>
              <a:buChar char="•"/>
            </a:pPr>
            <a:r>
              <a:rPr lang="pt-PT" sz="1300" dirty="0" smtClean="0">
                <a:solidFill>
                  <a:srgbClr val="037D83"/>
                </a:solidFill>
              </a:rPr>
              <a:t>Poupança </a:t>
            </a:r>
            <a:r>
              <a:rPr lang="pt-PT" sz="1300" dirty="0">
                <a:solidFill>
                  <a:srgbClr val="037D83"/>
                </a:solidFill>
              </a:rPr>
              <a:t>de água</a:t>
            </a:r>
          </a:p>
        </p:txBody>
      </p:sp>
      <p:sp>
        <p:nvSpPr>
          <p:cNvPr id="19" name="모서리가 둥근 직사각형 173"/>
          <p:cNvSpPr/>
          <p:nvPr/>
        </p:nvSpPr>
        <p:spPr>
          <a:xfrm>
            <a:off x="2676707" y="1694699"/>
            <a:ext cx="6957457" cy="451191"/>
          </a:xfrm>
          <a:prstGeom prst="roundRect">
            <a:avLst>
              <a:gd name="adj" fmla="val 341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Aft>
                <a:spcPts val="300"/>
              </a:spcAft>
              <a:defRPr/>
            </a:pPr>
            <a:r>
              <a:rPr lang="pt-PT" altLang="ko-KR" kern="0" dirty="0">
                <a:solidFill>
                  <a:schemeClr val="bg1"/>
                </a:solidFill>
                <a:ea typeface="맑은 고딕" charset="-127"/>
                <a:cs typeface=""/>
              </a:rPr>
              <a:t>PRINCIPAIS BENEFÍCIOS </a:t>
            </a:r>
            <a:endParaRPr lang="ko-KR" altLang="en-US" kern="0" dirty="0">
              <a:solidFill>
                <a:schemeClr val="bg1"/>
              </a:solidFill>
              <a:ea typeface="맑은 고딕" charset="-127"/>
              <a:cs typeface=""/>
            </a:endParaRPr>
          </a:p>
        </p:txBody>
      </p:sp>
      <p:sp>
        <p:nvSpPr>
          <p:cNvPr id="20" name="모서리가 둥근 직사각형 173"/>
          <p:cNvSpPr/>
          <p:nvPr/>
        </p:nvSpPr>
        <p:spPr>
          <a:xfrm>
            <a:off x="2676706" y="5287542"/>
            <a:ext cx="6957458" cy="631592"/>
          </a:xfrm>
          <a:prstGeom prst="roundRect">
            <a:avLst>
              <a:gd name="adj" fmla="val 341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spcAft>
                <a:spcPts val="300"/>
              </a:spcAft>
              <a:defRPr/>
            </a:pPr>
            <a:r>
              <a:rPr lang="pt-PT" altLang="ko-KR" kern="0" dirty="0">
                <a:solidFill>
                  <a:schemeClr val="bg1"/>
                </a:solidFill>
                <a:ea typeface="맑은 고딕" charset="-127"/>
                <a:cs typeface=""/>
              </a:rPr>
              <a:t>Redução de Perdas  </a:t>
            </a:r>
            <a:r>
              <a:rPr lang="pt-PT" altLang="ko-KR" kern="0" dirty="0">
                <a:solidFill>
                  <a:schemeClr val="bg1"/>
                </a:solidFill>
                <a:ea typeface="맑은 고딕" charset="-127"/>
                <a:cs typeface=""/>
                <a:sym typeface="Wingdings" panose="05000000000000000000" pitchFamily="2" charset="2"/>
              </a:rPr>
              <a:t>  Oportunidade de Otimização</a:t>
            </a:r>
          </a:p>
          <a:p>
            <a:pPr algn="ctr" defTabSz="457200">
              <a:spcAft>
                <a:spcPts val="300"/>
              </a:spcAft>
              <a:defRPr/>
            </a:pPr>
            <a:r>
              <a:rPr lang="pt-PT" altLang="ko-KR" kern="0" dirty="0">
                <a:solidFill>
                  <a:schemeClr val="bg1"/>
                </a:solidFill>
                <a:ea typeface="맑은 고딕" charset="-127"/>
                <a:cs typeface=""/>
                <a:sym typeface="Wingdings" panose="05000000000000000000" pitchFamily="2" charset="2"/>
              </a:rPr>
              <a:t>dos Resultados Operacionais</a:t>
            </a:r>
            <a:endParaRPr lang="ko-KR" altLang="en-US" kern="0" dirty="0">
              <a:solidFill>
                <a:schemeClr val="bg1"/>
              </a:solidFill>
              <a:ea typeface="맑은 고딕" charset="-127"/>
              <a:cs typeface="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3100" i="1" dirty="0" smtClean="0">
                <a:solidFill>
                  <a:schemeClr val="accent1">
                    <a:lumMod val="75000"/>
                  </a:schemeClr>
                </a:solidFill>
              </a:rPr>
              <a:t>Redução de Perdas em Sistemas de Abastecimento de Água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594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rma livre 39"/>
          <p:cNvSpPr/>
          <p:nvPr/>
        </p:nvSpPr>
        <p:spPr>
          <a:xfrm>
            <a:off x="3012712" y="1503906"/>
            <a:ext cx="6296512" cy="1218433"/>
          </a:xfrm>
          <a:custGeom>
            <a:avLst/>
            <a:gdLst>
              <a:gd name="connsiteX0" fmla="*/ 0 w 4727095"/>
              <a:gd name="connsiteY0" fmla="*/ 108485 h 1084846"/>
              <a:gd name="connsiteX1" fmla="*/ 108485 w 4727095"/>
              <a:gd name="connsiteY1" fmla="*/ 0 h 1084846"/>
              <a:gd name="connsiteX2" fmla="*/ 4618610 w 4727095"/>
              <a:gd name="connsiteY2" fmla="*/ 0 h 1084846"/>
              <a:gd name="connsiteX3" fmla="*/ 4727095 w 4727095"/>
              <a:gd name="connsiteY3" fmla="*/ 108485 h 1084846"/>
              <a:gd name="connsiteX4" fmla="*/ 4727095 w 4727095"/>
              <a:gd name="connsiteY4" fmla="*/ 976361 h 1084846"/>
              <a:gd name="connsiteX5" fmla="*/ 4618610 w 4727095"/>
              <a:gd name="connsiteY5" fmla="*/ 1084846 h 1084846"/>
              <a:gd name="connsiteX6" fmla="*/ 108485 w 4727095"/>
              <a:gd name="connsiteY6" fmla="*/ 1084846 h 1084846"/>
              <a:gd name="connsiteX7" fmla="*/ 0 w 4727095"/>
              <a:gd name="connsiteY7" fmla="*/ 976361 h 1084846"/>
              <a:gd name="connsiteX8" fmla="*/ 0 w 4727095"/>
              <a:gd name="connsiteY8" fmla="*/ 108485 h 108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7095" h="1084846">
                <a:moveTo>
                  <a:pt x="0" y="108485"/>
                </a:moveTo>
                <a:cubicBezTo>
                  <a:pt x="0" y="48570"/>
                  <a:pt x="48570" y="0"/>
                  <a:pt x="108485" y="0"/>
                </a:cubicBezTo>
                <a:lnTo>
                  <a:pt x="4618610" y="0"/>
                </a:lnTo>
                <a:cubicBezTo>
                  <a:pt x="4678525" y="0"/>
                  <a:pt x="4727095" y="48570"/>
                  <a:pt x="4727095" y="108485"/>
                </a:cubicBezTo>
                <a:lnTo>
                  <a:pt x="4727095" y="976361"/>
                </a:lnTo>
                <a:cubicBezTo>
                  <a:pt x="4727095" y="1036276"/>
                  <a:pt x="4678525" y="1084846"/>
                  <a:pt x="4618610" y="1084846"/>
                </a:cubicBezTo>
                <a:lnTo>
                  <a:pt x="108485" y="1084846"/>
                </a:lnTo>
                <a:cubicBezTo>
                  <a:pt x="48570" y="1084846"/>
                  <a:pt x="0" y="1036276"/>
                  <a:pt x="0" y="976361"/>
                </a:cubicBezTo>
                <a:lnTo>
                  <a:pt x="0" y="108485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138454" tIns="138454" rIns="138454" bIns="138454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PT" sz="2800" kern="0" dirty="0">
                <a:ln w="18415" cmpd="sng">
                  <a:prstDash val="solid"/>
                </a:ln>
                <a:solidFill>
                  <a:prstClr val="white"/>
                </a:solidFill>
                <a:latin typeface="Calibri"/>
              </a:rPr>
              <a:t>Metodologia IWA</a:t>
            </a:r>
            <a:endParaRPr lang="pt-PT" sz="400" kern="0" dirty="0">
              <a:ln w="18415" cmpd="sng">
                <a:prstDash val="solid"/>
              </a:ln>
              <a:solidFill>
                <a:prstClr val="white"/>
              </a:solidFill>
              <a:latin typeface="Calibri"/>
            </a:endParaRPr>
          </a:p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PT" sz="1500" kern="0" dirty="0">
                <a:ln w="18415" cmpd="sng">
                  <a:prstDash val="solid"/>
                </a:ln>
                <a:solidFill>
                  <a:prstClr val="white"/>
                </a:solidFill>
                <a:latin typeface="Calibri"/>
              </a:rPr>
              <a:t>Recomendada pela </a:t>
            </a:r>
            <a:r>
              <a:rPr lang="pt-PT" sz="1500" i="1" kern="0" dirty="0">
                <a:ln w="18415" cmpd="sng">
                  <a:prstDash val="solid"/>
                </a:ln>
                <a:solidFill>
                  <a:prstClr val="white"/>
                </a:solidFill>
                <a:latin typeface="Calibri"/>
              </a:rPr>
              <a:t>International Water Association  </a:t>
            </a:r>
            <a:r>
              <a:rPr lang="pt-PT" sz="1500" kern="0" dirty="0">
                <a:ln w="18415" cmpd="sng">
                  <a:prstDash val="solid"/>
                </a:ln>
                <a:solidFill>
                  <a:prstClr val="white"/>
                </a:solidFill>
                <a:latin typeface="Calibri"/>
                <a:sym typeface="Wingdings" panose="05000000000000000000" pitchFamily="2" charset="2"/>
              </a:rPr>
              <a:t>  largamente </a:t>
            </a:r>
          </a:p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PT" sz="1500" kern="0" dirty="0">
                <a:ln w="18415" cmpd="sng">
                  <a:prstDash val="solid"/>
                </a:ln>
                <a:solidFill>
                  <a:prstClr val="white"/>
                </a:solidFill>
                <a:latin typeface="Calibri"/>
                <a:sym typeface="Wingdings" panose="05000000000000000000" pitchFamily="2" charset="2"/>
              </a:rPr>
              <a:t>testada e reconhecida internacionalmente</a:t>
            </a:r>
            <a:endParaRPr lang="pt-PT" sz="1500" kern="0" dirty="0">
              <a:ln w="18415" cmpd="sng">
                <a:prstDash val="solid"/>
              </a:ln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Forma livre 40"/>
          <p:cNvSpPr/>
          <p:nvPr/>
        </p:nvSpPr>
        <p:spPr>
          <a:xfrm>
            <a:off x="3528670" y="3839056"/>
            <a:ext cx="2565000" cy="751036"/>
          </a:xfrm>
          <a:custGeom>
            <a:avLst/>
            <a:gdLst>
              <a:gd name="connsiteX0" fmla="*/ 0 w 1489225"/>
              <a:gd name="connsiteY0" fmla="*/ 75104 h 751036"/>
              <a:gd name="connsiteX1" fmla="*/ 75104 w 1489225"/>
              <a:gd name="connsiteY1" fmla="*/ 0 h 751036"/>
              <a:gd name="connsiteX2" fmla="*/ 1414121 w 1489225"/>
              <a:gd name="connsiteY2" fmla="*/ 0 h 751036"/>
              <a:gd name="connsiteX3" fmla="*/ 1489225 w 1489225"/>
              <a:gd name="connsiteY3" fmla="*/ 75104 h 751036"/>
              <a:gd name="connsiteX4" fmla="*/ 1489225 w 1489225"/>
              <a:gd name="connsiteY4" fmla="*/ 675932 h 751036"/>
              <a:gd name="connsiteX5" fmla="*/ 1414121 w 1489225"/>
              <a:gd name="connsiteY5" fmla="*/ 751036 h 751036"/>
              <a:gd name="connsiteX6" fmla="*/ 75104 w 1489225"/>
              <a:gd name="connsiteY6" fmla="*/ 751036 h 751036"/>
              <a:gd name="connsiteX7" fmla="*/ 0 w 1489225"/>
              <a:gd name="connsiteY7" fmla="*/ 675932 h 751036"/>
              <a:gd name="connsiteX8" fmla="*/ 0 w 1489225"/>
              <a:gd name="connsiteY8" fmla="*/ 75104 h 75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9225" h="751036">
                <a:moveTo>
                  <a:pt x="0" y="75104"/>
                </a:moveTo>
                <a:cubicBezTo>
                  <a:pt x="0" y="33625"/>
                  <a:pt x="33625" y="0"/>
                  <a:pt x="75104" y="0"/>
                </a:cubicBezTo>
                <a:lnTo>
                  <a:pt x="1414121" y="0"/>
                </a:lnTo>
                <a:cubicBezTo>
                  <a:pt x="1455600" y="0"/>
                  <a:pt x="1489225" y="33625"/>
                  <a:pt x="1489225" y="75104"/>
                </a:cubicBezTo>
                <a:lnTo>
                  <a:pt x="1489225" y="675932"/>
                </a:lnTo>
                <a:cubicBezTo>
                  <a:pt x="1489225" y="717411"/>
                  <a:pt x="1455600" y="751036"/>
                  <a:pt x="1414121" y="751036"/>
                </a:cubicBezTo>
                <a:lnTo>
                  <a:pt x="75104" y="751036"/>
                </a:lnTo>
                <a:cubicBezTo>
                  <a:pt x="33625" y="751036"/>
                  <a:pt x="0" y="717411"/>
                  <a:pt x="0" y="675932"/>
                </a:cubicBezTo>
                <a:lnTo>
                  <a:pt x="0" y="75104"/>
                </a:lnTo>
                <a:close/>
              </a:path>
            </a:pathLst>
          </a:custGeom>
          <a:solidFill>
            <a:srgbClr val="037D83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82957" tIns="82957" rIns="82957" bIns="82957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PT" sz="1700" kern="0" dirty="0">
                <a:solidFill>
                  <a:prstClr val="white"/>
                </a:solidFill>
                <a:latin typeface="Calibri"/>
              </a:rPr>
              <a:t>Perdas Reais</a:t>
            </a:r>
            <a:endParaRPr lang="pt-PT" sz="1000" kern="0" dirty="0">
              <a:solidFill>
                <a:prstClr val="white"/>
              </a:solidFill>
              <a:latin typeface="Calibri"/>
            </a:endParaRP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PT" sz="1300" kern="0" dirty="0">
                <a:solidFill>
                  <a:prstClr val="white"/>
                </a:solidFill>
                <a:latin typeface="Calibri"/>
              </a:rPr>
              <a:t>Ao nível das infraestruturas</a:t>
            </a:r>
          </a:p>
        </p:txBody>
      </p:sp>
      <p:sp>
        <p:nvSpPr>
          <p:cNvPr id="42" name="Forma livre 41"/>
          <p:cNvSpPr/>
          <p:nvPr/>
        </p:nvSpPr>
        <p:spPr>
          <a:xfrm>
            <a:off x="6184150" y="3839056"/>
            <a:ext cx="2565000" cy="751036"/>
          </a:xfrm>
          <a:custGeom>
            <a:avLst/>
            <a:gdLst>
              <a:gd name="connsiteX0" fmla="*/ 0 w 1489225"/>
              <a:gd name="connsiteY0" fmla="*/ 75104 h 751036"/>
              <a:gd name="connsiteX1" fmla="*/ 75104 w 1489225"/>
              <a:gd name="connsiteY1" fmla="*/ 0 h 751036"/>
              <a:gd name="connsiteX2" fmla="*/ 1414121 w 1489225"/>
              <a:gd name="connsiteY2" fmla="*/ 0 h 751036"/>
              <a:gd name="connsiteX3" fmla="*/ 1489225 w 1489225"/>
              <a:gd name="connsiteY3" fmla="*/ 75104 h 751036"/>
              <a:gd name="connsiteX4" fmla="*/ 1489225 w 1489225"/>
              <a:gd name="connsiteY4" fmla="*/ 675932 h 751036"/>
              <a:gd name="connsiteX5" fmla="*/ 1414121 w 1489225"/>
              <a:gd name="connsiteY5" fmla="*/ 751036 h 751036"/>
              <a:gd name="connsiteX6" fmla="*/ 75104 w 1489225"/>
              <a:gd name="connsiteY6" fmla="*/ 751036 h 751036"/>
              <a:gd name="connsiteX7" fmla="*/ 0 w 1489225"/>
              <a:gd name="connsiteY7" fmla="*/ 675932 h 751036"/>
              <a:gd name="connsiteX8" fmla="*/ 0 w 1489225"/>
              <a:gd name="connsiteY8" fmla="*/ 75104 h 75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9225" h="751036">
                <a:moveTo>
                  <a:pt x="0" y="75104"/>
                </a:moveTo>
                <a:cubicBezTo>
                  <a:pt x="0" y="33625"/>
                  <a:pt x="33625" y="0"/>
                  <a:pt x="75104" y="0"/>
                </a:cubicBezTo>
                <a:lnTo>
                  <a:pt x="1414121" y="0"/>
                </a:lnTo>
                <a:cubicBezTo>
                  <a:pt x="1455600" y="0"/>
                  <a:pt x="1489225" y="33625"/>
                  <a:pt x="1489225" y="75104"/>
                </a:cubicBezTo>
                <a:lnTo>
                  <a:pt x="1489225" y="675932"/>
                </a:lnTo>
                <a:cubicBezTo>
                  <a:pt x="1489225" y="717411"/>
                  <a:pt x="1455600" y="751036"/>
                  <a:pt x="1414121" y="751036"/>
                </a:cubicBezTo>
                <a:lnTo>
                  <a:pt x="75104" y="751036"/>
                </a:lnTo>
                <a:cubicBezTo>
                  <a:pt x="33625" y="751036"/>
                  <a:pt x="0" y="717411"/>
                  <a:pt x="0" y="675932"/>
                </a:cubicBezTo>
                <a:lnTo>
                  <a:pt x="0" y="75104"/>
                </a:lnTo>
                <a:close/>
              </a:path>
            </a:pathLst>
          </a:custGeom>
          <a:solidFill>
            <a:schemeClr val="accent6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86767" tIns="86767" rIns="86767" bIns="86767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PT" sz="1700" kern="0" dirty="0">
                <a:solidFill>
                  <a:prstClr val="white"/>
                </a:solidFill>
                <a:latin typeface="Calibri"/>
              </a:rPr>
              <a:t>Perdas Aparentes</a:t>
            </a:r>
            <a:endParaRPr lang="pt-PT" sz="1000" kern="0" dirty="0">
              <a:solidFill>
                <a:prstClr val="white"/>
              </a:solidFill>
              <a:latin typeface="Calibri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PT" sz="1300" kern="0" dirty="0">
                <a:solidFill>
                  <a:prstClr val="white"/>
                </a:solidFill>
                <a:latin typeface="Calibri"/>
              </a:rPr>
              <a:t>Ao nível da medição e fraudes</a:t>
            </a:r>
          </a:p>
        </p:txBody>
      </p:sp>
      <p:sp>
        <p:nvSpPr>
          <p:cNvPr id="43" name="Forma livre 42"/>
          <p:cNvSpPr/>
          <p:nvPr/>
        </p:nvSpPr>
        <p:spPr>
          <a:xfrm>
            <a:off x="5074077" y="4707301"/>
            <a:ext cx="2160240" cy="1117095"/>
          </a:xfrm>
          <a:custGeom>
            <a:avLst/>
            <a:gdLst>
              <a:gd name="connsiteX0" fmla="*/ 0 w 1489225"/>
              <a:gd name="connsiteY0" fmla="*/ 67598 h 675983"/>
              <a:gd name="connsiteX1" fmla="*/ 67598 w 1489225"/>
              <a:gd name="connsiteY1" fmla="*/ 0 h 675983"/>
              <a:gd name="connsiteX2" fmla="*/ 1421627 w 1489225"/>
              <a:gd name="connsiteY2" fmla="*/ 0 h 675983"/>
              <a:gd name="connsiteX3" fmla="*/ 1489225 w 1489225"/>
              <a:gd name="connsiteY3" fmla="*/ 67598 h 675983"/>
              <a:gd name="connsiteX4" fmla="*/ 1489225 w 1489225"/>
              <a:gd name="connsiteY4" fmla="*/ 608385 h 675983"/>
              <a:gd name="connsiteX5" fmla="*/ 1421627 w 1489225"/>
              <a:gd name="connsiteY5" fmla="*/ 675983 h 675983"/>
              <a:gd name="connsiteX6" fmla="*/ 67598 w 1489225"/>
              <a:gd name="connsiteY6" fmla="*/ 675983 h 675983"/>
              <a:gd name="connsiteX7" fmla="*/ 0 w 1489225"/>
              <a:gd name="connsiteY7" fmla="*/ 608385 h 675983"/>
              <a:gd name="connsiteX8" fmla="*/ 0 w 1489225"/>
              <a:gd name="connsiteY8" fmla="*/ 67598 h 67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9225" h="675983">
                <a:moveTo>
                  <a:pt x="0" y="67598"/>
                </a:moveTo>
                <a:cubicBezTo>
                  <a:pt x="0" y="30265"/>
                  <a:pt x="30265" y="0"/>
                  <a:pt x="67598" y="0"/>
                </a:cubicBezTo>
                <a:lnTo>
                  <a:pt x="1421627" y="0"/>
                </a:lnTo>
                <a:cubicBezTo>
                  <a:pt x="1458960" y="0"/>
                  <a:pt x="1489225" y="30265"/>
                  <a:pt x="1489225" y="67598"/>
                </a:cubicBezTo>
                <a:lnTo>
                  <a:pt x="1489225" y="608385"/>
                </a:lnTo>
                <a:cubicBezTo>
                  <a:pt x="1489225" y="645718"/>
                  <a:pt x="1458960" y="675983"/>
                  <a:pt x="1421627" y="675983"/>
                </a:cubicBezTo>
                <a:lnTo>
                  <a:pt x="67598" y="675983"/>
                </a:lnTo>
                <a:cubicBezTo>
                  <a:pt x="30265" y="675983"/>
                  <a:pt x="0" y="645718"/>
                  <a:pt x="0" y="608385"/>
                </a:cubicBezTo>
                <a:lnTo>
                  <a:pt x="0" y="67598"/>
                </a:lnTo>
                <a:close/>
              </a:path>
            </a:pathLst>
          </a:custGeom>
          <a:solidFill>
            <a:srgbClr val="56C6B9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84569" tIns="84569" rIns="84569" bIns="84569" numCol="1" spcCol="1270" anchor="ctr" anchorCtr="0">
            <a:noAutofit/>
          </a:bodyPr>
          <a:lstStyle/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pt-PT" sz="1000" kern="0" dirty="0">
              <a:solidFill>
                <a:prstClr val="white"/>
              </a:solidFill>
              <a:latin typeface="Calibri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PT" sz="1700" kern="0" dirty="0">
                <a:solidFill>
                  <a:prstClr val="white"/>
                </a:solidFill>
                <a:latin typeface="Calibri"/>
              </a:rPr>
              <a:t>Balanço Hídrico</a:t>
            </a:r>
            <a:endParaRPr lang="pt-PT" sz="1000" kern="0" dirty="0">
              <a:solidFill>
                <a:prstClr val="white"/>
              </a:solidFill>
              <a:latin typeface="Calibri"/>
            </a:endParaRPr>
          </a:p>
          <a:p>
            <a:pPr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PT" sz="1300" kern="0" dirty="0">
                <a:solidFill>
                  <a:prstClr val="white"/>
                </a:solidFill>
                <a:latin typeface="Calibri"/>
              </a:rPr>
              <a:t>Decomposição do faturamento e perdas de água</a:t>
            </a:r>
          </a:p>
        </p:txBody>
      </p:sp>
      <p:cxnSp>
        <p:nvCxnSpPr>
          <p:cNvPr id="48" name="Conexão recta 35"/>
          <p:cNvCxnSpPr/>
          <p:nvPr/>
        </p:nvCxnSpPr>
        <p:spPr>
          <a:xfrm flipH="1">
            <a:off x="3014280" y="5040304"/>
            <a:ext cx="2173500" cy="0"/>
          </a:xfrm>
          <a:prstGeom prst="line">
            <a:avLst/>
          </a:prstGeom>
          <a:noFill/>
          <a:ln w="635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cxnSp>
        <p:nvCxnSpPr>
          <p:cNvPr id="50" name="Conexão recta 37"/>
          <p:cNvCxnSpPr/>
          <p:nvPr/>
        </p:nvCxnSpPr>
        <p:spPr>
          <a:xfrm>
            <a:off x="3014280" y="4218836"/>
            <a:ext cx="0" cy="828000"/>
          </a:xfrm>
          <a:prstGeom prst="line">
            <a:avLst/>
          </a:prstGeom>
          <a:noFill/>
          <a:ln w="635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cxnSp>
        <p:nvCxnSpPr>
          <p:cNvPr id="51" name="Conexão recta 38"/>
          <p:cNvCxnSpPr/>
          <p:nvPr/>
        </p:nvCxnSpPr>
        <p:spPr>
          <a:xfrm>
            <a:off x="9304652" y="4231141"/>
            <a:ext cx="0" cy="810000"/>
          </a:xfrm>
          <a:prstGeom prst="line">
            <a:avLst/>
          </a:prstGeom>
          <a:noFill/>
          <a:ln w="635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cxnSp>
        <p:nvCxnSpPr>
          <p:cNvPr id="52" name="Conexão recta unidireccional 39"/>
          <p:cNvCxnSpPr/>
          <p:nvPr/>
        </p:nvCxnSpPr>
        <p:spPr>
          <a:xfrm>
            <a:off x="3012712" y="4217420"/>
            <a:ext cx="378000" cy="0"/>
          </a:xfrm>
          <a:prstGeom prst="straightConnector1">
            <a:avLst/>
          </a:prstGeom>
          <a:noFill/>
          <a:ln w="635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53" name="Conexão recta unidireccional 40"/>
          <p:cNvCxnSpPr/>
          <p:nvPr/>
        </p:nvCxnSpPr>
        <p:spPr>
          <a:xfrm rot="10800000">
            <a:off x="8917724" y="4223219"/>
            <a:ext cx="391500" cy="0"/>
          </a:xfrm>
          <a:prstGeom prst="straightConnector1">
            <a:avLst/>
          </a:prstGeom>
          <a:noFill/>
          <a:ln w="6350" cap="flat" cmpd="sng" algn="ctr">
            <a:solidFill>
              <a:srgbClr val="4BACC6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54" name="Forma livre 53"/>
          <p:cNvSpPr/>
          <p:nvPr/>
        </p:nvSpPr>
        <p:spPr>
          <a:xfrm>
            <a:off x="3528672" y="2872070"/>
            <a:ext cx="5223243" cy="849779"/>
          </a:xfrm>
          <a:custGeom>
            <a:avLst/>
            <a:gdLst>
              <a:gd name="connsiteX0" fmla="*/ 0 w 4727095"/>
              <a:gd name="connsiteY0" fmla="*/ 108485 h 1084846"/>
              <a:gd name="connsiteX1" fmla="*/ 108485 w 4727095"/>
              <a:gd name="connsiteY1" fmla="*/ 0 h 1084846"/>
              <a:gd name="connsiteX2" fmla="*/ 4618610 w 4727095"/>
              <a:gd name="connsiteY2" fmla="*/ 0 h 1084846"/>
              <a:gd name="connsiteX3" fmla="*/ 4727095 w 4727095"/>
              <a:gd name="connsiteY3" fmla="*/ 108485 h 1084846"/>
              <a:gd name="connsiteX4" fmla="*/ 4727095 w 4727095"/>
              <a:gd name="connsiteY4" fmla="*/ 976361 h 1084846"/>
              <a:gd name="connsiteX5" fmla="*/ 4618610 w 4727095"/>
              <a:gd name="connsiteY5" fmla="*/ 1084846 h 1084846"/>
              <a:gd name="connsiteX6" fmla="*/ 108485 w 4727095"/>
              <a:gd name="connsiteY6" fmla="*/ 1084846 h 1084846"/>
              <a:gd name="connsiteX7" fmla="*/ 0 w 4727095"/>
              <a:gd name="connsiteY7" fmla="*/ 976361 h 1084846"/>
              <a:gd name="connsiteX8" fmla="*/ 0 w 4727095"/>
              <a:gd name="connsiteY8" fmla="*/ 108485 h 1084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7095" h="1084846">
                <a:moveTo>
                  <a:pt x="0" y="108485"/>
                </a:moveTo>
                <a:cubicBezTo>
                  <a:pt x="0" y="48570"/>
                  <a:pt x="48570" y="0"/>
                  <a:pt x="108485" y="0"/>
                </a:cubicBezTo>
                <a:lnTo>
                  <a:pt x="4618610" y="0"/>
                </a:lnTo>
                <a:cubicBezTo>
                  <a:pt x="4678525" y="0"/>
                  <a:pt x="4727095" y="48570"/>
                  <a:pt x="4727095" y="108485"/>
                </a:cubicBezTo>
                <a:lnTo>
                  <a:pt x="4727095" y="976361"/>
                </a:lnTo>
                <a:cubicBezTo>
                  <a:pt x="4727095" y="1036276"/>
                  <a:pt x="4678525" y="1084846"/>
                  <a:pt x="4618610" y="1084846"/>
                </a:cubicBezTo>
                <a:lnTo>
                  <a:pt x="108485" y="1084846"/>
                </a:lnTo>
                <a:cubicBezTo>
                  <a:pt x="48570" y="1084846"/>
                  <a:pt x="0" y="1036276"/>
                  <a:pt x="0" y="976361"/>
                </a:cubicBezTo>
                <a:lnTo>
                  <a:pt x="0" y="108485"/>
                </a:lnTo>
                <a:close/>
              </a:path>
            </a:pathLst>
          </a:custGeom>
          <a:solidFill>
            <a:srgbClr val="56C6B9"/>
          </a:solidFill>
          <a:ln w="38100" cap="flat" cmpd="sng" algn="ctr">
            <a:noFill/>
            <a:prstDash val="solid"/>
          </a:ln>
          <a:effectLst/>
        </p:spPr>
        <p:txBody>
          <a:bodyPr spcFirstLastPara="0" vert="horz" wrap="square" lIns="138454" tIns="138454" rIns="138454" bIns="138454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PT" sz="2000" kern="0" dirty="0">
                <a:ln w="18415" cmpd="sng">
                  <a:prstDash val="solid"/>
                </a:ln>
                <a:solidFill>
                  <a:prstClr val="white"/>
                </a:solidFill>
                <a:latin typeface="Calibri"/>
              </a:rPr>
              <a:t>Criação de Zonas de Medição e </a:t>
            </a:r>
            <a:r>
              <a:rPr lang="pt-PT" sz="2000" kern="0" dirty="0" smtClean="0">
                <a:ln w="18415" cmpd="sng">
                  <a:prstDash val="solid"/>
                </a:ln>
                <a:solidFill>
                  <a:prstClr val="white"/>
                </a:solidFill>
                <a:latin typeface="Calibri"/>
              </a:rPr>
              <a:t>Controle</a:t>
            </a:r>
            <a:endParaRPr lang="pt-PT" sz="1000" kern="0" dirty="0">
              <a:ln w="18415" cmpd="sng">
                <a:prstDash val="solid"/>
              </a:ln>
              <a:solidFill>
                <a:prstClr val="white"/>
              </a:solidFill>
              <a:latin typeface="Calibri"/>
            </a:endParaRPr>
          </a:p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t-PT" sz="1300" kern="0" dirty="0">
                <a:ln w="18415" cmpd="sng">
                  <a:prstDash val="solid"/>
                </a:ln>
                <a:solidFill>
                  <a:prstClr val="white"/>
                </a:solidFill>
                <a:latin typeface="Calibri"/>
              </a:rPr>
              <a:t>Para monitorização dos Sistemas  </a:t>
            </a:r>
            <a:r>
              <a:rPr lang="pt-PT" sz="1300" kern="0" dirty="0">
                <a:ln w="18415" cmpd="sng">
                  <a:prstDash val="solid"/>
                </a:ln>
                <a:solidFill>
                  <a:prstClr val="white"/>
                </a:solidFill>
                <a:latin typeface="Calibri"/>
                <a:sym typeface="Wingdings" panose="05000000000000000000" pitchFamily="2" charset="2"/>
              </a:rPr>
              <a:t> </a:t>
            </a:r>
            <a:r>
              <a:rPr lang="pt-PT" sz="1300" kern="0" dirty="0">
                <a:ln w="18415" cmpd="sng">
                  <a:prstDash val="solid"/>
                </a:ln>
                <a:solidFill>
                  <a:prstClr val="white"/>
                </a:solidFill>
                <a:sym typeface="Wingdings" panose="05000000000000000000" pitchFamily="2" charset="2"/>
              </a:rPr>
              <a:t>auxiliar na definição de estratégias e </a:t>
            </a:r>
            <a:r>
              <a:rPr lang="pt-PT" sz="1300" kern="0" dirty="0">
                <a:ln w="18415" cmpd="sng">
                  <a:prstDash val="solid"/>
                </a:ln>
                <a:solidFill>
                  <a:prstClr val="white"/>
                </a:solidFill>
                <a:latin typeface="Calibri"/>
                <a:sym typeface="Wingdings" panose="05000000000000000000" pitchFamily="2" charset="2"/>
              </a:rPr>
              <a:t>facilitador na deteção de vazamentos e outras patologias</a:t>
            </a:r>
            <a:endParaRPr lang="pt-PT" sz="1300" kern="0" dirty="0">
              <a:ln w="18415" cmpd="sng">
                <a:prstDash val="solid"/>
              </a:ln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55" name="Conexão recta 23"/>
          <p:cNvCxnSpPr/>
          <p:nvPr/>
        </p:nvCxnSpPr>
        <p:spPr>
          <a:xfrm>
            <a:off x="3014280" y="3356508"/>
            <a:ext cx="0" cy="864000"/>
          </a:xfrm>
          <a:prstGeom prst="line">
            <a:avLst/>
          </a:prstGeom>
          <a:noFill/>
          <a:ln w="6350" cap="flat" cmpd="sng" algn="ctr">
            <a:solidFill>
              <a:srgbClr val="4BACC6">
                <a:lumMod val="75000"/>
              </a:srgbClr>
            </a:solidFill>
            <a:prstDash val="dash"/>
          </a:ln>
          <a:effectLst/>
        </p:spPr>
      </p:cxnSp>
      <p:cxnSp>
        <p:nvCxnSpPr>
          <p:cNvPr id="56" name="Conexão recta unidireccional 24"/>
          <p:cNvCxnSpPr/>
          <p:nvPr/>
        </p:nvCxnSpPr>
        <p:spPr>
          <a:xfrm>
            <a:off x="3012712" y="3355092"/>
            <a:ext cx="378000" cy="0"/>
          </a:xfrm>
          <a:prstGeom prst="straightConnector1">
            <a:avLst/>
          </a:prstGeom>
          <a:noFill/>
          <a:ln w="6350" cap="flat" cmpd="sng" algn="ctr">
            <a:solidFill>
              <a:srgbClr val="4BACC6">
                <a:lumMod val="75000"/>
              </a:srgbClr>
            </a:solidFill>
            <a:prstDash val="dash"/>
            <a:tailEnd type="arrow"/>
          </a:ln>
          <a:effectLst/>
        </p:spPr>
      </p:cxnSp>
      <p:cxnSp>
        <p:nvCxnSpPr>
          <p:cNvPr id="57" name="Conexão recta 25"/>
          <p:cNvCxnSpPr/>
          <p:nvPr/>
        </p:nvCxnSpPr>
        <p:spPr>
          <a:xfrm>
            <a:off x="9302774" y="3365725"/>
            <a:ext cx="0" cy="864000"/>
          </a:xfrm>
          <a:prstGeom prst="line">
            <a:avLst/>
          </a:prstGeom>
          <a:noFill/>
          <a:ln w="6350" cap="flat" cmpd="sng" algn="ctr">
            <a:solidFill>
              <a:srgbClr val="4BACC6">
                <a:lumMod val="75000"/>
              </a:srgbClr>
            </a:solidFill>
            <a:prstDash val="dash"/>
          </a:ln>
          <a:effectLst/>
        </p:spPr>
      </p:cxnSp>
      <p:cxnSp>
        <p:nvCxnSpPr>
          <p:cNvPr id="58" name="Conexão recta unidireccional 26"/>
          <p:cNvCxnSpPr/>
          <p:nvPr/>
        </p:nvCxnSpPr>
        <p:spPr>
          <a:xfrm rot="10800000">
            <a:off x="8921371" y="3357803"/>
            <a:ext cx="378000" cy="0"/>
          </a:xfrm>
          <a:prstGeom prst="straightConnector1">
            <a:avLst/>
          </a:prstGeom>
          <a:noFill/>
          <a:ln w="6350" cap="flat" cmpd="sng" algn="ctr">
            <a:solidFill>
              <a:srgbClr val="4BACC6">
                <a:lumMod val="75000"/>
              </a:srgbClr>
            </a:solidFill>
            <a:prstDash val="dash"/>
            <a:tailEnd type="arrow"/>
          </a:ln>
          <a:effectLst/>
        </p:spPr>
      </p:cxnSp>
      <p:cxnSp>
        <p:nvCxnSpPr>
          <p:cNvPr id="27" name="Conexão recta 35"/>
          <p:cNvCxnSpPr/>
          <p:nvPr/>
        </p:nvCxnSpPr>
        <p:spPr>
          <a:xfrm flipH="1">
            <a:off x="7099379" y="5040304"/>
            <a:ext cx="2200500" cy="0"/>
          </a:xfrm>
          <a:prstGeom prst="line">
            <a:avLst/>
          </a:prstGeom>
          <a:noFill/>
          <a:ln w="635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</p:cxnSp>
      <p:sp>
        <p:nvSpPr>
          <p:cNvPr id="28" name="Seta para a Direita 18"/>
          <p:cNvSpPr/>
          <p:nvPr/>
        </p:nvSpPr>
        <p:spPr bwMode="auto">
          <a:xfrm rot="5400000">
            <a:off x="5508343" y="3740377"/>
            <a:ext cx="432000" cy="259264"/>
          </a:xfrm>
          <a:prstGeom prst="rightArrow">
            <a:avLst/>
          </a:prstGeom>
          <a:solidFill>
            <a:schemeClr val="bg1"/>
          </a:solidFill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108000" tIns="72000" rIns="108000" bIns="72000" rtlCol="0" anchor="ctr"/>
          <a:lstStyle/>
          <a:p>
            <a:pPr algn="ctr">
              <a:spcBef>
                <a:spcPts val="200"/>
              </a:spcBef>
            </a:pPr>
            <a:endParaRPr lang="en-GB" sz="700" b="1" dirty="0"/>
          </a:p>
        </p:txBody>
      </p:sp>
      <p:sp>
        <p:nvSpPr>
          <p:cNvPr id="30" name="Seta para a Direita 18"/>
          <p:cNvSpPr/>
          <p:nvPr/>
        </p:nvSpPr>
        <p:spPr bwMode="auto">
          <a:xfrm rot="5400000">
            <a:off x="6321095" y="3749484"/>
            <a:ext cx="432000" cy="259264"/>
          </a:xfrm>
          <a:prstGeom prst="rightArrow">
            <a:avLst/>
          </a:prstGeom>
          <a:solidFill>
            <a:schemeClr val="bg1"/>
          </a:solidFill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108000" tIns="72000" rIns="108000" bIns="72000" rtlCol="0" anchor="ctr"/>
          <a:lstStyle/>
          <a:p>
            <a:pPr algn="ctr">
              <a:spcBef>
                <a:spcPts val="200"/>
              </a:spcBef>
            </a:pPr>
            <a:endParaRPr lang="en-GB" sz="700" b="1" dirty="0"/>
          </a:p>
        </p:txBody>
      </p:sp>
      <p:sp>
        <p:nvSpPr>
          <p:cNvPr id="29" name="Seta para a Direita 18"/>
          <p:cNvSpPr/>
          <p:nvPr/>
        </p:nvSpPr>
        <p:spPr bwMode="auto">
          <a:xfrm rot="5400000">
            <a:off x="5849169" y="4533370"/>
            <a:ext cx="582654" cy="307800"/>
          </a:xfrm>
          <a:prstGeom prst="rightArrow">
            <a:avLst/>
          </a:prstGeom>
          <a:solidFill>
            <a:schemeClr val="bg1"/>
          </a:solidFill>
          <a:ln w="9525">
            <a:noFill/>
            <a:prstDash val="sysDot"/>
            <a:miter lim="800000"/>
            <a:headEnd/>
            <a:tailEnd/>
          </a:ln>
          <a:effectLst/>
          <a:extLst/>
        </p:spPr>
        <p:txBody>
          <a:bodyPr lIns="108000" tIns="72000" rIns="108000" bIns="72000" rtlCol="0" anchor="ctr"/>
          <a:lstStyle/>
          <a:p>
            <a:pPr algn="ctr">
              <a:spcBef>
                <a:spcPts val="200"/>
              </a:spcBef>
            </a:pPr>
            <a:endParaRPr lang="en-GB" sz="700" b="1" dirty="0"/>
          </a:p>
        </p:txBody>
      </p:sp>
      <p:sp>
        <p:nvSpPr>
          <p:cNvPr id="24" name="Título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21238"/>
          </a:xfrm>
        </p:spPr>
        <p:txBody>
          <a:bodyPr>
            <a:normAutofit/>
          </a:bodyPr>
          <a:lstStyle/>
          <a:p>
            <a:pPr algn="ctr"/>
            <a:r>
              <a:rPr lang="pt-PT" sz="3600" i="1" dirty="0" smtClean="0">
                <a:solidFill>
                  <a:schemeClr val="accent1">
                    <a:lumMod val="75000"/>
                  </a:schemeClr>
                </a:solidFill>
              </a:rPr>
              <a:t>Metodologia</a:t>
            </a:r>
            <a:endParaRPr lang="pt-BR" dirty="0"/>
          </a:p>
        </p:txBody>
      </p:sp>
      <p:sp>
        <p:nvSpPr>
          <p:cNvPr id="25" name="Título 1"/>
          <p:cNvSpPr txBox="1">
            <a:spLocks/>
          </p:cNvSpPr>
          <p:nvPr/>
        </p:nvSpPr>
        <p:spPr>
          <a:xfrm>
            <a:off x="2163252" y="1456382"/>
            <a:ext cx="8207696" cy="7816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PT" altLang="pt-PT" sz="2400" i="1" dirty="0">
              <a:solidFill>
                <a:srgbClr val="56C6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6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2045975" y="4367277"/>
            <a:ext cx="4090885" cy="307243"/>
            <a:chOff x="144019" y="720078"/>
            <a:chExt cx="1799659" cy="935823"/>
          </a:xfrm>
          <a:solidFill>
            <a:srgbClr val="037D83"/>
          </a:solidFill>
        </p:grpSpPr>
        <p:sp>
          <p:nvSpPr>
            <p:cNvPr id="24" name="Retângulo arredondado 23"/>
            <p:cNvSpPr/>
            <p:nvPr/>
          </p:nvSpPr>
          <p:spPr>
            <a:xfrm>
              <a:off x="144019" y="720078"/>
              <a:ext cx="1799659" cy="93582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aixaDeTexto 24"/>
            <p:cNvSpPr txBox="1"/>
            <p:nvPr/>
          </p:nvSpPr>
          <p:spPr>
            <a:xfrm>
              <a:off x="171428" y="747487"/>
              <a:ext cx="1744841" cy="8810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500" b="1" dirty="0"/>
                <a:t>PERDAS REAIS</a:t>
              </a:r>
            </a:p>
          </p:txBody>
        </p:sp>
      </p:grpSp>
      <p:sp>
        <p:nvSpPr>
          <p:cNvPr id="26" name="모서리가 둥근 직사각형 173"/>
          <p:cNvSpPr/>
          <p:nvPr/>
        </p:nvSpPr>
        <p:spPr>
          <a:xfrm>
            <a:off x="2045975" y="4734735"/>
            <a:ext cx="4090884" cy="1633125"/>
          </a:xfrm>
          <a:prstGeom prst="roundRect">
            <a:avLst>
              <a:gd name="adj" fmla="val 3410"/>
            </a:avLst>
          </a:prstGeom>
          <a:noFill/>
          <a:ln w="6350" cap="flat" cmpd="sng" algn="ctr">
            <a:solidFill>
              <a:srgbClr val="56C6B9"/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3663" indent="-93663" defTabSz="457200">
              <a:spcAft>
                <a:spcPts val="300"/>
              </a:spcAft>
              <a:buFont typeface="Arial" charset="0"/>
              <a:buChar char="•"/>
            </a:pPr>
            <a:r>
              <a:rPr lang="pt-PT" sz="1300" dirty="0">
                <a:solidFill>
                  <a:srgbClr val="037D83"/>
                </a:solidFill>
              </a:rPr>
              <a:t>Perdas de água nas adutoras de água bruta e no tratamento</a:t>
            </a:r>
          </a:p>
          <a:p>
            <a:pPr marL="93663" indent="-93663" defTabSz="457200">
              <a:spcAft>
                <a:spcPts val="300"/>
              </a:spcAft>
              <a:buFont typeface="Arial" charset="0"/>
              <a:buChar char="•"/>
            </a:pPr>
            <a:r>
              <a:rPr lang="pt-PT" sz="1300" dirty="0">
                <a:solidFill>
                  <a:srgbClr val="037D83"/>
                </a:solidFill>
              </a:rPr>
              <a:t>Fugas nas adutoras e/ou adução</a:t>
            </a:r>
          </a:p>
          <a:p>
            <a:pPr marL="93663" indent="-93663" defTabSz="457200">
              <a:spcAft>
                <a:spcPts val="300"/>
              </a:spcAft>
              <a:buFont typeface="Arial" charset="0"/>
              <a:buChar char="•"/>
            </a:pPr>
            <a:r>
              <a:rPr lang="pt-PT" sz="1300" dirty="0">
                <a:solidFill>
                  <a:srgbClr val="037D83"/>
                </a:solidFill>
              </a:rPr>
              <a:t>Fugas e extravasamentos nos reservatórios de adução e/ou distribuição</a:t>
            </a:r>
          </a:p>
          <a:p>
            <a:pPr marL="93663" indent="-93663" defTabSz="457200">
              <a:spcAft>
                <a:spcPts val="300"/>
              </a:spcAft>
              <a:buFont typeface="Arial" charset="0"/>
              <a:buChar char="•"/>
            </a:pPr>
            <a:r>
              <a:rPr lang="pt-PT" sz="1300" dirty="0">
                <a:solidFill>
                  <a:srgbClr val="037D83"/>
                </a:solidFill>
              </a:rPr>
              <a:t>Fugas nos ramais de ligação (a montante dos pontos de medição)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6251160" y="4367277"/>
            <a:ext cx="4090885" cy="307709"/>
            <a:chOff x="144019" y="720078"/>
            <a:chExt cx="1799659" cy="935823"/>
          </a:xfrm>
          <a:solidFill>
            <a:schemeClr val="accent6"/>
          </a:solidFill>
        </p:grpSpPr>
        <p:sp>
          <p:nvSpPr>
            <p:cNvPr id="29" name="Retângulo arredondado 28"/>
            <p:cNvSpPr/>
            <p:nvPr/>
          </p:nvSpPr>
          <p:spPr>
            <a:xfrm>
              <a:off x="144019" y="720078"/>
              <a:ext cx="1799659" cy="93582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aixaDeTexto 29"/>
            <p:cNvSpPr txBox="1"/>
            <p:nvPr/>
          </p:nvSpPr>
          <p:spPr>
            <a:xfrm>
              <a:off x="171428" y="747487"/>
              <a:ext cx="1744841" cy="8810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575" tIns="28575" rIns="28575" bIns="28575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500" b="1" dirty="0"/>
                <a:t>PERDAS APARENTES</a:t>
              </a:r>
            </a:p>
          </p:txBody>
        </p:sp>
      </p:grpSp>
      <p:sp>
        <p:nvSpPr>
          <p:cNvPr id="31" name="모서리가 둥근 직사각형 173"/>
          <p:cNvSpPr/>
          <p:nvPr/>
        </p:nvSpPr>
        <p:spPr>
          <a:xfrm>
            <a:off x="6251159" y="4734735"/>
            <a:ext cx="4090884" cy="1286926"/>
          </a:xfrm>
          <a:prstGeom prst="roundRect">
            <a:avLst>
              <a:gd name="adj" fmla="val 3410"/>
            </a:avLst>
          </a:prstGeom>
          <a:noFill/>
          <a:ln w="63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/>
        </p:spPr>
        <p:txBody>
          <a:bodyPr rot="0" spcFirstLastPara="0" vertOverflow="overflow" horzOverflow="overflow" vert="horz" wrap="square" lIns="72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93663" indent="-93663" defTabSz="457200">
              <a:spcAft>
                <a:spcPts val="300"/>
              </a:spcAft>
              <a:buFont typeface="Arial" charset="0"/>
              <a:buChar char="•"/>
            </a:pPr>
            <a:r>
              <a:rPr lang="pt-PT" sz="1400" dirty="0">
                <a:solidFill>
                  <a:srgbClr val="037D83"/>
                </a:solidFill>
              </a:rPr>
              <a:t>Usos não autorizados (consumos ilícitos)</a:t>
            </a:r>
          </a:p>
          <a:p>
            <a:pPr marL="93663" indent="-93663" defTabSz="457200">
              <a:spcAft>
                <a:spcPts val="300"/>
              </a:spcAft>
              <a:buFont typeface="Arial" charset="0"/>
              <a:buChar char="•"/>
            </a:pPr>
            <a:r>
              <a:rPr lang="pt-PT" sz="1400" dirty="0">
                <a:solidFill>
                  <a:srgbClr val="037D83"/>
                </a:solidFill>
              </a:rPr>
              <a:t>Erros de medição (hidrometros)</a:t>
            </a:r>
          </a:p>
          <a:p>
            <a:pPr marL="93663" indent="-93663" defTabSz="457200">
              <a:spcAft>
                <a:spcPts val="300"/>
              </a:spcAft>
              <a:buFont typeface="Arial" charset="0"/>
              <a:buChar char="•"/>
            </a:pPr>
            <a:r>
              <a:rPr lang="pt-PT" sz="1400" dirty="0">
                <a:solidFill>
                  <a:srgbClr val="037D83"/>
                </a:solidFill>
              </a:rPr>
              <a:t>Erros no processo de recolha e processamento de leituras</a:t>
            </a:r>
          </a:p>
          <a:p>
            <a:pPr marL="93663" indent="-93663" defTabSz="457200">
              <a:spcAft>
                <a:spcPts val="300"/>
              </a:spcAft>
              <a:buFont typeface="Arial" charset="0"/>
              <a:buChar char="•"/>
            </a:pPr>
            <a:r>
              <a:rPr lang="pt-PT" sz="1400" dirty="0">
                <a:solidFill>
                  <a:srgbClr val="037D83"/>
                </a:solidFill>
              </a:rPr>
              <a:t>Falhas no cadastro comercial</a:t>
            </a:r>
          </a:p>
          <a:p>
            <a:pPr defTabSz="457200">
              <a:spcAft>
                <a:spcPts val="300"/>
              </a:spcAft>
            </a:pPr>
            <a:endParaRPr lang="pt-PT" sz="1400" dirty="0"/>
          </a:p>
        </p:txBody>
      </p:sp>
      <p:grpSp>
        <p:nvGrpSpPr>
          <p:cNvPr id="6" name="Grupo 5"/>
          <p:cNvGrpSpPr/>
          <p:nvPr/>
        </p:nvGrpSpPr>
        <p:grpSpPr>
          <a:xfrm>
            <a:off x="2358261" y="1199051"/>
            <a:ext cx="3370084" cy="3022621"/>
            <a:chOff x="1018884" y="1272982"/>
            <a:chExt cx="4493445" cy="3577764"/>
          </a:xfrm>
        </p:grpSpPr>
        <p:sp>
          <p:nvSpPr>
            <p:cNvPr id="7" name="Seta para a direita 6"/>
            <p:cNvSpPr/>
            <p:nvPr/>
          </p:nvSpPr>
          <p:spPr bwMode="auto">
            <a:xfrm>
              <a:off x="1095841" y="2541297"/>
              <a:ext cx="1105907" cy="1031335"/>
            </a:xfrm>
            <a:prstGeom prst="rightArrow">
              <a:avLst/>
            </a:prstGeom>
            <a:solidFill>
              <a:srgbClr val="56C6B9"/>
            </a:solidFill>
            <a:ln w="12700">
              <a:solidFill>
                <a:srgbClr val="56C6B9"/>
              </a:solidFill>
              <a:prstDash val="solid"/>
              <a:miter lim="800000"/>
              <a:headEnd/>
              <a:tailEnd/>
            </a:ln>
            <a:effectLst/>
            <a:extLst/>
          </p:spPr>
          <p:txBody>
            <a:bodyPr lIns="108000" tIns="72000" rIns="108000" bIns="72000" rtlCol="0" anchor="ctr"/>
            <a:lstStyle/>
            <a:p>
              <a:pPr algn="ctr">
                <a:spcBef>
                  <a:spcPts val="200"/>
                </a:spcBef>
              </a:pPr>
              <a:endParaRPr lang="pt-PT" sz="700" b="1" dirty="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1018884" y="2783053"/>
              <a:ext cx="1256909" cy="6011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sz="900" dirty="0">
                  <a:solidFill>
                    <a:schemeClr val="bg1"/>
                  </a:solidFill>
                </a:rPr>
                <a:t>Velocidade e Qualidade das Reparações</a:t>
              </a:r>
            </a:p>
          </p:txBody>
        </p:sp>
        <p:sp>
          <p:nvSpPr>
            <p:cNvPr id="9" name="Retângulo 8"/>
            <p:cNvSpPr/>
            <p:nvPr/>
          </p:nvSpPr>
          <p:spPr bwMode="auto">
            <a:xfrm>
              <a:off x="2281116" y="2293621"/>
              <a:ext cx="2093843" cy="1558318"/>
            </a:xfrm>
            <a:prstGeom prst="rect">
              <a:avLst/>
            </a:prstGeom>
            <a:solidFill>
              <a:srgbClr val="037D83"/>
            </a:solidFill>
            <a:ln w="9525">
              <a:noFill/>
              <a:prstDash val="sysDot"/>
              <a:miter lim="800000"/>
              <a:headEnd/>
              <a:tailEnd/>
            </a:ln>
            <a:effectLst/>
            <a:extLst/>
          </p:spPr>
          <p:txBody>
            <a:bodyPr lIns="108000" tIns="72000" rIns="108000" bIns="72000" rtlCol="0" anchor="ctr"/>
            <a:lstStyle/>
            <a:p>
              <a:pPr algn="ctr">
                <a:spcBef>
                  <a:spcPts val="200"/>
                </a:spcBef>
              </a:pPr>
              <a:endParaRPr lang="pt-PT" sz="700" b="1" dirty="0"/>
            </a:p>
          </p:txBody>
        </p:sp>
        <p:sp>
          <p:nvSpPr>
            <p:cNvPr id="19" name="Retângulo 18"/>
            <p:cNvSpPr/>
            <p:nvPr/>
          </p:nvSpPr>
          <p:spPr bwMode="auto">
            <a:xfrm>
              <a:off x="2652176" y="2294087"/>
              <a:ext cx="1357200" cy="1212285"/>
            </a:xfrm>
            <a:prstGeom prst="rect">
              <a:avLst/>
            </a:prstGeom>
            <a:solidFill>
              <a:srgbClr val="56C6B9"/>
            </a:solidFill>
            <a:ln w="6350">
              <a:solidFill>
                <a:srgbClr val="56C6B9"/>
              </a:solidFill>
              <a:prstDash val="sysDot"/>
              <a:miter lim="800000"/>
              <a:headEnd/>
              <a:tailEnd/>
            </a:ln>
            <a:effectLst/>
            <a:extLst/>
          </p:spPr>
          <p:txBody>
            <a:bodyPr lIns="108000" tIns="72000" rIns="108000" bIns="72000" rtlCol="0" anchor="ctr"/>
            <a:lstStyle/>
            <a:p>
              <a:pPr algn="ctr">
                <a:spcBef>
                  <a:spcPts val="200"/>
                </a:spcBef>
              </a:pPr>
              <a:endParaRPr lang="pt-PT" sz="700" b="1" dirty="0"/>
            </a:p>
          </p:txBody>
        </p:sp>
        <p:sp>
          <p:nvSpPr>
            <p:cNvPr id="20" name="Retângulo 19"/>
            <p:cNvSpPr/>
            <p:nvPr/>
          </p:nvSpPr>
          <p:spPr bwMode="auto">
            <a:xfrm>
              <a:off x="2884880" y="2307339"/>
              <a:ext cx="905357" cy="948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sysDot"/>
              <a:miter lim="800000"/>
              <a:headEnd/>
              <a:tailEnd/>
            </a:ln>
            <a:effectLst/>
            <a:extLst/>
          </p:spPr>
          <p:txBody>
            <a:bodyPr lIns="108000" tIns="72000" rIns="108000" bIns="72000" rtlCol="0" anchor="ctr"/>
            <a:lstStyle/>
            <a:p>
              <a:pPr algn="ctr">
                <a:spcBef>
                  <a:spcPts val="200"/>
                </a:spcBef>
              </a:pPr>
              <a:endParaRPr lang="pt-PT" sz="700" b="1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2780549" y="2508958"/>
              <a:ext cx="1098288" cy="6011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900" dirty="0">
                  <a:solidFill>
                    <a:srgbClr val="037D83"/>
                  </a:solidFill>
                </a:rPr>
                <a:t>Volume de Perdas Reais Irrecuperável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2633538" y="3309006"/>
              <a:ext cx="1375837" cy="437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900" dirty="0">
                  <a:solidFill>
                    <a:schemeClr val="bg1"/>
                  </a:solidFill>
                </a:rPr>
                <a:t>Economia de Perdas Reais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 rot="16200000">
              <a:off x="2165598" y="2741897"/>
              <a:ext cx="1229901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900" dirty="0">
                  <a:solidFill>
                    <a:schemeClr val="bg1"/>
                  </a:solidFill>
                </a:rPr>
                <a:t>Nível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 rot="16200000">
              <a:off x="3263887" y="2751207"/>
              <a:ext cx="1229901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900" dirty="0">
                  <a:solidFill>
                    <a:schemeClr val="bg1"/>
                  </a:solidFill>
                </a:rPr>
                <a:t>Reais</a:t>
              </a:r>
            </a:p>
          </p:txBody>
        </p:sp>
        <p:sp>
          <p:nvSpPr>
            <p:cNvPr id="34" name="CaixaDeTexto 33"/>
            <p:cNvSpPr txBox="1"/>
            <p:nvPr/>
          </p:nvSpPr>
          <p:spPr>
            <a:xfrm rot="16200000">
              <a:off x="1692188" y="2925751"/>
              <a:ext cx="154460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900" dirty="0">
                  <a:solidFill>
                    <a:schemeClr val="bg1"/>
                  </a:solidFill>
                </a:rPr>
                <a:t>Volume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 rot="16200000">
              <a:off x="3421215" y="2918695"/>
              <a:ext cx="154460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900" dirty="0">
                  <a:solidFill>
                    <a:schemeClr val="bg1"/>
                  </a:solidFill>
                </a:rPr>
                <a:t>Recuperáveis</a:t>
              </a:r>
            </a:p>
          </p:txBody>
        </p:sp>
        <p:sp>
          <p:nvSpPr>
            <p:cNvPr id="37" name="Seta para a direita 36"/>
            <p:cNvSpPr/>
            <p:nvPr/>
          </p:nvSpPr>
          <p:spPr bwMode="auto">
            <a:xfrm rot="10800000">
              <a:off x="4443700" y="2545705"/>
              <a:ext cx="1068629" cy="1031335"/>
            </a:xfrm>
            <a:prstGeom prst="rightArrow">
              <a:avLst/>
            </a:prstGeom>
            <a:solidFill>
              <a:srgbClr val="56C6B9"/>
            </a:solidFill>
            <a:ln w="12700">
              <a:solidFill>
                <a:srgbClr val="56C6B9"/>
              </a:solidFill>
              <a:prstDash val="solid"/>
              <a:miter lim="800000"/>
              <a:headEnd/>
              <a:tailEnd/>
            </a:ln>
            <a:effectLst/>
            <a:extLst/>
          </p:spPr>
          <p:txBody>
            <a:bodyPr lIns="108000" tIns="72000" rIns="108000" bIns="72000" rtlCol="0" anchor="ctr"/>
            <a:lstStyle/>
            <a:p>
              <a:pPr algn="ctr">
                <a:spcBef>
                  <a:spcPts val="200"/>
                </a:spcBef>
              </a:pPr>
              <a:endParaRPr lang="pt-PT" sz="700" b="1" dirty="0"/>
            </a:p>
          </p:txBody>
        </p:sp>
        <p:sp>
          <p:nvSpPr>
            <p:cNvPr id="38" name="CaixaDeTexto 37"/>
            <p:cNvSpPr txBox="1"/>
            <p:nvPr/>
          </p:nvSpPr>
          <p:spPr>
            <a:xfrm>
              <a:off x="4303591" y="2778081"/>
              <a:ext cx="1205568" cy="6011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900" dirty="0">
                  <a:solidFill>
                    <a:schemeClr val="bg1"/>
                  </a:solidFill>
                </a:rPr>
                <a:t>Controle</a:t>
              </a:r>
            </a:p>
            <a:p>
              <a:pPr algn="r"/>
              <a:r>
                <a:rPr lang="pt-PT" sz="900" dirty="0">
                  <a:solidFill>
                    <a:schemeClr val="bg1"/>
                  </a:solidFill>
                </a:rPr>
                <a:t>Ativo de</a:t>
              </a:r>
            </a:p>
            <a:p>
              <a:pPr algn="r"/>
              <a:r>
                <a:rPr lang="pt-PT" sz="900" dirty="0">
                  <a:solidFill>
                    <a:schemeClr val="bg1"/>
                  </a:solidFill>
                </a:rPr>
                <a:t>Perdas</a:t>
              </a:r>
            </a:p>
          </p:txBody>
        </p:sp>
        <p:sp>
          <p:nvSpPr>
            <p:cNvPr id="39" name="Seta para a direita 38"/>
            <p:cNvSpPr/>
            <p:nvPr/>
          </p:nvSpPr>
          <p:spPr bwMode="auto">
            <a:xfrm rot="5400000">
              <a:off x="2831393" y="1264720"/>
              <a:ext cx="1014811" cy="1031335"/>
            </a:xfrm>
            <a:prstGeom prst="rightArrow">
              <a:avLst/>
            </a:prstGeom>
            <a:solidFill>
              <a:srgbClr val="56C6B9"/>
            </a:solidFill>
            <a:ln w="12700">
              <a:solidFill>
                <a:srgbClr val="56C6B9"/>
              </a:solidFill>
              <a:prstDash val="solid"/>
              <a:miter lim="800000"/>
              <a:headEnd/>
              <a:tailEnd/>
            </a:ln>
            <a:effectLst/>
            <a:extLst/>
          </p:spPr>
          <p:txBody>
            <a:bodyPr lIns="108000" tIns="72000" rIns="108000" bIns="72000" rtlCol="0" anchor="ctr"/>
            <a:lstStyle/>
            <a:p>
              <a:pPr algn="ctr">
                <a:spcBef>
                  <a:spcPts val="200"/>
                </a:spcBef>
              </a:pPr>
              <a:endParaRPr lang="pt-PT" sz="700" b="1" dirty="0"/>
            </a:p>
          </p:txBody>
        </p:sp>
        <p:sp>
          <p:nvSpPr>
            <p:cNvPr id="40" name="CaixaDeTexto 39"/>
            <p:cNvSpPr txBox="1"/>
            <p:nvPr/>
          </p:nvSpPr>
          <p:spPr>
            <a:xfrm>
              <a:off x="2884880" y="1471034"/>
              <a:ext cx="902879" cy="6011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900" dirty="0">
                  <a:solidFill>
                    <a:schemeClr val="bg1"/>
                  </a:solidFill>
                </a:rPr>
                <a:t>Gestão</a:t>
              </a:r>
            </a:p>
            <a:p>
              <a:pPr algn="ctr"/>
              <a:r>
                <a:rPr lang="pt-PT" sz="900" dirty="0">
                  <a:solidFill>
                    <a:schemeClr val="bg1"/>
                  </a:solidFill>
                </a:rPr>
                <a:t>de</a:t>
              </a:r>
            </a:p>
            <a:p>
              <a:pPr algn="ctr"/>
              <a:r>
                <a:rPr lang="pt-PT" sz="900" dirty="0">
                  <a:solidFill>
                    <a:schemeClr val="bg1"/>
                  </a:solidFill>
                </a:rPr>
                <a:t>Pressões</a:t>
              </a:r>
            </a:p>
          </p:txBody>
        </p:sp>
        <p:sp>
          <p:nvSpPr>
            <p:cNvPr id="41" name="Seta para a direita 40"/>
            <p:cNvSpPr/>
            <p:nvPr/>
          </p:nvSpPr>
          <p:spPr bwMode="auto">
            <a:xfrm rot="16200000">
              <a:off x="2865554" y="3869857"/>
              <a:ext cx="930442" cy="1031335"/>
            </a:xfrm>
            <a:prstGeom prst="rightArrow">
              <a:avLst/>
            </a:prstGeom>
            <a:solidFill>
              <a:srgbClr val="56C6B9"/>
            </a:solidFill>
            <a:ln w="12700">
              <a:solidFill>
                <a:srgbClr val="56C6B9"/>
              </a:solidFill>
              <a:prstDash val="solid"/>
              <a:miter lim="800000"/>
              <a:headEnd/>
              <a:tailEnd/>
            </a:ln>
            <a:effectLst/>
            <a:extLst/>
          </p:spPr>
          <p:txBody>
            <a:bodyPr lIns="108000" tIns="72000" rIns="108000" bIns="72000" rtlCol="0" anchor="ctr"/>
            <a:lstStyle/>
            <a:p>
              <a:pPr algn="ctr">
                <a:spcBef>
                  <a:spcPts val="200"/>
                </a:spcBef>
              </a:pPr>
              <a:endParaRPr lang="pt-PT" sz="700" b="1" dirty="0"/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2887359" y="4065550"/>
              <a:ext cx="902879" cy="6011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900" dirty="0">
                  <a:solidFill>
                    <a:schemeClr val="bg1"/>
                  </a:solidFill>
                </a:rPr>
                <a:t>Gestão de</a:t>
              </a:r>
            </a:p>
            <a:p>
              <a:pPr algn="ctr"/>
              <a:r>
                <a:rPr lang="pt-PT" sz="900" dirty="0">
                  <a:solidFill>
                    <a:schemeClr val="bg1"/>
                  </a:solidFill>
                </a:rPr>
                <a:t>Infraestruturas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6650597" y="1193731"/>
            <a:ext cx="3254213" cy="3022620"/>
            <a:chOff x="6741999" y="1267663"/>
            <a:chExt cx="4338952" cy="3577763"/>
          </a:xfrm>
        </p:grpSpPr>
        <p:sp>
          <p:nvSpPr>
            <p:cNvPr id="45" name="Seta para a direita 44"/>
            <p:cNvSpPr/>
            <p:nvPr/>
          </p:nvSpPr>
          <p:spPr bwMode="auto">
            <a:xfrm>
              <a:off x="6760470" y="2535978"/>
              <a:ext cx="1021027" cy="1031335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/>
            <a:extLst/>
          </p:spPr>
          <p:txBody>
            <a:bodyPr lIns="108000" tIns="72000" rIns="108000" bIns="72000" rtlCol="0" anchor="ctr"/>
            <a:lstStyle/>
            <a:p>
              <a:pPr algn="ctr">
                <a:spcBef>
                  <a:spcPts val="200"/>
                </a:spcBef>
              </a:pPr>
              <a:endParaRPr lang="pt-PT" sz="700" b="1" dirty="0"/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6741999" y="2748737"/>
              <a:ext cx="1099928" cy="6011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pt-PT" sz="900" dirty="0">
                  <a:solidFill>
                    <a:schemeClr val="bg1"/>
                  </a:solidFill>
                </a:rPr>
                <a:t>Consumo Não Autorizado</a:t>
              </a:r>
            </a:p>
          </p:txBody>
        </p:sp>
        <p:sp>
          <p:nvSpPr>
            <p:cNvPr id="47" name="Retângulo 46"/>
            <p:cNvSpPr/>
            <p:nvPr/>
          </p:nvSpPr>
          <p:spPr bwMode="auto">
            <a:xfrm>
              <a:off x="7860865" y="2288302"/>
              <a:ext cx="2093843" cy="1558318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prstDash val="sysDot"/>
              <a:miter lim="800000"/>
              <a:headEnd/>
              <a:tailEnd/>
            </a:ln>
            <a:effectLst/>
            <a:extLst/>
          </p:spPr>
          <p:txBody>
            <a:bodyPr lIns="108000" tIns="72000" rIns="108000" bIns="72000" rtlCol="0" anchor="ctr"/>
            <a:lstStyle/>
            <a:p>
              <a:pPr algn="ctr">
                <a:spcBef>
                  <a:spcPts val="200"/>
                </a:spcBef>
              </a:pPr>
              <a:endParaRPr lang="pt-PT" sz="700" b="1" dirty="0"/>
            </a:p>
          </p:txBody>
        </p:sp>
        <p:sp>
          <p:nvSpPr>
            <p:cNvPr id="48" name="Retângulo 47"/>
            <p:cNvSpPr/>
            <p:nvPr/>
          </p:nvSpPr>
          <p:spPr bwMode="auto">
            <a:xfrm>
              <a:off x="8231925" y="2288768"/>
              <a:ext cx="1357200" cy="121228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">
              <a:solidFill>
                <a:schemeClr val="accent6">
                  <a:lumMod val="60000"/>
                  <a:lumOff val="40000"/>
                </a:schemeClr>
              </a:solidFill>
              <a:prstDash val="sysDot"/>
              <a:miter lim="800000"/>
              <a:headEnd/>
              <a:tailEnd/>
            </a:ln>
            <a:effectLst/>
            <a:extLst/>
          </p:spPr>
          <p:txBody>
            <a:bodyPr lIns="108000" tIns="72000" rIns="108000" bIns="72000" rtlCol="0" anchor="ctr"/>
            <a:lstStyle/>
            <a:p>
              <a:pPr algn="ctr">
                <a:spcBef>
                  <a:spcPts val="200"/>
                </a:spcBef>
              </a:pPr>
              <a:endParaRPr lang="pt-PT" sz="700" b="1" dirty="0"/>
            </a:p>
          </p:txBody>
        </p:sp>
        <p:sp>
          <p:nvSpPr>
            <p:cNvPr id="49" name="Retângulo 48"/>
            <p:cNvSpPr/>
            <p:nvPr/>
          </p:nvSpPr>
          <p:spPr bwMode="auto">
            <a:xfrm>
              <a:off x="8464629" y="2302020"/>
              <a:ext cx="905359" cy="948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prstDash val="sysDot"/>
              <a:miter lim="800000"/>
              <a:headEnd/>
              <a:tailEnd/>
            </a:ln>
            <a:effectLst/>
            <a:extLst/>
          </p:spPr>
          <p:txBody>
            <a:bodyPr lIns="108000" tIns="72000" rIns="108000" bIns="72000" rtlCol="0" anchor="ctr"/>
            <a:lstStyle/>
            <a:p>
              <a:pPr algn="ctr">
                <a:spcBef>
                  <a:spcPts val="200"/>
                </a:spcBef>
              </a:pPr>
              <a:endParaRPr lang="pt-PT" sz="700" b="1" dirty="0"/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8329991" y="2463882"/>
              <a:ext cx="1141900" cy="7650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900" dirty="0">
                  <a:solidFill>
                    <a:schemeClr val="accent6"/>
                  </a:solidFill>
                </a:rPr>
                <a:t>Volume de Perdas Aparentes Irrecuperável</a:t>
              </a: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8163629" y="3282470"/>
              <a:ext cx="1504876" cy="437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900" dirty="0">
                  <a:solidFill>
                    <a:schemeClr val="bg1"/>
                  </a:solidFill>
                </a:rPr>
                <a:t>Economia de Perdas Aparentes</a:t>
              </a:r>
            </a:p>
          </p:txBody>
        </p:sp>
        <p:sp>
          <p:nvSpPr>
            <p:cNvPr id="52" name="CaixaDeTexto 51"/>
            <p:cNvSpPr txBox="1"/>
            <p:nvPr/>
          </p:nvSpPr>
          <p:spPr>
            <a:xfrm rot="16200000">
              <a:off x="7745347" y="2736578"/>
              <a:ext cx="1229901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900" dirty="0">
                  <a:solidFill>
                    <a:schemeClr val="bg1"/>
                  </a:solidFill>
                </a:rPr>
                <a:t>Nível</a:t>
              </a:r>
            </a:p>
          </p:txBody>
        </p:sp>
        <p:sp>
          <p:nvSpPr>
            <p:cNvPr id="53" name="CaixaDeTexto 52"/>
            <p:cNvSpPr txBox="1"/>
            <p:nvPr/>
          </p:nvSpPr>
          <p:spPr>
            <a:xfrm rot="16200000">
              <a:off x="8843636" y="2745888"/>
              <a:ext cx="1229901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900" dirty="0">
                  <a:solidFill>
                    <a:schemeClr val="bg1"/>
                  </a:solidFill>
                </a:rPr>
                <a:t>Aparentes</a:t>
              </a:r>
            </a:p>
          </p:txBody>
        </p:sp>
        <p:sp>
          <p:nvSpPr>
            <p:cNvPr id="54" name="CaixaDeTexto 53"/>
            <p:cNvSpPr txBox="1"/>
            <p:nvPr/>
          </p:nvSpPr>
          <p:spPr>
            <a:xfrm rot="16200000">
              <a:off x="7271937" y="2920432"/>
              <a:ext cx="154460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900" dirty="0">
                  <a:solidFill>
                    <a:schemeClr val="bg1"/>
                  </a:solidFill>
                </a:rPr>
                <a:t>Volume</a:t>
              </a:r>
            </a:p>
          </p:txBody>
        </p:sp>
        <p:sp>
          <p:nvSpPr>
            <p:cNvPr id="56" name="CaixaDeTexto 55"/>
            <p:cNvSpPr txBox="1"/>
            <p:nvPr/>
          </p:nvSpPr>
          <p:spPr>
            <a:xfrm rot="16200000">
              <a:off x="9000964" y="2913376"/>
              <a:ext cx="1544600" cy="3077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900" dirty="0">
                  <a:solidFill>
                    <a:schemeClr val="bg1"/>
                  </a:solidFill>
                </a:rPr>
                <a:t>Recuperáveis</a:t>
              </a:r>
            </a:p>
          </p:txBody>
        </p:sp>
        <p:sp>
          <p:nvSpPr>
            <p:cNvPr id="57" name="Seta para a direita 56"/>
            <p:cNvSpPr/>
            <p:nvPr/>
          </p:nvSpPr>
          <p:spPr bwMode="auto">
            <a:xfrm rot="10800000">
              <a:off x="9954708" y="2540386"/>
              <a:ext cx="1126243" cy="1031335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/>
            <a:extLst/>
          </p:spPr>
          <p:txBody>
            <a:bodyPr lIns="108000" tIns="72000" rIns="108000" bIns="72000" rtlCol="0" anchor="ctr"/>
            <a:lstStyle/>
            <a:p>
              <a:pPr algn="ctr">
                <a:spcBef>
                  <a:spcPts val="200"/>
                </a:spcBef>
              </a:pPr>
              <a:endParaRPr lang="pt-PT" sz="700" b="1" dirty="0"/>
            </a:p>
          </p:txBody>
        </p:sp>
        <p:sp>
          <p:nvSpPr>
            <p:cNvPr id="58" name="CaixaDeTexto 57"/>
            <p:cNvSpPr txBox="1"/>
            <p:nvPr/>
          </p:nvSpPr>
          <p:spPr>
            <a:xfrm>
              <a:off x="9954707" y="2784030"/>
              <a:ext cx="1099930" cy="6011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pt-PT" sz="900" dirty="0">
                  <a:solidFill>
                    <a:schemeClr val="bg1"/>
                  </a:solidFill>
                </a:rPr>
                <a:t>Erros na Transferência de Dados</a:t>
              </a:r>
            </a:p>
          </p:txBody>
        </p:sp>
        <p:sp>
          <p:nvSpPr>
            <p:cNvPr id="59" name="Seta para a direita 58"/>
            <p:cNvSpPr/>
            <p:nvPr/>
          </p:nvSpPr>
          <p:spPr bwMode="auto">
            <a:xfrm rot="5400000">
              <a:off x="8453327" y="1217216"/>
              <a:ext cx="930442" cy="1031335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/>
            <a:extLst/>
          </p:spPr>
          <p:txBody>
            <a:bodyPr lIns="108000" tIns="72000" rIns="108000" bIns="72000" rtlCol="0" anchor="ctr"/>
            <a:lstStyle/>
            <a:p>
              <a:pPr algn="ctr">
                <a:spcBef>
                  <a:spcPts val="200"/>
                </a:spcBef>
              </a:pPr>
              <a:endParaRPr lang="pt-PT" sz="700" b="1" dirty="0"/>
            </a:p>
          </p:txBody>
        </p:sp>
        <p:sp>
          <p:nvSpPr>
            <p:cNvPr id="60" name="CaixaDeTexto 59"/>
            <p:cNvSpPr txBox="1"/>
            <p:nvPr/>
          </p:nvSpPr>
          <p:spPr>
            <a:xfrm>
              <a:off x="8464629" y="1296063"/>
              <a:ext cx="902879" cy="7650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900" dirty="0">
                  <a:solidFill>
                    <a:schemeClr val="bg1"/>
                  </a:solidFill>
                </a:rPr>
                <a:t>Falta de</a:t>
              </a:r>
            </a:p>
            <a:p>
              <a:pPr algn="ctr"/>
              <a:r>
                <a:rPr lang="pt-PT" sz="900" dirty="0">
                  <a:solidFill>
                    <a:schemeClr val="bg1"/>
                  </a:solidFill>
                </a:rPr>
                <a:t>Precisão</a:t>
              </a:r>
            </a:p>
            <a:p>
              <a:pPr algn="ctr"/>
              <a:r>
                <a:rPr lang="pt-PT" sz="900" dirty="0">
                  <a:solidFill>
                    <a:schemeClr val="bg1"/>
                  </a:solidFill>
                </a:rPr>
                <a:t>na</a:t>
              </a:r>
            </a:p>
            <a:p>
              <a:pPr algn="ctr"/>
              <a:r>
                <a:rPr lang="pt-PT" sz="900" dirty="0">
                  <a:solidFill>
                    <a:schemeClr val="bg1"/>
                  </a:solidFill>
                </a:rPr>
                <a:t>Medição</a:t>
              </a:r>
            </a:p>
          </p:txBody>
        </p:sp>
        <p:sp>
          <p:nvSpPr>
            <p:cNvPr id="61" name="Seta para a direita 60"/>
            <p:cNvSpPr/>
            <p:nvPr/>
          </p:nvSpPr>
          <p:spPr bwMode="auto">
            <a:xfrm rot="16200000">
              <a:off x="8398011" y="3771543"/>
              <a:ext cx="1005864" cy="1141902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ffectLst/>
            <a:extLst/>
          </p:spPr>
          <p:txBody>
            <a:bodyPr lIns="108000" tIns="72000" rIns="108000" bIns="72000" rtlCol="0" anchor="ctr"/>
            <a:lstStyle/>
            <a:p>
              <a:pPr algn="ctr">
                <a:spcBef>
                  <a:spcPts val="200"/>
                </a:spcBef>
              </a:pPr>
              <a:endParaRPr lang="pt-PT" sz="700" b="1" dirty="0"/>
            </a:p>
          </p:txBody>
        </p:sp>
        <p:sp>
          <p:nvSpPr>
            <p:cNvPr id="62" name="CaixaDeTexto 61"/>
            <p:cNvSpPr txBox="1"/>
            <p:nvPr/>
          </p:nvSpPr>
          <p:spPr>
            <a:xfrm>
              <a:off x="8449501" y="4132585"/>
              <a:ext cx="902879" cy="6011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900" dirty="0">
                  <a:solidFill>
                    <a:schemeClr val="bg1"/>
                  </a:solidFill>
                </a:rPr>
                <a:t>Erros na Análise</a:t>
              </a:r>
            </a:p>
            <a:p>
              <a:pPr algn="ctr"/>
              <a:r>
                <a:rPr lang="pt-PT" sz="900" dirty="0">
                  <a:solidFill>
                    <a:schemeClr val="bg1"/>
                  </a:solidFill>
                </a:rPr>
                <a:t>de Dados</a:t>
              </a:r>
            </a:p>
          </p:txBody>
        </p:sp>
      </p:grpSp>
      <p:sp>
        <p:nvSpPr>
          <p:cNvPr id="55" name="Título 2"/>
          <p:cNvSpPr>
            <a:spLocks noGrp="1"/>
          </p:cNvSpPr>
          <p:nvPr>
            <p:ph type="title"/>
          </p:nvPr>
        </p:nvSpPr>
        <p:spPr>
          <a:xfrm>
            <a:off x="1410026" y="107273"/>
            <a:ext cx="9371949" cy="809227"/>
          </a:xfrm>
        </p:spPr>
        <p:txBody>
          <a:bodyPr>
            <a:normAutofit/>
          </a:bodyPr>
          <a:lstStyle/>
          <a:p>
            <a:pPr algn="ctr"/>
            <a:r>
              <a:rPr lang="pt-PT" sz="3600" i="1" dirty="0" smtClean="0">
                <a:solidFill>
                  <a:schemeClr val="accent1">
                    <a:lumMod val="75000"/>
                  </a:schemeClr>
                </a:solidFill>
              </a:rPr>
              <a:t>Perdas Reais e Aparentes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914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1465971" y="2125175"/>
            <a:ext cx="4608576" cy="381127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pt-BR" sz="2000" dirty="0"/>
              <a:t>Diagnóstico operacional e de perdas </a:t>
            </a:r>
          </a:p>
          <a:p>
            <a:r>
              <a:rPr lang="pt-BR" sz="2000" dirty="0"/>
              <a:t> Plano de redução de perdas</a:t>
            </a:r>
          </a:p>
          <a:p>
            <a:r>
              <a:rPr lang="pt-BR" sz="2000" dirty="0"/>
              <a:t> Setorização </a:t>
            </a:r>
            <a:r>
              <a:rPr lang="pt-BR" sz="2000" dirty="0" smtClean="0"/>
              <a:t>de </a:t>
            </a:r>
            <a:r>
              <a:rPr lang="pt-BR" sz="2000" dirty="0"/>
              <a:t>sistemas de distribuição de água</a:t>
            </a:r>
          </a:p>
          <a:p>
            <a:r>
              <a:rPr lang="pt-BR" sz="2000" dirty="0"/>
              <a:t> Controle de pressão em redes de água</a:t>
            </a:r>
          </a:p>
          <a:p>
            <a:r>
              <a:rPr lang="pt-BR" sz="2000" dirty="0"/>
              <a:t> Macromedição de vazão, pressão e nível</a:t>
            </a:r>
          </a:p>
          <a:p>
            <a:r>
              <a:rPr lang="pt-BR" sz="2000" dirty="0"/>
              <a:t> </a:t>
            </a:r>
            <a:r>
              <a:rPr lang="pt-BR" sz="2000" dirty="0" smtClean="0"/>
              <a:t>Tecnologia de </a:t>
            </a:r>
            <a:r>
              <a:rPr lang="pt-BR" sz="2000" dirty="0" err="1" smtClean="0"/>
              <a:t>hidrometria</a:t>
            </a:r>
            <a:r>
              <a:rPr lang="pt-BR" sz="2000" dirty="0" smtClean="0"/>
              <a:t> </a:t>
            </a:r>
            <a:endParaRPr lang="pt-BR" sz="2000" dirty="0"/>
          </a:p>
          <a:p>
            <a:r>
              <a:rPr lang="pt-BR" sz="2000" dirty="0"/>
              <a:t> Gestão operacional por telemetria </a:t>
            </a:r>
          </a:p>
          <a:p>
            <a:r>
              <a:rPr lang="pt-BR" sz="2000" dirty="0"/>
              <a:t>Modelagem hidráulica</a:t>
            </a:r>
          </a:p>
          <a:p>
            <a:endParaRPr lang="pt-BR" sz="20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975938"/>
          </a:xfrm>
        </p:spPr>
        <p:txBody>
          <a:bodyPr/>
          <a:lstStyle/>
          <a:p>
            <a:pPr algn="ctr"/>
            <a:r>
              <a:rPr lang="pt-BR" dirty="0" smtClean="0"/>
              <a:t>Sistema de Água</a:t>
            </a:r>
            <a:endParaRPr lang="pt-BR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>
          <a:xfrm>
            <a:off x="1465971" y="1301263"/>
            <a:ext cx="4608576" cy="823912"/>
          </a:xfrm>
        </p:spPr>
        <p:txBody>
          <a:bodyPr/>
          <a:lstStyle/>
          <a:p>
            <a:r>
              <a:rPr lang="pt-BR" dirty="0" smtClean="0"/>
              <a:t>Sistema de Água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6228472" y="1301263"/>
            <a:ext cx="4610100" cy="823912"/>
          </a:xfrm>
        </p:spPr>
        <p:txBody>
          <a:bodyPr/>
          <a:lstStyle/>
          <a:p>
            <a:r>
              <a:rPr lang="pt-BR" dirty="0" smtClean="0"/>
              <a:t>Sistema de Esgoto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6228472" y="2125175"/>
            <a:ext cx="4610100" cy="381127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pt-BR" sz="2000" dirty="0"/>
              <a:t>Uso racional da água</a:t>
            </a:r>
          </a:p>
          <a:p>
            <a:r>
              <a:rPr lang="pt-BR" sz="2000" dirty="0"/>
              <a:t> Diagnóstico operacional de sistemas de coleta de esgoto</a:t>
            </a:r>
          </a:p>
          <a:p>
            <a:r>
              <a:rPr lang="pt-BR" sz="2000" dirty="0"/>
              <a:t> Plano de otimização de redes de esgoto</a:t>
            </a:r>
          </a:p>
          <a:p>
            <a:r>
              <a:rPr lang="pt-BR" sz="2000" dirty="0"/>
              <a:t> Plano de redução de infiltração e afluxos em redes de </a:t>
            </a:r>
            <a:r>
              <a:rPr lang="pt-BR" sz="2000" dirty="0" smtClean="0"/>
              <a:t>esgoto</a:t>
            </a:r>
          </a:p>
          <a:p>
            <a:r>
              <a:rPr lang="pt-BR" sz="2000" dirty="0" smtClean="0"/>
              <a:t>Localização de lançamentos irregulares</a:t>
            </a:r>
          </a:p>
          <a:p>
            <a:r>
              <a:rPr lang="pt-BR" sz="2000" dirty="0" smtClean="0"/>
              <a:t>Analisadores </a:t>
            </a:r>
            <a:r>
              <a:rPr lang="pt-BR" sz="2000" dirty="0" err="1" smtClean="0"/>
              <a:t>on</a:t>
            </a:r>
            <a:r>
              <a:rPr lang="pt-BR" sz="2000" dirty="0" smtClean="0"/>
              <a:t> </a:t>
            </a:r>
            <a:r>
              <a:rPr lang="pt-BR" sz="2000" dirty="0" err="1" smtClean="0"/>
              <a:t>line</a:t>
            </a:r>
            <a:r>
              <a:rPr lang="pt-BR" sz="2000" dirty="0" smtClean="0"/>
              <a:t> a qualidade do esgoto</a:t>
            </a:r>
            <a:endParaRPr lang="pt-BR" sz="2000" dirty="0"/>
          </a:p>
          <a:p>
            <a:r>
              <a:rPr lang="pt-BR" sz="2000" dirty="0"/>
              <a:t> Modelagem hidrodinâmica </a:t>
            </a:r>
            <a:endParaRPr lang="pt-BR" sz="2000" dirty="0" smtClean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0167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51903" y="2181443"/>
            <a:ext cx="4608576" cy="3811271"/>
          </a:xfrm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pt-BR" sz="2400" dirty="0"/>
              <a:t> Detecção de vazamentos não visíveis</a:t>
            </a:r>
          </a:p>
          <a:p>
            <a:pPr lvl="1"/>
            <a:r>
              <a:rPr lang="pt-BR" sz="2400" dirty="0"/>
              <a:t> Medições de vazão e de pressão de água</a:t>
            </a:r>
          </a:p>
          <a:p>
            <a:pPr lvl="1"/>
            <a:r>
              <a:rPr lang="pt-BR" sz="2400" dirty="0"/>
              <a:t> Medição de vazão de esgoto</a:t>
            </a:r>
          </a:p>
          <a:p>
            <a:pPr lvl="1"/>
            <a:r>
              <a:rPr lang="pt-BR" sz="2400" dirty="0"/>
              <a:t> Testes de estanqueidade em redes</a:t>
            </a:r>
          </a:p>
          <a:p>
            <a:pPr lvl="1"/>
            <a:r>
              <a:rPr lang="pt-BR" sz="2400" dirty="0"/>
              <a:t> Locação de tubulações</a:t>
            </a:r>
          </a:p>
          <a:p>
            <a:endParaRPr lang="pt-BR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933735"/>
          </a:xfrm>
        </p:spPr>
        <p:txBody>
          <a:bodyPr/>
          <a:lstStyle/>
          <a:p>
            <a:pPr algn="ctr"/>
            <a:r>
              <a:rPr lang="pt-BR" dirty="0" smtClean="0"/>
              <a:t>Serviços Correlatos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51903" y="1357531"/>
            <a:ext cx="4608576" cy="823912"/>
          </a:xfrm>
        </p:spPr>
        <p:txBody>
          <a:bodyPr/>
          <a:lstStyle/>
          <a:p>
            <a:r>
              <a:rPr lang="pt-BR" dirty="0" smtClean="0"/>
              <a:t>Serviços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6214404" y="1357531"/>
            <a:ext cx="4610100" cy="823912"/>
          </a:xfrm>
        </p:spPr>
        <p:txBody>
          <a:bodyPr/>
          <a:lstStyle/>
          <a:p>
            <a:r>
              <a:rPr lang="pt-BR" dirty="0" smtClean="0"/>
              <a:t>Gerenciamento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6214404" y="2181443"/>
            <a:ext cx="4610100" cy="3811271"/>
          </a:xfrm>
        </p:spPr>
        <p:txBody>
          <a:bodyPr vert="horz" lIns="91440" tIns="45720" rIns="91440" bIns="45720" rtlCol="0">
            <a:noAutofit/>
          </a:bodyPr>
          <a:lstStyle/>
          <a:p>
            <a:pPr marL="397764" indent="-342900"/>
            <a:r>
              <a:rPr lang="pt-BR" sz="2400" dirty="0"/>
              <a:t>Programas de redução de perdas</a:t>
            </a:r>
          </a:p>
          <a:p>
            <a:pPr marL="397764" indent="-342900"/>
            <a:r>
              <a:rPr lang="pt-BR" sz="2400" dirty="0"/>
              <a:t> Implantação de sistemas de captação, adução, tratamento,    </a:t>
            </a:r>
            <a:r>
              <a:rPr lang="pt-BR" sz="2400" dirty="0" err="1" smtClean="0"/>
              <a:t>reservação</a:t>
            </a:r>
            <a:r>
              <a:rPr lang="pt-BR" sz="2400" dirty="0" smtClean="0"/>
              <a:t> </a:t>
            </a:r>
            <a:r>
              <a:rPr lang="pt-BR" sz="2400" dirty="0"/>
              <a:t>e distribuição de água</a:t>
            </a:r>
          </a:p>
          <a:p>
            <a:pPr marL="397764" indent="-342900"/>
            <a:r>
              <a:rPr lang="pt-BR" sz="2400" dirty="0" smtClean="0"/>
              <a:t>Implantação </a:t>
            </a:r>
            <a:r>
              <a:rPr lang="pt-BR" sz="2400" dirty="0"/>
              <a:t>de sistemas de coleta, afastamento, tratamento e </a:t>
            </a:r>
            <a:r>
              <a:rPr lang="pt-BR" sz="2400" dirty="0" smtClean="0"/>
              <a:t>disposição </a:t>
            </a:r>
            <a:r>
              <a:rPr lang="pt-BR" sz="2400" dirty="0"/>
              <a:t>final de esgoto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5571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765313"/>
          </a:xfrm>
        </p:spPr>
        <p:txBody>
          <a:bodyPr/>
          <a:lstStyle/>
          <a:p>
            <a:pPr algn="ctr"/>
            <a:r>
              <a:rPr lang="pt-BR" dirty="0" smtClean="0"/>
              <a:t>Fases do Projeto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361" y="1230933"/>
            <a:ext cx="7705419" cy="464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4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410026" y="201478"/>
            <a:ext cx="9371949" cy="5917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pt-BR" dirty="0"/>
              <a:t>Evolução da RIOVIVO – Linha do Tempo</a:t>
            </a:r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50" y="1064016"/>
            <a:ext cx="11600207" cy="480984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712097" y="918235"/>
            <a:ext cx="4005818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1993	             1994	    1997</a:t>
            </a:r>
            <a:r>
              <a:rPr lang="pt-BR" sz="2000" dirty="0"/>
              <a:t>	            </a:t>
            </a:r>
          </a:p>
        </p:txBody>
      </p:sp>
    </p:spTree>
    <p:extLst>
      <p:ext uri="{BB962C8B-B14F-4D97-AF65-F5344CB8AC3E}">
        <p14:creationId xmlns:p14="http://schemas.microsoft.com/office/powerpoint/2010/main" val="17778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731825"/>
          </a:xfrm>
        </p:spPr>
        <p:txBody>
          <a:bodyPr/>
          <a:lstStyle/>
          <a:p>
            <a:pPr algn="ctr"/>
            <a:r>
              <a:rPr lang="pt-BR" dirty="0" smtClean="0"/>
              <a:t>Oferta de Produtos</a:t>
            </a:r>
            <a:endParaRPr lang="pt-BR" dirty="0"/>
          </a:p>
        </p:txBody>
      </p:sp>
      <p:grpSp>
        <p:nvGrpSpPr>
          <p:cNvPr id="3" name="Grupo 2"/>
          <p:cNvGrpSpPr/>
          <p:nvPr/>
        </p:nvGrpSpPr>
        <p:grpSpPr>
          <a:xfrm>
            <a:off x="848206" y="1684393"/>
            <a:ext cx="10495588" cy="3942684"/>
            <a:chOff x="1527592" y="2137693"/>
            <a:chExt cx="9150876" cy="3165827"/>
          </a:xfrm>
        </p:grpSpPr>
        <p:sp>
          <p:nvSpPr>
            <p:cNvPr id="29" name="모서리가 둥근 직사각형 173"/>
            <p:cNvSpPr/>
            <p:nvPr/>
          </p:nvSpPr>
          <p:spPr>
            <a:xfrm>
              <a:off x="1533378" y="4734949"/>
              <a:ext cx="1448940" cy="568571"/>
            </a:xfrm>
            <a:prstGeom prst="roundRect">
              <a:avLst>
                <a:gd name="adj" fmla="val 341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1600" kern="0" dirty="0">
                  <a:solidFill>
                    <a:schemeClr val="bg1"/>
                  </a:solidFill>
                  <a:ea typeface="맑은 고딕" charset="-127"/>
                  <a:cs typeface=""/>
                </a:rPr>
                <a:t>Projeto de Diagnóstico</a:t>
              </a:r>
              <a:endParaRPr lang="pt-PT" altLang="ko-KR" sz="1000" kern="0" dirty="0">
                <a:solidFill>
                  <a:schemeClr val="bg1"/>
                </a:solidFill>
                <a:ea typeface="맑은 고딕" charset="-127"/>
                <a:cs typeface=""/>
              </a:endParaRPr>
            </a:p>
          </p:txBody>
        </p:sp>
        <p:sp>
          <p:nvSpPr>
            <p:cNvPr id="30" name="모서리가 둥근 직사각형 173"/>
            <p:cNvSpPr/>
            <p:nvPr/>
          </p:nvSpPr>
          <p:spPr>
            <a:xfrm>
              <a:off x="1533378" y="3411020"/>
              <a:ext cx="1448940" cy="1214750"/>
            </a:xfrm>
            <a:prstGeom prst="roundRect">
              <a:avLst>
                <a:gd name="adj" fmla="val 3410"/>
              </a:avLst>
            </a:prstGeom>
            <a:noFill/>
            <a:ln w="6350" cap="flat" cmpd="sng" algn="ctr">
              <a:solidFill>
                <a:srgbClr val="56C6B9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1500" b="1" kern="0" dirty="0">
                  <a:solidFill>
                    <a:srgbClr val="037D83"/>
                  </a:solidFill>
                  <a:ea typeface="맑은 고딕" charset="-127"/>
                  <a:cs typeface=""/>
                </a:rPr>
                <a:t>Plano Detalhado de Perdas de Água</a:t>
              </a:r>
            </a:p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1100" kern="0" dirty="0">
                  <a:solidFill>
                    <a:srgbClr val="037D83"/>
                  </a:solidFill>
                  <a:ea typeface="맑은 고딕" charset="-127"/>
                  <a:cs typeface=""/>
                </a:rPr>
                <a:t>Plano Geral de Ações e</a:t>
              </a:r>
            </a:p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1100" kern="0" dirty="0">
                  <a:solidFill>
                    <a:srgbClr val="037D83"/>
                  </a:solidFill>
                  <a:ea typeface="맑은 고딕" charset="-127"/>
                  <a:cs typeface=""/>
                </a:rPr>
                <a:t> Definição dos Investimentos</a:t>
              </a:r>
            </a:p>
          </p:txBody>
        </p:sp>
        <p:sp>
          <p:nvSpPr>
            <p:cNvPr id="33" name="모서리가 둥근 직사각형 173"/>
            <p:cNvSpPr/>
            <p:nvPr/>
          </p:nvSpPr>
          <p:spPr>
            <a:xfrm>
              <a:off x="3068512" y="3412295"/>
              <a:ext cx="1448940" cy="1213475"/>
            </a:xfrm>
            <a:prstGeom prst="roundRect">
              <a:avLst>
                <a:gd name="adj" fmla="val 3410"/>
              </a:avLst>
            </a:prstGeom>
            <a:solidFill>
              <a:srgbClr val="56C6B9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1500" b="1" kern="0" dirty="0">
                  <a:solidFill>
                    <a:schemeClr val="bg1"/>
                  </a:solidFill>
                  <a:ea typeface="맑은 고딕" charset="-127"/>
                  <a:cs typeface=""/>
                </a:rPr>
                <a:t>Pesquisa Ativa de </a:t>
              </a:r>
              <a:r>
                <a:rPr lang="pt-PT" altLang="ko-KR" sz="1500" b="1" kern="0" dirty="0" smtClean="0">
                  <a:solidFill>
                    <a:schemeClr val="bg1"/>
                  </a:solidFill>
                  <a:ea typeface="맑은 고딕" charset="-127"/>
                  <a:cs typeface=""/>
                </a:rPr>
                <a:t>Vazamentos</a:t>
              </a:r>
              <a:endParaRPr lang="pt-PT" altLang="ko-KR" sz="1500" b="1" kern="0" dirty="0">
                <a:solidFill>
                  <a:schemeClr val="bg1"/>
                </a:solidFill>
                <a:ea typeface="맑은 고딕" charset="-127"/>
                <a:cs typeface=""/>
              </a:endParaRPr>
            </a:p>
            <a:p>
              <a:pPr algn="ctr" defTabSz="457200">
                <a:spcAft>
                  <a:spcPts val="300"/>
                </a:spcAft>
                <a:defRPr/>
              </a:pPr>
              <a:endParaRPr lang="pt-PT" altLang="ko-KR" sz="900" kern="0" dirty="0">
                <a:solidFill>
                  <a:schemeClr val="bg1"/>
                </a:solidFill>
                <a:ea typeface="맑은 고딕" charset="-127"/>
                <a:cs typeface=""/>
              </a:endParaRPr>
            </a:p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1100" kern="0" dirty="0" smtClean="0">
                  <a:solidFill>
                    <a:schemeClr val="bg1"/>
                  </a:solidFill>
                  <a:ea typeface="맑은 고딕" charset="-127"/>
                  <a:cs typeface=""/>
                </a:rPr>
                <a:t>Análise Geral</a:t>
              </a:r>
            </a:p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1100" kern="0" dirty="0" smtClean="0">
                  <a:solidFill>
                    <a:schemeClr val="bg1"/>
                  </a:solidFill>
                  <a:ea typeface="맑은 고딕" charset="-127"/>
                  <a:cs typeface=""/>
                </a:rPr>
                <a:t>Geofonamento</a:t>
              </a:r>
            </a:p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1100" kern="0" dirty="0" smtClean="0">
                  <a:solidFill>
                    <a:schemeClr val="bg1"/>
                  </a:solidFill>
                  <a:ea typeface="맑은 고딕" charset="-127"/>
                  <a:cs typeface=""/>
                </a:rPr>
                <a:t>Detecção dos Vazamentos</a:t>
              </a:r>
              <a:endParaRPr lang="pt-PT" altLang="ko-KR" sz="1100" kern="0" dirty="0">
                <a:solidFill>
                  <a:schemeClr val="bg1"/>
                </a:solidFill>
                <a:ea typeface="맑은 고딕" charset="-127"/>
                <a:cs typeface=""/>
              </a:endParaRPr>
            </a:p>
          </p:txBody>
        </p:sp>
        <p:sp>
          <p:nvSpPr>
            <p:cNvPr id="45" name="모서리가 둥근 직사각형 173"/>
            <p:cNvSpPr/>
            <p:nvPr/>
          </p:nvSpPr>
          <p:spPr>
            <a:xfrm>
              <a:off x="3063882" y="4730313"/>
              <a:ext cx="7604118" cy="572996"/>
            </a:xfrm>
            <a:prstGeom prst="roundRect">
              <a:avLst>
                <a:gd name="adj" fmla="val 341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2000" kern="0" dirty="0">
                  <a:solidFill>
                    <a:schemeClr val="bg1"/>
                  </a:solidFill>
                  <a:ea typeface="맑은 고딕" charset="-127"/>
                  <a:cs typeface=""/>
                </a:rPr>
                <a:t>Projetos de </a:t>
              </a:r>
              <a:r>
                <a:rPr lang="pt-PT" altLang="ko-KR" sz="2000" kern="0" dirty="0" smtClean="0">
                  <a:solidFill>
                    <a:schemeClr val="bg1"/>
                  </a:solidFill>
                  <a:ea typeface="맑은 고딕" charset="-127"/>
                  <a:cs typeface=""/>
                </a:rPr>
                <a:t>Eficiência </a:t>
              </a:r>
              <a:r>
                <a:rPr lang="pt-PT" altLang="ko-KR" sz="2000" kern="0" dirty="0">
                  <a:solidFill>
                    <a:schemeClr val="bg1"/>
                  </a:solidFill>
                  <a:ea typeface="맑은 고딕" charset="-127"/>
                  <a:cs typeface=""/>
                </a:rPr>
                <a:t>em Redes de Água</a:t>
              </a:r>
              <a:endParaRPr lang="pt-PT" altLang="ko-KR" sz="1100" kern="0" dirty="0">
                <a:solidFill>
                  <a:schemeClr val="bg1"/>
                </a:solidFill>
                <a:ea typeface="맑은 고딕" charset="-127"/>
                <a:cs typeface=""/>
              </a:endParaRPr>
            </a:p>
          </p:txBody>
        </p:sp>
        <p:sp>
          <p:nvSpPr>
            <p:cNvPr id="46" name="모서리가 둥근 직사각형 173"/>
            <p:cNvSpPr/>
            <p:nvPr/>
          </p:nvSpPr>
          <p:spPr>
            <a:xfrm>
              <a:off x="4603646" y="3414564"/>
              <a:ext cx="1448940" cy="1211206"/>
            </a:xfrm>
            <a:prstGeom prst="roundRect">
              <a:avLst>
                <a:gd name="adj" fmla="val 3410"/>
              </a:avLst>
            </a:prstGeom>
            <a:noFill/>
            <a:ln w="6350" cap="flat" cmpd="sng" algn="ctr">
              <a:solidFill>
                <a:srgbClr val="56C6B9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1500" b="1" kern="0" dirty="0">
                  <a:solidFill>
                    <a:srgbClr val="037D83"/>
                  </a:solidFill>
                  <a:ea typeface="맑은 고딕" charset="-127"/>
                  <a:cs typeface=""/>
                </a:rPr>
                <a:t>Zonas de Medição e Controle</a:t>
              </a:r>
            </a:p>
            <a:p>
              <a:pPr algn="ctr" defTabSz="457200">
                <a:spcAft>
                  <a:spcPts val="300"/>
                </a:spcAft>
                <a:defRPr/>
              </a:pPr>
              <a:endParaRPr lang="pt-PT" altLang="ko-KR" sz="900" kern="0" dirty="0">
                <a:solidFill>
                  <a:srgbClr val="037D83"/>
                </a:solidFill>
                <a:ea typeface="맑은 고딕" charset="-127"/>
                <a:cs typeface=""/>
              </a:endParaRPr>
            </a:p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1100" kern="0" dirty="0" smtClean="0">
                  <a:solidFill>
                    <a:srgbClr val="037D83"/>
                  </a:solidFill>
                  <a:ea typeface="맑은 고딕" charset="-127"/>
                  <a:cs typeface=""/>
                </a:rPr>
                <a:t>Definição das ZMC</a:t>
              </a:r>
            </a:p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1100" kern="0" dirty="0" smtClean="0">
                  <a:solidFill>
                    <a:srgbClr val="037D83"/>
                  </a:solidFill>
                  <a:ea typeface="맑은 고딕" charset="-127"/>
                  <a:cs typeface=""/>
                </a:rPr>
                <a:t>Setorização</a:t>
              </a:r>
              <a:endParaRPr lang="pt-PT" altLang="ko-KR" sz="1100" kern="0" dirty="0">
                <a:solidFill>
                  <a:srgbClr val="037D83"/>
                </a:solidFill>
                <a:ea typeface="맑은 고딕" charset="-127"/>
                <a:cs typeface=""/>
              </a:endParaRPr>
            </a:p>
          </p:txBody>
        </p:sp>
        <p:sp>
          <p:nvSpPr>
            <p:cNvPr id="57" name="모서리가 둥근 직사각형 173"/>
            <p:cNvSpPr/>
            <p:nvPr/>
          </p:nvSpPr>
          <p:spPr>
            <a:xfrm>
              <a:off x="6148791" y="3407475"/>
              <a:ext cx="1448940" cy="1218295"/>
            </a:xfrm>
            <a:prstGeom prst="roundRect">
              <a:avLst>
                <a:gd name="adj" fmla="val 3410"/>
              </a:avLst>
            </a:prstGeom>
            <a:solidFill>
              <a:srgbClr val="56C6B9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1500" b="1" kern="0" dirty="0">
                  <a:solidFill>
                    <a:schemeClr val="bg1"/>
                  </a:solidFill>
                  <a:ea typeface="맑은 고딕" charset="-127"/>
                  <a:cs typeface=""/>
                </a:rPr>
                <a:t>Gestão de Pressões</a:t>
              </a:r>
            </a:p>
            <a:p>
              <a:pPr algn="ctr" defTabSz="457200">
                <a:spcAft>
                  <a:spcPts val="300"/>
                </a:spcAft>
                <a:defRPr/>
              </a:pPr>
              <a:endParaRPr lang="pt-PT" altLang="ko-KR" sz="900" kern="0" dirty="0" smtClean="0">
                <a:solidFill>
                  <a:schemeClr val="bg1"/>
                </a:solidFill>
                <a:ea typeface="맑은 고딕" charset="-127"/>
                <a:cs typeface=""/>
              </a:endParaRPr>
            </a:p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1100" kern="0" dirty="0" smtClean="0">
                  <a:solidFill>
                    <a:schemeClr val="bg1"/>
                  </a:solidFill>
                  <a:ea typeface="맑은 고딕" charset="-127"/>
                  <a:cs typeface=""/>
                </a:rPr>
                <a:t>Análise Geral das Pressões</a:t>
              </a:r>
            </a:p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1100" kern="0" dirty="0" smtClean="0">
                  <a:solidFill>
                    <a:schemeClr val="bg1"/>
                  </a:solidFill>
                  <a:ea typeface="맑은 고딕" charset="-127"/>
                  <a:cs typeface=""/>
                </a:rPr>
                <a:t>Definição das VRP</a:t>
              </a:r>
            </a:p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1100" kern="0" dirty="0" smtClean="0">
                  <a:solidFill>
                    <a:schemeClr val="bg1"/>
                  </a:solidFill>
                  <a:ea typeface="맑은 고딕" charset="-127"/>
                  <a:cs typeface=""/>
                </a:rPr>
                <a:t>Localização</a:t>
              </a:r>
              <a:endParaRPr lang="pt-PT" altLang="ko-KR" sz="900" kern="0" dirty="0">
                <a:solidFill>
                  <a:schemeClr val="bg1"/>
                </a:solidFill>
                <a:ea typeface="맑은 고딕" charset="-127"/>
                <a:cs typeface=""/>
              </a:endParaRPr>
            </a:p>
            <a:p>
              <a:pPr algn="ctr" defTabSz="457200">
                <a:spcAft>
                  <a:spcPts val="300"/>
                </a:spcAft>
                <a:defRPr/>
              </a:pPr>
              <a:endParaRPr lang="pt-PT" altLang="ko-KR" sz="900" kern="0" dirty="0">
                <a:solidFill>
                  <a:schemeClr val="bg1"/>
                </a:solidFill>
                <a:ea typeface="맑은 고딕" charset="-127"/>
                <a:cs typeface=""/>
              </a:endParaRPr>
            </a:p>
          </p:txBody>
        </p:sp>
        <p:sp>
          <p:nvSpPr>
            <p:cNvPr id="60" name="모서리가 둥근 직사각형 173"/>
            <p:cNvSpPr/>
            <p:nvPr/>
          </p:nvSpPr>
          <p:spPr>
            <a:xfrm>
              <a:off x="7673913" y="3418108"/>
              <a:ext cx="1448940" cy="1207661"/>
            </a:xfrm>
            <a:prstGeom prst="roundRect">
              <a:avLst>
                <a:gd name="adj" fmla="val 3410"/>
              </a:avLst>
            </a:prstGeom>
            <a:noFill/>
            <a:ln w="6350" cap="flat" cmpd="sng" algn="ctr">
              <a:solidFill>
                <a:srgbClr val="56C6B9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1500" b="1" kern="0" dirty="0">
                  <a:solidFill>
                    <a:srgbClr val="037D83"/>
                  </a:solidFill>
                  <a:ea typeface="맑은 고딕" charset="-127"/>
                  <a:cs typeface=""/>
                </a:rPr>
                <a:t>Gestão de </a:t>
              </a:r>
              <a:r>
                <a:rPr lang="pt-PT" altLang="ko-KR" sz="1500" b="1" kern="0" dirty="0" smtClean="0">
                  <a:solidFill>
                    <a:srgbClr val="037D83"/>
                  </a:solidFill>
                  <a:ea typeface="맑은 고딕" charset="-127"/>
                  <a:cs typeface=""/>
                </a:rPr>
                <a:t>Hidrometros</a:t>
              </a:r>
              <a:endParaRPr lang="pt-PT" altLang="ko-KR" sz="1400" b="1" kern="0" dirty="0">
                <a:solidFill>
                  <a:srgbClr val="037D83"/>
                </a:solidFill>
                <a:ea typeface="맑은 고딕" charset="-127"/>
                <a:cs typeface=""/>
              </a:endParaRPr>
            </a:p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1100" kern="0" dirty="0" smtClean="0">
                  <a:solidFill>
                    <a:srgbClr val="037D83"/>
                  </a:solidFill>
                  <a:ea typeface="맑은 고딕" charset="-127"/>
                  <a:cs typeface=""/>
                </a:rPr>
                <a:t>Análise das Demanda</a:t>
              </a:r>
            </a:p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1100" kern="0" dirty="0" smtClean="0">
                  <a:solidFill>
                    <a:srgbClr val="037D83"/>
                  </a:solidFill>
                  <a:ea typeface="맑은 고딕" charset="-127"/>
                  <a:cs typeface=""/>
                </a:rPr>
                <a:t>Idade Média</a:t>
              </a:r>
            </a:p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1100" kern="0" dirty="0" smtClean="0">
                  <a:solidFill>
                    <a:srgbClr val="037D83"/>
                  </a:solidFill>
                  <a:ea typeface="맑은 고딕" charset="-127"/>
                  <a:cs typeface=""/>
                </a:rPr>
                <a:t>Requalificação do Parque</a:t>
              </a:r>
              <a:endParaRPr lang="pt-PT" altLang="ko-KR" sz="1100" kern="0" dirty="0">
                <a:solidFill>
                  <a:srgbClr val="037D83"/>
                </a:solidFill>
                <a:ea typeface="맑은 고딕" charset="-127"/>
                <a:cs typeface=""/>
              </a:endParaRPr>
            </a:p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900" kern="0" dirty="0">
                  <a:solidFill>
                    <a:srgbClr val="037D83"/>
                  </a:solidFill>
                  <a:ea typeface="맑은 고딕" charset="-127"/>
                  <a:cs typeface=""/>
                </a:rPr>
                <a:t> </a:t>
              </a:r>
            </a:p>
          </p:txBody>
        </p:sp>
        <p:sp>
          <p:nvSpPr>
            <p:cNvPr id="63" name="모서리가 둥근 직사각형 173"/>
            <p:cNvSpPr/>
            <p:nvPr/>
          </p:nvSpPr>
          <p:spPr>
            <a:xfrm>
              <a:off x="1527592" y="2137693"/>
              <a:ext cx="9140408" cy="1117712"/>
            </a:xfrm>
            <a:prstGeom prst="roundRect">
              <a:avLst>
                <a:gd name="adj" fmla="val 3410"/>
              </a:avLst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spcAft>
                  <a:spcPts val="300"/>
                </a:spcAft>
                <a:defRPr/>
              </a:pPr>
              <a:endParaRPr lang="pt-PT" altLang="ko-KR" sz="2800" b="1" kern="0" dirty="0">
                <a:solidFill>
                  <a:srgbClr val="037D83"/>
                </a:solidFill>
                <a:ea typeface="맑은 고딕" charset="-127"/>
                <a:cs typeface=""/>
              </a:endParaRPr>
            </a:p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2000" kern="0" dirty="0">
                  <a:solidFill>
                    <a:schemeClr val="bg1"/>
                  </a:solidFill>
                  <a:ea typeface="맑은 고딕" charset="-127"/>
                  <a:cs typeface=""/>
                </a:rPr>
                <a:t>PROJETO GLOBAL DE REDUÇÃO DE PERDAS DE ÁGUA</a:t>
              </a:r>
            </a:p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2000" kern="0" dirty="0">
                  <a:solidFill>
                    <a:schemeClr val="bg1"/>
                  </a:solidFill>
                  <a:ea typeface="맑은 고딕" charset="-127"/>
                  <a:cs typeface=""/>
                </a:rPr>
                <a:t>Engloba o planeamento e execução das atividades associadas a todas áreas de atuação no âmbito da redução de Perdas de Água</a:t>
              </a:r>
            </a:p>
            <a:p>
              <a:pPr algn="ctr" defTabSz="457200">
                <a:spcAft>
                  <a:spcPts val="300"/>
                </a:spcAft>
                <a:defRPr/>
              </a:pPr>
              <a:endParaRPr lang="pt-PT" altLang="ko-KR" sz="4000" kern="0" dirty="0">
                <a:solidFill>
                  <a:schemeClr val="bg1"/>
                </a:solidFill>
                <a:ea typeface="맑은 고딕" charset="-127"/>
                <a:cs typeface=""/>
              </a:endParaRPr>
            </a:p>
          </p:txBody>
        </p:sp>
        <p:sp>
          <p:nvSpPr>
            <p:cNvPr id="66" name="모서리가 둥근 직사각형 173"/>
            <p:cNvSpPr/>
            <p:nvPr/>
          </p:nvSpPr>
          <p:spPr>
            <a:xfrm>
              <a:off x="9229528" y="3420728"/>
              <a:ext cx="1448940" cy="1205040"/>
            </a:xfrm>
            <a:prstGeom prst="roundRect">
              <a:avLst>
                <a:gd name="adj" fmla="val 3410"/>
              </a:avLst>
            </a:prstGeom>
            <a:solidFill>
              <a:srgbClr val="56C6B9"/>
            </a:solidFill>
            <a:ln w="635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1500" b="1" kern="0" dirty="0" smtClean="0">
                  <a:solidFill>
                    <a:schemeClr val="bg1"/>
                  </a:solidFill>
                  <a:ea typeface="맑은 고딕" charset="-127"/>
                  <a:cs typeface=""/>
                </a:rPr>
                <a:t>Caça Fraudes</a:t>
              </a:r>
            </a:p>
            <a:p>
              <a:pPr algn="ctr" defTabSz="457200">
                <a:spcAft>
                  <a:spcPts val="300"/>
                </a:spcAft>
                <a:defRPr/>
              </a:pPr>
              <a:endParaRPr lang="pt-PT" altLang="ko-KR" sz="1500" b="1" kern="0" dirty="0">
                <a:solidFill>
                  <a:schemeClr val="bg1"/>
                </a:solidFill>
                <a:ea typeface="맑은 고딕" charset="-127"/>
                <a:cs typeface=""/>
              </a:endParaRPr>
            </a:p>
            <a:p>
              <a:pPr algn="ctr" defTabSz="457200">
                <a:spcAft>
                  <a:spcPts val="300"/>
                </a:spcAft>
                <a:defRPr/>
              </a:pPr>
              <a:r>
                <a:rPr lang="pt-PT" altLang="ko-KR" sz="1100" kern="0" dirty="0" smtClean="0">
                  <a:solidFill>
                    <a:schemeClr val="bg1"/>
                  </a:solidFill>
                  <a:ea typeface="맑은 고딕" charset="-127"/>
                  <a:cs typeface=""/>
                </a:rPr>
                <a:t>Pesquisa e Detecção de Frauese e Consumos ilicitos</a:t>
              </a:r>
              <a:endParaRPr lang="pt-PT" altLang="ko-KR" sz="1100" kern="0" dirty="0">
                <a:solidFill>
                  <a:schemeClr val="bg1"/>
                </a:solidFill>
                <a:ea typeface="맑은 고딕" charset="-127"/>
                <a:cs typeface="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88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Contratos de Performance – Remuneração Variável</a:t>
            </a:r>
          </a:p>
        </p:txBody>
      </p:sp>
      <p:graphicFrame>
        <p:nvGraphicFramePr>
          <p:cNvPr id="8" name="Table 1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172201" y="1555750"/>
          <a:ext cx="5129784" cy="422511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8499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94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103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789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2800" noProof="0" dirty="0"/>
                        <a:t>60 meses</a:t>
                      </a:r>
                      <a:r>
                        <a:rPr lang="pt-PT" sz="2800" baseline="0" noProof="0" dirty="0"/>
                        <a:t> / 5 Anos</a:t>
                      </a:r>
                      <a:endParaRPr lang="pt-PT" sz="2800" noProof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240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noProof="0" dirty="0"/>
                        <a:t>PRE-OPERACAO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noProof="0" dirty="0"/>
                        <a:t>36 meses</a:t>
                      </a:r>
                      <a:endParaRPr lang="pt-PT" sz="1800" noProof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noProof="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noProof="0" dirty="0"/>
                        <a:t>24 meses</a:t>
                      </a:r>
                      <a:endParaRPr lang="pt-PT" sz="1800" noProof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noProof="0" dirty="0"/>
                        <a:t>24 meses</a:t>
                      </a:r>
                      <a:endParaRPr lang="pt-PT" sz="1800" noProof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noProof="0" dirty="0"/>
                        <a:t>12 meses</a:t>
                      </a:r>
                      <a:endParaRPr lang="pt-PT" sz="1800" noProof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800" noProof="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noProof="0" dirty="0"/>
                        <a:t>Pagamentos Fixos</a:t>
                      </a:r>
                      <a:endParaRPr lang="pt-PT" sz="1800" noProof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36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noProof="0" dirty="0"/>
                        <a:t>Implementação do Escopo</a:t>
                      </a:r>
                      <a:r>
                        <a:rPr lang="pt-PT" sz="1800" baseline="0" noProof="0" dirty="0"/>
                        <a:t> Mínimo</a:t>
                      </a:r>
                      <a:endParaRPr lang="pt-PT" sz="1800" noProof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800" noProof="0" dirty="0"/>
                        <a:t>Avaliação dos Resultados (Pagamentos</a:t>
                      </a:r>
                      <a:r>
                        <a:rPr lang="pt-PT" sz="1800" baseline="0" noProof="0" dirty="0"/>
                        <a:t> parcial)</a:t>
                      </a:r>
                      <a:endParaRPr lang="pt-PT" sz="1800" noProof="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72" marR="68572" marT="0" marB="0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04673" y="1556280"/>
            <a:ext cx="5193792" cy="478965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pt-BR" sz="2400" dirty="0"/>
              <a:t>Água Não Faturada</a:t>
            </a:r>
          </a:p>
          <a:p>
            <a:r>
              <a:rPr lang="pt-BR" sz="2400" dirty="0"/>
              <a:t>Detecção de vazamentos e ligações clandestinas    </a:t>
            </a:r>
          </a:p>
          <a:p>
            <a:r>
              <a:rPr lang="pt-BR" sz="2400" dirty="0"/>
              <a:t>Redução de Perdas Aparente e Real</a:t>
            </a:r>
          </a:p>
          <a:p>
            <a:r>
              <a:rPr lang="pt-BR" sz="2400" dirty="0" smtClean="0"/>
              <a:t>Gestão e Sistematização da Manutenção </a:t>
            </a:r>
            <a:r>
              <a:rPr lang="pt-BR" sz="2400" dirty="0"/>
              <a:t>de sistemas de água e esgoto    </a:t>
            </a:r>
          </a:p>
          <a:p>
            <a:r>
              <a:rPr lang="pt-BR" sz="2400" dirty="0"/>
              <a:t>Eficiência Energética na Produção e Distribuição de Água </a:t>
            </a:r>
            <a:r>
              <a:rPr lang="pt-BR" sz="2400" dirty="0" smtClean="0"/>
              <a:t>e esgoto</a:t>
            </a:r>
            <a:endParaRPr lang="pt-BR" sz="2400" dirty="0"/>
          </a:p>
          <a:p>
            <a:r>
              <a:rPr lang="pt-BR" sz="2400" dirty="0" smtClean="0"/>
              <a:t>Tecnologias de Modelagem Hidráulica Automação e Telemetria.</a:t>
            </a: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5204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813842"/>
          </a:xfrm>
        </p:spPr>
        <p:txBody>
          <a:bodyPr/>
          <a:lstStyle/>
          <a:p>
            <a:pPr algn="ctr"/>
            <a:r>
              <a:rPr lang="pt-BR" dirty="0" smtClean="0"/>
              <a:t>IPL – Índice de Perdas por Ligação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509837" cy="3304477"/>
          </a:xfrm>
          <a:ln>
            <a:solidFill>
              <a:schemeClr val="tx2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pt-BR" dirty="0"/>
              <a:t>IPL - Índice de perdas por Ligação 12 </a:t>
            </a:r>
            <a:r>
              <a:rPr lang="pt-BR" dirty="0" smtClean="0"/>
              <a:t>meses</a:t>
            </a:r>
          </a:p>
          <a:p>
            <a:r>
              <a:rPr lang="pt-BR" dirty="0"/>
              <a:t>VP - Volume Produzido dos últimos 12 </a:t>
            </a:r>
            <a:r>
              <a:rPr lang="pt-BR" dirty="0" smtClean="0"/>
              <a:t>meses</a:t>
            </a:r>
          </a:p>
          <a:p>
            <a:r>
              <a:rPr lang="pt-BR" dirty="0"/>
              <a:t>VI - Volume Importado dos últimos 12 </a:t>
            </a:r>
            <a:r>
              <a:rPr lang="pt-BR" dirty="0" smtClean="0"/>
              <a:t>meses</a:t>
            </a:r>
          </a:p>
          <a:p>
            <a:r>
              <a:rPr lang="pt-BR" dirty="0"/>
              <a:t>VS - Volume de Serviço dos últimos 12 </a:t>
            </a:r>
            <a:r>
              <a:rPr lang="pt-BR" dirty="0" smtClean="0"/>
              <a:t>meses</a:t>
            </a:r>
          </a:p>
          <a:p>
            <a:r>
              <a:rPr lang="pt-BR" dirty="0"/>
              <a:t>VC - Volume Consumido dos últimos 12 </a:t>
            </a:r>
            <a:r>
              <a:rPr lang="pt-BR" dirty="0" smtClean="0"/>
              <a:t>meses</a:t>
            </a:r>
          </a:p>
          <a:p>
            <a:r>
              <a:rPr lang="pt-BR" dirty="0"/>
              <a:t>COA001 - Número de Ligações do ano anterior e atual de mesma competência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870938" cy="3304477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/>
              <a:t>Exemplo de Metas por Ligação por faixa de IPL:</a:t>
            </a:r>
          </a:p>
          <a:p>
            <a:pPr marL="0" indent="0">
              <a:buNone/>
            </a:pPr>
            <a:endParaRPr lang="pt-BR" sz="700" dirty="0" smtClean="0"/>
          </a:p>
          <a:p>
            <a:r>
              <a:rPr lang="pt-BR" sz="2400" dirty="0" smtClean="0"/>
              <a:t>Maior ou igual a 500 l/</a:t>
            </a:r>
            <a:r>
              <a:rPr lang="pt-BR" sz="2400" dirty="0" err="1" smtClean="0"/>
              <a:t>lig.dia</a:t>
            </a:r>
            <a:endParaRPr lang="pt-BR" sz="2400" dirty="0" smtClean="0"/>
          </a:p>
          <a:p>
            <a:r>
              <a:rPr lang="pt-BR" sz="2400" dirty="0" smtClean="0"/>
              <a:t>Maior ou igual a 300 e menor que 500 l/</a:t>
            </a:r>
            <a:r>
              <a:rPr lang="pt-BR" sz="2400" dirty="0" err="1" smtClean="0"/>
              <a:t>lig.dia</a:t>
            </a:r>
            <a:endParaRPr lang="pt-BR" sz="2400" dirty="0" smtClean="0"/>
          </a:p>
          <a:p>
            <a:r>
              <a:rPr lang="pt-BR" sz="2400" dirty="0" smtClean="0"/>
              <a:t>Menor que 300 l/</a:t>
            </a:r>
            <a:r>
              <a:rPr lang="pt-BR" sz="2400" dirty="0" err="1" smtClean="0"/>
              <a:t>lig.dia</a:t>
            </a: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Remuneração varia entre 80 e 120%</a:t>
            </a:r>
            <a:endParaRPr lang="pt-BR" sz="2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368" y="5031688"/>
            <a:ext cx="7985664" cy="9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1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981213"/>
          </a:xfrm>
        </p:spPr>
        <p:txBody>
          <a:bodyPr/>
          <a:lstStyle/>
          <a:p>
            <a:pPr algn="ctr"/>
            <a:r>
              <a:rPr lang="pt-BR" dirty="0" smtClean="0"/>
              <a:t>Literatura Especializada</a:t>
            </a:r>
            <a:endParaRPr lang="pt-BR" dirty="0"/>
          </a:p>
        </p:txBody>
      </p:sp>
      <p:pic>
        <p:nvPicPr>
          <p:cNvPr id="3074" name="Picture 2" descr="Resultado de imagem para contratos de performance ab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1671063"/>
            <a:ext cx="436245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8586" y="1555750"/>
            <a:ext cx="3572328" cy="46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43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 Socioambientais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5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t-BR" dirty="0"/>
              <a:t>Responsabilidade Comprometimento da RIOVIVO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90361" y="1557534"/>
            <a:ext cx="7750906" cy="4620682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Desde sua fundação a RIOVIVO a tem comprometimento com a causa ambiental principalmente quanto a preservação do meio ambiente e rios.</a:t>
            </a:r>
          </a:p>
          <a:p>
            <a:r>
              <a:rPr lang="pt-BR" dirty="0"/>
              <a:t>Estamos sempre dispostos para auxiliar a Prefeitura para que possa oferecer a população serviços de qualidade com foco no tratamento de esgotos.</a:t>
            </a:r>
          </a:p>
          <a:p>
            <a:r>
              <a:rPr lang="pt-BR" dirty="0"/>
              <a:t>Buscamos oferecer para nossos clientes industriais um serviço com melhor qualidade certificando nossos clientes e garantindo segurança ambiental.</a:t>
            </a:r>
          </a:p>
          <a:p>
            <a:r>
              <a:rPr lang="pt-BR" dirty="0"/>
              <a:t>Adotamos uma politica de Portas abertas para que possamos ser fiscalizados inclusive pela comunidade e oferecendo transparência em todos os aspectos de nossa atuação.</a:t>
            </a:r>
          </a:p>
          <a:p>
            <a:r>
              <a:rPr lang="pt-BR" dirty="0"/>
              <a:t>Promovemos desde 2016 em Parceria com a Prefeitura a visitação de escolas para que os jovens comecem a formar sua consciência ambiental.</a:t>
            </a:r>
          </a:p>
          <a:p>
            <a:r>
              <a:rPr lang="pt-BR" dirty="0"/>
              <a:t>Possuímos diversas certificações socioambientais e investimos intensamente em pesquisa para melhorar dia a dia os serviços que oferecemos.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/>
          </p:nvPr>
        </p:nvGraphicFramePr>
        <p:xfrm>
          <a:off x="8568645" y="2348654"/>
          <a:ext cx="3127641" cy="216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Acrobat Document" r:id="rId3" imgW="7429231" imgH="5143500" progId="Acrobat.Document.11">
                  <p:embed/>
                </p:oleObj>
              </mc:Choice>
              <mc:Fallback>
                <p:oleObj name="Acrobat Document" r:id="rId3" imgW="7429231" imgH="51435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68645" y="2348654"/>
                        <a:ext cx="3127641" cy="2165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1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Concurso de Redação 2016 e 2017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684" y="867870"/>
            <a:ext cx="3471239" cy="4907819"/>
          </a:xfrm>
          <a:prstGeom prst="rect">
            <a:avLst/>
          </a:prstGeom>
        </p:spPr>
      </p:pic>
      <p:pic>
        <p:nvPicPr>
          <p:cNvPr id="5" name="Espaço Reservado para Conteúdo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81" y="1010407"/>
            <a:ext cx="3763118" cy="492269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459509" y="2167617"/>
            <a:ext cx="2644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No Ano de 2017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Recebemos </a:t>
            </a:r>
          </a:p>
          <a:p>
            <a:pPr algn="ctr"/>
            <a:r>
              <a:rPr lang="pt-BR" dirty="0"/>
              <a:t>17 instituições (25%) das Escolas Públicas </a:t>
            </a:r>
          </a:p>
          <a:p>
            <a:pPr algn="ctr"/>
            <a:r>
              <a:rPr lang="pt-BR" dirty="0"/>
              <a:t>9º Ano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Mais de 600 Visitantes </a:t>
            </a:r>
          </a:p>
        </p:txBody>
      </p:sp>
    </p:spTree>
    <p:extLst>
      <p:ext uri="{BB962C8B-B14F-4D97-AF65-F5344CB8AC3E}">
        <p14:creationId xmlns:p14="http://schemas.microsoft.com/office/powerpoint/2010/main" val="173918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1993558" y="4009292"/>
            <a:ext cx="6820244" cy="1702191"/>
          </a:xfrm>
        </p:spPr>
        <p:txBody>
          <a:bodyPr>
            <a:normAutofit lnSpcReduction="10000"/>
          </a:bodyPr>
          <a:lstStyle/>
          <a:p>
            <a:r>
              <a:rPr lang="pt-BR" sz="2000" cap="none" dirty="0">
                <a:latin typeface="Arial" pitchFamily="34" charset="0"/>
              </a:rPr>
              <a:t>Maiores informações, entre em contato</a:t>
            </a:r>
            <a:r>
              <a:rPr lang="pt-BR" sz="2000" cap="none" dirty="0" smtClean="0">
                <a:latin typeface="Arial" pitchFamily="34" charset="0"/>
              </a:rPr>
              <a:t>:</a:t>
            </a:r>
          </a:p>
          <a:p>
            <a:endParaRPr lang="pt-BR" sz="2000" cap="none" dirty="0" smtClean="0">
              <a:latin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</a:rPr>
              <a:t>Guilherme Ennes</a:t>
            </a:r>
            <a:endParaRPr lang="pt-BR" sz="2000" cap="none" dirty="0">
              <a:latin typeface="Arial" pitchFamily="34" charset="0"/>
            </a:endParaRPr>
          </a:p>
          <a:p>
            <a:r>
              <a:rPr lang="pt-BR" sz="2000" cap="none" dirty="0">
                <a:latin typeface="Arial" pitchFamily="34" charset="0"/>
              </a:rPr>
              <a:t>Fone: 047 3212 </a:t>
            </a:r>
            <a:r>
              <a:rPr lang="pt-BR" sz="2000" cap="none" dirty="0" smtClean="0">
                <a:latin typeface="Arial" pitchFamily="34" charset="0"/>
              </a:rPr>
              <a:t>0200 – Celular: 47 9 998 93218</a:t>
            </a:r>
            <a:endParaRPr lang="pt-BR" sz="2000" cap="none" dirty="0">
              <a:latin typeface="Arial" pitchFamily="34" charset="0"/>
            </a:endParaRPr>
          </a:p>
          <a:p>
            <a:r>
              <a:rPr lang="pt-BR" sz="2000" cap="none" dirty="0">
                <a:latin typeface="Arial" pitchFamily="34" charset="0"/>
              </a:rPr>
              <a:t>E-mail: </a:t>
            </a:r>
            <a:r>
              <a:rPr lang="pt-BR" sz="2000" cap="none" dirty="0">
                <a:latin typeface="Arial" pitchFamily="34" charset="0"/>
                <a:hlinkClick r:id="rId2"/>
              </a:rPr>
              <a:t>comercial@riovivo.com.br</a:t>
            </a:r>
            <a:endParaRPr lang="pt-BR" sz="2000" cap="none" dirty="0">
              <a:latin typeface="Arial" pitchFamily="34" charset="0"/>
            </a:endParaRPr>
          </a:p>
          <a:p>
            <a:r>
              <a:rPr lang="pt-BR" sz="2000" cap="none" dirty="0">
                <a:latin typeface="Arial" pitchFamily="34" charset="0"/>
              </a:rPr>
              <a:t>www.riovivo.com.br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52600" y="2532186"/>
            <a:ext cx="6819900" cy="1239326"/>
          </a:xfrm>
        </p:spPr>
        <p:txBody>
          <a:bodyPr>
            <a:noAutofit/>
          </a:bodyPr>
          <a:lstStyle/>
          <a:p>
            <a:pPr algn="ctr"/>
            <a:r>
              <a:rPr lang="pt-BR" sz="6600" dirty="0" smtClean="0"/>
              <a:t>FIM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800" dirty="0" smtClean="0">
                <a:solidFill>
                  <a:schemeClr val="accent2"/>
                </a:solidFill>
              </a:rPr>
              <a:t>Viste nosso Stand</a:t>
            </a:r>
            <a:endParaRPr lang="pt-BR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3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tup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7143" y="4752291"/>
            <a:ext cx="2673493" cy="118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926841" cy="11835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t-BR" dirty="0"/>
              <a:t>Companhias de Saneamento e Industrias Atendidas</a:t>
            </a:r>
          </a:p>
        </p:txBody>
      </p:sp>
      <p:pic>
        <p:nvPicPr>
          <p:cNvPr id="4100" name="Picture 4" descr="Resultado de imagem para estre ambienta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959" y="3646471"/>
            <a:ext cx="1579562" cy="157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m para florisa tinturari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0498" y="1434020"/>
            <a:ext cx="1995142" cy="52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Resultado de imagem para arcelormittal veg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8779" y="4306914"/>
            <a:ext cx="1633597" cy="163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Resultado de imagem para g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1558" y="2385191"/>
            <a:ext cx="1197026" cy="119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Resultado de imagem para zen sa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6097" y="1314333"/>
            <a:ext cx="827651" cy="8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Resultado de imagem para DMAE uberland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912" y="4779252"/>
            <a:ext cx="385762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sultado de imagem para saema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3794" y="2217626"/>
            <a:ext cx="1819275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sultado de imagem para cesan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8269" y="1829404"/>
            <a:ext cx="2229690" cy="198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Resultado de imagem para saaeb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527" y="3644157"/>
            <a:ext cx="2030490" cy="102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Resultado de imagem para samae ararangua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026" y="2824317"/>
            <a:ext cx="2258407" cy="62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Resultado de imagem para samae jaragua do sul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537" y="3923956"/>
            <a:ext cx="1553787" cy="55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renauxvie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75" y="5727798"/>
            <a:ext cx="3778665" cy="32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recicle brusqu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226" y="3312276"/>
            <a:ext cx="1504414" cy="131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www.veolia.com.br/sites/all/themes/veo/images/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37" y="1202312"/>
            <a:ext cx="3111599" cy="103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m relacionada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85" y="1497666"/>
            <a:ext cx="2002264" cy="7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01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ESPIRITO SANTO – ES</a:t>
            </a:r>
            <a:br>
              <a:rPr lang="pt-BR" dirty="0"/>
            </a:br>
            <a:r>
              <a:rPr lang="pt-BR" sz="3600" dirty="0"/>
              <a:t>CESAN (Vitória – Cariacica – Guarapari)</a:t>
            </a:r>
            <a:r>
              <a:rPr lang="pt-BR" dirty="0"/>
              <a:t/>
            </a:r>
            <a:br>
              <a:rPr lang="pt-BR" dirty="0"/>
            </a:br>
            <a:r>
              <a:rPr lang="pt-BR" sz="3200" dirty="0"/>
              <a:t>O&amp;M | Operação e Manutenção</a:t>
            </a:r>
            <a:endParaRPr lang="pt-BR" sz="31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Portfólio</a:t>
            </a:r>
          </a:p>
        </p:txBody>
      </p:sp>
      <p:pic>
        <p:nvPicPr>
          <p:cNvPr id="5122" name="Picture 2" descr="Localização de Vitóri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8398" y="230851"/>
            <a:ext cx="1094757" cy="162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ocalização de Cariacic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023" y="226948"/>
            <a:ext cx="1094595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ocalização de Guarapari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6531" y="222840"/>
            <a:ext cx="109459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8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474129"/>
              </p:ext>
            </p:extLst>
          </p:nvPr>
        </p:nvGraphicFramePr>
        <p:xfrm>
          <a:off x="1512888" y="1143000"/>
          <a:ext cx="9467850" cy="470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Planilha" r:id="rId4" imgW="5362708" imgH="2666843" progId="Excel.Sheet.12">
                  <p:embed/>
                </p:oleObj>
              </mc:Choice>
              <mc:Fallback>
                <p:oleObj name="Planilha" r:id="rId4" imgW="5362708" imgH="26668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12888" y="1143000"/>
                        <a:ext cx="9467850" cy="470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434519" y="244928"/>
            <a:ext cx="9371949" cy="808264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Quadro de Vazões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/>
          </p:nvPr>
        </p:nvGraphicFramePr>
        <p:xfrm>
          <a:off x="1743873" y="244928"/>
          <a:ext cx="1697846" cy="806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CorelDRAW" r:id="rId6" imgW="1491840" imgH="719640" progId="CorelDraw.Graphic.17">
                  <p:embed/>
                </p:oleObj>
              </mc:Choice>
              <mc:Fallback>
                <p:oleObj name="CorelDRAW" r:id="rId6" imgW="1491840" imgH="71964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43873" y="244928"/>
                        <a:ext cx="1697846" cy="806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0026" y="685799"/>
            <a:ext cx="9371949" cy="773853"/>
          </a:xfrm>
        </p:spPr>
        <p:txBody>
          <a:bodyPr/>
          <a:lstStyle/>
          <a:p>
            <a:pPr algn="ctr"/>
            <a:r>
              <a:rPr lang="pt-BR" dirty="0"/>
              <a:t>ETE Mulembá - Vitória/ES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0" y="2569766"/>
            <a:ext cx="4610100" cy="2593181"/>
          </a:xfrm>
        </p:spPr>
      </p:pic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569766"/>
            <a:ext cx="4610100" cy="2593181"/>
          </a:xfrm>
        </p:spPr>
      </p:pic>
    </p:spTree>
    <p:extLst>
      <p:ext uri="{BB962C8B-B14F-4D97-AF65-F5344CB8AC3E}">
        <p14:creationId xmlns:p14="http://schemas.microsoft.com/office/powerpoint/2010/main" val="885956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0026" y="685799"/>
            <a:ext cx="9371949" cy="773853"/>
          </a:xfrm>
        </p:spPr>
        <p:txBody>
          <a:bodyPr/>
          <a:lstStyle/>
          <a:p>
            <a:pPr algn="ctr"/>
            <a:r>
              <a:rPr lang="pt-BR" dirty="0"/>
              <a:t>ETE Bandeirantes – Cariacica/ES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0" y="2569766"/>
            <a:ext cx="4610100" cy="2593181"/>
          </a:xfrm>
        </p:spPr>
      </p:pic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569766"/>
            <a:ext cx="4610100" cy="2593181"/>
          </a:xfrm>
        </p:spPr>
      </p:pic>
    </p:spTree>
    <p:extLst>
      <p:ext uri="{BB962C8B-B14F-4D97-AF65-F5344CB8AC3E}">
        <p14:creationId xmlns:p14="http://schemas.microsoft.com/office/powerpoint/2010/main" val="376004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_16x9_TP10309886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70532A-D598-4F6B-B05D-F62B681804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2305</Words>
  <Application>Microsoft Office PowerPoint</Application>
  <PresentationFormat>Widescreen</PresentationFormat>
  <Paragraphs>381</Paragraphs>
  <Slides>47</Slides>
  <Notes>13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47</vt:i4>
      </vt:variant>
    </vt:vector>
  </HeadingPairs>
  <TitlesOfParts>
    <vt:vector size="61" baseType="lpstr">
      <vt:lpstr>맑은 고딕</vt:lpstr>
      <vt:lpstr>Arial</vt:lpstr>
      <vt:lpstr>Arial Narrow</vt:lpstr>
      <vt:lpstr>Calibri</vt:lpstr>
      <vt:lpstr>Corbel</vt:lpstr>
      <vt:lpstr>굴림</vt:lpstr>
      <vt:lpstr>Helvetica</vt:lpstr>
      <vt:lpstr>Mangal</vt:lpstr>
      <vt:lpstr>Noteworthy Bold</vt:lpstr>
      <vt:lpstr>Wingdings</vt:lpstr>
      <vt:lpstr>Ecology_16x9_TP103098869</vt:lpstr>
      <vt:lpstr>Planilha</vt:lpstr>
      <vt:lpstr>CorelDRAW</vt:lpstr>
      <vt:lpstr>Acrobat Document</vt:lpstr>
      <vt:lpstr> 48 Congresso Nacional de Saneamento do ASSEMAE  RIOVIVO | Saneamento e Sustentabilidade </vt:lpstr>
      <vt:lpstr>RIOVIVO – Saneamento e Sustentabilidade</vt:lpstr>
      <vt:lpstr>Serviços Prestados</vt:lpstr>
      <vt:lpstr>Evolução da RIOVIVO – Linha do Tempo</vt:lpstr>
      <vt:lpstr>Companhias de Saneamento e Industrias Atendidas</vt:lpstr>
      <vt:lpstr> ESPIRITO SANTO – ES CESAN (Vitória – Cariacica – Guarapari) O&amp;M | Operação e Manutenção</vt:lpstr>
      <vt:lpstr>Quadro de Vazões</vt:lpstr>
      <vt:lpstr>ETE Mulembá - Vitória/ES</vt:lpstr>
      <vt:lpstr>ETE Bandeirantes – Cariacica/ES</vt:lpstr>
      <vt:lpstr>ETE Aeroporto – Guarapari/ES</vt:lpstr>
      <vt:lpstr>ETE Centro – Guarapari/ES</vt:lpstr>
      <vt:lpstr> SÃO PAULO – SP Contratos Municipais  (Sertãozinho – Bebedouro) O&amp;M | Operação e Manutenção</vt:lpstr>
      <vt:lpstr>O&amp;M Sertãozinho</vt:lpstr>
      <vt:lpstr>O&amp;M Bebedouro</vt:lpstr>
      <vt:lpstr> MINAS GERAIS – MG Contrato DMAE - Uberlândia Serviços Comercial / Corte e Religação</vt:lpstr>
      <vt:lpstr>Corte e Religação Uberlândia</vt:lpstr>
      <vt:lpstr>BRUSQUE - SC Efluentes Industriais e Sanitários DBOO – Design, Build Own and Operate</vt:lpstr>
      <vt:lpstr>Estação de Tratamento – Brusque</vt:lpstr>
      <vt:lpstr>Vista Aérea Estação de Tratamento</vt:lpstr>
      <vt:lpstr>Rede Coletora Dedicada - Industrial</vt:lpstr>
      <vt:lpstr>Tecnologia - Transporte de Efluentes</vt:lpstr>
      <vt:lpstr>Tecnologia – Lodos Ativados (Deep Shaft)</vt:lpstr>
      <vt:lpstr>Vista Geral ETE e Tratamento Físico-Químico</vt:lpstr>
      <vt:lpstr>GASPAR – SC Aterro Industrial e UGL DBOO – Design, Build Own and Operate </vt:lpstr>
      <vt:lpstr>Aterro Industrial Classe IIa – Gaspar</vt:lpstr>
      <vt:lpstr>Modelos de Contratação</vt:lpstr>
      <vt:lpstr>Apresentação do PowerPoint</vt:lpstr>
      <vt:lpstr>Concessão de Serviços Públicos</vt:lpstr>
      <vt:lpstr>Contratação de Gestão da Água e Esgoto</vt:lpstr>
      <vt:lpstr>Gestão Comercial</vt:lpstr>
      <vt:lpstr>Estações Compacta de Tratamento</vt:lpstr>
      <vt:lpstr>Contratos de Performance, Gestão e Redução de Perdas</vt:lpstr>
      <vt:lpstr>Vantagens para o Município e SAMAE´s</vt:lpstr>
      <vt:lpstr>Redução de Perdas em Sistemas de Abastecimento de Água</vt:lpstr>
      <vt:lpstr>Metodologia</vt:lpstr>
      <vt:lpstr>Perdas Reais e Aparentes</vt:lpstr>
      <vt:lpstr>Sistema de Água</vt:lpstr>
      <vt:lpstr>Serviços Correlatos</vt:lpstr>
      <vt:lpstr>Fases do Projeto</vt:lpstr>
      <vt:lpstr>Oferta de Produtos</vt:lpstr>
      <vt:lpstr>Contratos de Performance – Remuneração Variável</vt:lpstr>
      <vt:lpstr>IPL – Índice de Perdas por Ligação</vt:lpstr>
      <vt:lpstr>Literatura Especializada</vt:lpstr>
      <vt:lpstr>Ações Socioambientais</vt:lpstr>
      <vt:lpstr>Responsabilidade Comprometimento da RIOVIVO</vt:lpstr>
      <vt:lpstr>Apresentação do PowerPoint</vt:lpstr>
      <vt:lpstr>FIM Viste nosso Stand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2015-10-13T19:50:47Z</dcterms:created>
  <dcterms:modified xsi:type="dcterms:W3CDTF">2018-05-29T13:20:17Z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TC030988899991</vt:lpwstr>
  </property>
</Properties>
</file>