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4"/>
  </p:handoutMasterIdLst>
  <p:sldIdLst>
    <p:sldId id="259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6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7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lton\Google%20Drive\SAMAE\PSA\PSA%20S&#195;O%20LUDGERO%20ATUALIZADO\ASSEMAE\PSA%20N&#218;MEROS%20S&#195;O%20LUDGER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lton\Google%20Drive\SAMAE\PSA\PSA%20S&#195;O%20LUDGERO%20ATUALIZADO\ASSEMAE\PSA%20N&#218;MEROS%20S&#195;O%20LUDGER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pt-BR" sz="1600" dirty="0"/>
              <a:t>Medidas de Controle Operacionais x Gerenciais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Operacional</c:v>
          </c:tx>
          <c:spPr>
            <a:gradFill rotWithShape="1">
              <a:gsLst>
                <a:gs pos="0">
                  <a:schemeClr val="accent1">
                    <a:shade val="70000"/>
                    <a:satMod val="150000"/>
                  </a:schemeClr>
                </a:gs>
                <a:gs pos="34000">
                  <a:schemeClr val="accent1">
                    <a:shade val="70000"/>
                    <a:satMod val="140000"/>
                  </a:schemeClr>
                </a:gs>
                <a:gs pos="70000">
                  <a:schemeClr val="accent1">
                    <a:tint val="100000"/>
                    <a:shade val="90000"/>
                    <a:satMod val="140000"/>
                  </a:schemeClr>
                </a:gs>
                <a:gs pos="100000">
                  <a:schemeClr val="accent1">
                    <a:tint val="100000"/>
                    <a:shade val="100000"/>
                    <a:satMod val="10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c:spPr>
          <c:invertIfNegative val="0"/>
          <c:cat>
            <c:strRef>
              <c:f>Resumo!$B$5:$B$15</c:f>
              <c:strCache>
                <c:ptCount val="11"/>
                <c:pt idx="0">
                  <c:v>Man.</c:v>
                </c:pt>
                <c:pt idx="1">
                  <c:v>Cap. Adu.</c:v>
                </c:pt>
                <c:pt idx="2">
                  <c:v>Coa. Floc.</c:v>
                </c:pt>
                <c:pt idx="3">
                  <c:v>Dec.</c:v>
                </c:pt>
                <c:pt idx="4">
                  <c:v>Filtr.</c:v>
                </c:pt>
                <c:pt idx="5">
                  <c:v>Desinf.</c:v>
                </c:pt>
                <c:pt idx="6">
                  <c:v>Fluor.</c:v>
                </c:pt>
                <c:pt idx="7">
                  <c:v>Lab.</c:v>
                </c:pt>
                <c:pt idx="8">
                  <c:v>Trat. Lodo</c:v>
                </c:pt>
                <c:pt idx="9">
                  <c:v>Reser.</c:v>
                </c:pt>
                <c:pt idx="10">
                  <c:v>Dist. Consu.</c:v>
                </c:pt>
              </c:strCache>
            </c:strRef>
          </c:cat>
          <c:val>
            <c:numRef>
              <c:f>Resumo!$F$5:$F$15</c:f>
              <c:numCache>
                <c:formatCode>General</c:formatCode>
                <c:ptCount val="11"/>
                <c:pt idx="0">
                  <c:v>10</c:v>
                </c:pt>
                <c:pt idx="1">
                  <c:v>10</c:v>
                </c:pt>
                <c:pt idx="2">
                  <c:v>7</c:v>
                </c:pt>
                <c:pt idx="3">
                  <c:v>6</c:v>
                </c:pt>
                <c:pt idx="4">
                  <c:v>7</c:v>
                </c:pt>
                <c:pt idx="5">
                  <c:v>5</c:v>
                </c:pt>
                <c:pt idx="6">
                  <c:v>0</c:v>
                </c:pt>
                <c:pt idx="7">
                  <c:v>1</c:v>
                </c:pt>
                <c:pt idx="8">
                  <c:v>4</c:v>
                </c:pt>
                <c:pt idx="9">
                  <c:v>3</c:v>
                </c:pt>
                <c:pt idx="10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C0-4513-9B01-16C85DEE0611}"/>
            </c:ext>
          </c:extLst>
        </c:ser>
        <c:ser>
          <c:idx val="2"/>
          <c:order val="2"/>
          <c:tx>
            <c:v>Gerencial</c:v>
          </c:tx>
          <c:spPr>
            <a:gradFill rotWithShape="1">
              <a:gsLst>
                <a:gs pos="0">
                  <a:schemeClr val="accent3">
                    <a:shade val="70000"/>
                    <a:satMod val="150000"/>
                  </a:schemeClr>
                </a:gs>
                <a:gs pos="34000">
                  <a:schemeClr val="accent3">
                    <a:shade val="70000"/>
                    <a:satMod val="140000"/>
                  </a:schemeClr>
                </a:gs>
                <a:gs pos="70000">
                  <a:schemeClr val="accent3">
                    <a:tint val="100000"/>
                    <a:shade val="90000"/>
                    <a:satMod val="140000"/>
                  </a:schemeClr>
                </a:gs>
                <a:gs pos="100000">
                  <a:schemeClr val="accent3">
                    <a:tint val="100000"/>
                    <a:shade val="100000"/>
                    <a:satMod val="10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c:spPr>
          <c:invertIfNegative val="0"/>
          <c:cat>
            <c:strRef>
              <c:f>Resumo!$B$5:$B$15</c:f>
              <c:strCache>
                <c:ptCount val="11"/>
                <c:pt idx="0">
                  <c:v>Man.</c:v>
                </c:pt>
                <c:pt idx="1">
                  <c:v>Cap. Adu.</c:v>
                </c:pt>
                <c:pt idx="2">
                  <c:v>Coa. Floc.</c:v>
                </c:pt>
                <c:pt idx="3">
                  <c:v>Dec.</c:v>
                </c:pt>
                <c:pt idx="4">
                  <c:v>Filtr.</c:v>
                </c:pt>
                <c:pt idx="5">
                  <c:v>Desinf.</c:v>
                </c:pt>
                <c:pt idx="6">
                  <c:v>Fluor.</c:v>
                </c:pt>
                <c:pt idx="7">
                  <c:v>Lab.</c:v>
                </c:pt>
                <c:pt idx="8">
                  <c:v>Trat. Lodo</c:v>
                </c:pt>
                <c:pt idx="9">
                  <c:v>Reser.</c:v>
                </c:pt>
                <c:pt idx="10">
                  <c:v>Dist. Consu.</c:v>
                </c:pt>
              </c:strCache>
            </c:strRef>
          </c:cat>
          <c:val>
            <c:numRef>
              <c:f>Resumo!$H$5:$H$15</c:f>
              <c:numCache>
                <c:formatCode>General</c:formatCode>
                <c:ptCount val="11"/>
                <c:pt idx="0">
                  <c:v>19</c:v>
                </c:pt>
                <c:pt idx="1">
                  <c:v>9</c:v>
                </c:pt>
                <c:pt idx="2">
                  <c:v>8</c:v>
                </c:pt>
                <c:pt idx="3">
                  <c:v>6</c:v>
                </c:pt>
                <c:pt idx="4">
                  <c:v>3</c:v>
                </c:pt>
                <c:pt idx="5">
                  <c:v>4</c:v>
                </c:pt>
                <c:pt idx="6">
                  <c:v>1</c:v>
                </c:pt>
                <c:pt idx="7">
                  <c:v>4</c:v>
                </c:pt>
                <c:pt idx="8">
                  <c:v>6</c:v>
                </c:pt>
                <c:pt idx="9">
                  <c:v>3</c:v>
                </c:pt>
                <c:pt idx="10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1C0-4513-9B01-16C85DEE06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236506664"/>
        <c:axId val="236410800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Resumo!$G$3:$G$4</c15:sqref>
                        </c15:formulaRef>
                      </c:ext>
                    </c:extLst>
                    <c:strCache>
                      <c:ptCount val="2"/>
                      <c:pt idx="0">
                        <c:v>Nº total de medidas de controle </c:v>
                      </c:pt>
                      <c:pt idx="1">
                        <c:v>Operacional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70000"/>
                          <a:satMod val="150000"/>
                        </a:schemeClr>
                      </a:gs>
                      <a:gs pos="34000">
                        <a:schemeClr val="accent2">
                          <a:shade val="70000"/>
                          <a:satMod val="140000"/>
                        </a:schemeClr>
                      </a:gs>
                      <a:gs pos="70000">
                        <a:schemeClr val="accent2">
                          <a:tint val="100000"/>
                          <a:shade val="90000"/>
                          <a:satMod val="140000"/>
                        </a:schemeClr>
                      </a:gs>
                      <a:gs pos="100000">
                        <a:schemeClr val="accent2">
                          <a:tint val="100000"/>
                          <a:shade val="100000"/>
                          <a:satMod val="100000"/>
                        </a:schemeClr>
                      </a:gs>
                    </a:gsLst>
                    <a:path path="circle">
                      <a:fillToRect l="100000" t="100000" r="100000" b="100000"/>
                    </a:path>
                  </a:gradFill>
                  <a:ln>
                    <a:noFill/>
                  </a:ln>
                  <a:effectLst>
                    <a:outerShdw blurRad="38100" dist="25400" dir="2700000" algn="br" rotWithShape="0">
                      <a:srgbClr val="000000">
                        <a:alpha val="60000"/>
                      </a:srgbClr>
                    </a:outerShdw>
                  </a:effectLst>
                </c:spPr>
                <c:invertIfNegative val="0"/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Resumo!$B$5:$B$15</c15:sqref>
                        </c15:formulaRef>
                      </c:ext>
                    </c:extLst>
                    <c:strCache>
                      <c:ptCount val="11"/>
                      <c:pt idx="0">
                        <c:v>Man.</c:v>
                      </c:pt>
                      <c:pt idx="1">
                        <c:v>Cap. Adu.</c:v>
                      </c:pt>
                      <c:pt idx="2">
                        <c:v>Coa. Floc.</c:v>
                      </c:pt>
                      <c:pt idx="3">
                        <c:v>Dec.</c:v>
                      </c:pt>
                      <c:pt idx="4">
                        <c:v>Filtr.</c:v>
                      </c:pt>
                      <c:pt idx="5">
                        <c:v>Desinf.</c:v>
                      </c:pt>
                      <c:pt idx="6">
                        <c:v>Fluor.</c:v>
                      </c:pt>
                      <c:pt idx="7">
                        <c:v>Lab.</c:v>
                      </c:pt>
                      <c:pt idx="8">
                        <c:v>Trat. Lodo</c:v>
                      </c:pt>
                      <c:pt idx="9">
                        <c:v>Reser.</c:v>
                      </c:pt>
                      <c:pt idx="10">
                        <c:v>Dist. Consu.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Resumo!$G$5:$G$15</c15:sqref>
                        </c15:formulaRef>
                      </c:ext>
                    </c:extLst>
                    <c:numCache>
                      <c:formatCode>General</c:formatCode>
                      <c:ptCount val="11"/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2-11C0-4513-9B01-16C85DEE0611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Resumo!$I$3:$I$4</c15:sqref>
                        </c15:formulaRef>
                      </c:ext>
                    </c:extLst>
                    <c:strCache>
                      <c:ptCount val="2"/>
                      <c:pt idx="0">
                        <c:v>Nº total de medidas de controle </c:v>
                      </c:pt>
                      <c:pt idx="1">
                        <c:v>Gerencial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4">
                          <a:shade val="70000"/>
                          <a:satMod val="150000"/>
                        </a:schemeClr>
                      </a:gs>
                      <a:gs pos="34000">
                        <a:schemeClr val="accent4">
                          <a:shade val="70000"/>
                          <a:satMod val="140000"/>
                        </a:schemeClr>
                      </a:gs>
                      <a:gs pos="70000">
                        <a:schemeClr val="accent4">
                          <a:tint val="100000"/>
                          <a:shade val="90000"/>
                          <a:satMod val="140000"/>
                        </a:schemeClr>
                      </a:gs>
                      <a:gs pos="100000">
                        <a:schemeClr val="accent4">
                          <a:tint val="100000"/>
                          <a:shade val="100000"/>
                          <a:satMod val="100000"/>
                        </a:schemeClr>
                      </a:gs>
                    </a:gsLst>
                    <a:path path="circle">
                      <a:fillToRect l="100000" t="100000" r="100000" b="100000"/>
                    </a:path>
                  </a:gradFill>
                  <a:ln>
                    <a:noFill/>
                  </a:ln>
                  <a:effectLst>
                    <a:outerShdw blurRad="38100" dist="25400" dir="2700000" algn="br" rotWithShape="0">
                      <a:srgbClr val="000000">
                        <a:alpha val="60000"/>
                      </a:srgbClr>
                    </a:outerShdw>
                  </a:effectLst>
                </c:spPr>
                <c:invertIfNegative val="0"/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Resumo!$B$5:$B$15</c15:sqref>
                        </c15:formulaRef>
                      </c:ext>
                    </c:extLst>
                    <c:strCache>
                      <c:ptCount val="11"/>
                      <c:pt idx="0">
                        <c:v>Man.</c:v>
                      </c:pt>
                      <c:pt idx="1">
                        <c:v>Cap. Adu.</c:v>
                      </c:pt>
                      <c:pt idx="2">
                        <c:v>Coa. Floc.</c:v>
                      </c:pt>
                      <c:pt idx="3">
                        <c:v>Dec.</c:v>
                      </c:pt>
                      <c:pt idx="4">
                        <c:v>Filtr.</c:v>
                      </c:pt>
                      <c:pt idx="5">
                        <c:v>Desinf.</c:v>
                      </c:pt>
                      <c:pt idx="6">
                        <c:v>Fluor.</c:v>
                      </c:pt>
                      <c:pt idx="7">
                        <c:v>Lab.</c:v>
                      </c:pt>
                      <c:pt idx="8">
                        <c:v>Trat. Lodo</c:v>
                      </c:pt>
                      <c:pt idx="9">
                        <c:v>Reser.</c:v>
                      </c:pt>
                      <c:pt idx="10">
                        <c:v>Dist. Consu.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Resumo!$I$5:$I$15</c15:sqref>
                        </c15:formulaRef>
                      </c:ext>
                    </c:extLst>
                    <c:numCache>
                      <c:formatCode>General</c:formatCode>
                      <c:ptCount val="11"/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3-11C0-4513-9B01-16C85DEE0611}"/>
                  </c:ext>
                </c:extLst>
              </c15:ser>
            </c15:filteredBarSeries>
          </c:ext>
        </c:extLst>
      </c:barChart>
      <c:catAx>
        <c:axId val="236506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6410800"/>
        <c:crosses val="autoZero"/>
        <c:auto val="1"/>
        <c:lblAlgn val="ctr"/>
        <c:lblOffset val="100"/>
        <c:noMultiLvlLbl val="0"/>
      </c:catAx>
      <c:valAx>
        <c:axId val="236410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Nº de medidas de controle </a:t>
                </a:r>
              </a:p>
            </c:rich>
          </c:tx>
          <c:layout>
            <c:manualLayout>
              <c:xMode val="edge"/>
              <c:yMode val="edge"/>
              <c:x val="6.7885505681416172E-2"/>
              <c:y val="0.221712769736322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65066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600" b="1" i="0" dirty="0"/>
              <a:t>Enquadramento de riscos dos eventos perigosos</a:t>
            </a:r>
          </a:p>
        </c:rich>
      </c:tx>
      <c:layout>
        <c:manualLayout>
          <c:xMode val="edge"/>
          <c:yMode val="edge"/>
          <c:x val="0.24266219996827484"/>
          <c:y val="3.141432225949615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Resumo!$C$3:$C$4</c:f>
              <c:strCache>
                <c:ptCount val="2"/>
                <c:pt idx="0">
                  <c:v>Enquadramento de risco</c:v>
                </c:pt>
                <c:pt idx="1">
                  <c:v>Baixo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Resumo!$B$5:$B$15</c:f>
              <c:strCache>
                <c:ptCount val="11"/>
                <c:pt idx="0">
                  <c:v>Man.</c:v>
                </c:pt>
                <c:pt idx="1">
                  <c:v>Cap. Adu.</c:v>
                </c:pt>
                <c:pt idx="2">
                  <c:v>Coa. Floc.</c:v>
                </c:pt>
                <c:pt idx="3">
                  <c:v>Dec.</c:v>
                </c:pt>
                <c:pt idx="4">
                  <c:v>Filtr.</c:v>
                </c:pt>
                <c:pt idx="5">
                  <c:v>Desinf.</c:v>
                </c:pt>
                <c:pt idx="6">
                  <c:v>Fluor.</c:v>
                </c:pt>
                <c:pt idx="7">
                  <c:v>Lab.</c:v>
                </c:pt>
                <c:pt idx="8">
                  <c:v>Trat. Lodo</c:v>
                </c:pt>
                <c:pt idx="9">
                  <c:v>Reser.</c:v>
                </c:pt>
                <c:pt idx="10">
                  <c:v>Dist. Consu.</c:v>
                </c:pt>
              </c:strCache>
            </c:strRef>
          </c:cat>
          <c:val>
            <c:numRef>
              <c:f>Resumo!$C$5:$C$15</c:f>
              <c:numCache>
                <c:formatCode>General</c:formatCode>
                <c:ptCount val="11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5</c:v>
                </c:pt>
                <c:pt idx="5">
                  <c:v>1</c:v>
                </c:pt>
                <c:pt idx="6">
                  <c:v>1</c:v>
                </c:pt>
                <c:pt idx="7">
                  <c:v>3</c:v>
                </c:pt>
                <c:pt idx="8">
                  <c:v>1</c:v>
                </c:pt>
                <c:pt idx="9">
                  <c:v>1</c:v>
                </c:pt>
                <c:pt idx="10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81-44F0-B20B-14ABD5F69B40}"/>
            </c:ext>
          </c:extLst>
        </c:ser>
        <c:ser>
          <c:idx val="1"/>
          <c:order val="1"/>
          <c:tx>
            <c:strRef>
              <c:f>Resumo!$D$3:$D$4</c:f>
              <c:strCache>
                <c:ptCount val="2"/>
                <c:pt idx="0">
                  <c:v>Enquadramento de risco</c:v>
                </c:pt>
                <c:pt idx="1">
                  <c:v>Médio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Resumo!$B$5:$B$15</c:f>
              <c:strCache>
                <c:ptCount val="11"/>
                <c:pt idx="0">
                  <c:v>Man.</c:v>
                </c:pt>
                <c:pt idx="1">
                  <c:v>Cap. Adu.</c:v>
                </c:pt>
                <c:pt idx="2">
                  <c:v>Coa. Floc.</c:v>
                </c:pt>
                <c:pt idx="3">
                  <c:v>Dec.</c:v>
                </c:pt>
                <c:pt idx="4">
                  <c:v>Filtr.</c:v>
                </c:pt>
                <c:pt idx="5">
                  <c:v>Desinf.</c:v>
                </c:pt>
                <c:pt idx="6">
                  <c:v>Fluor.</c:v>
                </c:pt>
                <c:pt idx="7">
                  <c:v>Lab.</c:v>
                </c:pt>
                <c:pt idx="8">
                  <c:v>Trat. Lodo</c:v>
                </c:pt>
                <c:pt idx="9">
                  <c:v>Reser.</c:v>
                </c:pt>
                <c:pt idx="10">
                  <c:v>Dist. Consu.</c:v>
                </c:pt>
              </c:strCache>
            </c:strRef>
          </c:cat>
          <c:val>
            <c:numRef>
              <c:f>Resumo!$D$5:$D$15</c:f>
              <c:numCache>
                <c:formatCode>General</c:formatCode>
                <c:ptCount val="11"/>
                <c:pt idx="0">
                  <c:v>6</c:v>
                </c:pt>
                <c:pt idx="1">
                  <c:v>6</c:v>
                </c:pt>
                <c:pt idx="2">
                  <c:v>3</c:v>
                </c:pt>
                <c:pt idx="3">
                  <c:v>4</c:v>
                </c:pt>
                <c:pt idx="4">
                  <c:v>2</c:v>
                </c:pt>
                <c:pt idx="5">
                  <c:v>2</c:v>
                </c:pt>
                <c:pt idx="6">
                  <c:v>0</c:v>
                </c:pt>
                <c:pt idx="7">
                  <c:v>1</c:v>
                </c:pt>
                <c:pt idx="8">
                  <c:v>3</c:v>
                </c:pt>
                <c:pt idx="9">
                  <c:v>1</c:v>
                </c:pt>
                <c:pt idx="10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B81-44F0-B20B-14ABD5F69B40}"/>
            </c:ext>
          </c:extLst>
        </c:ser>
        <c:ser>
          <c:idx val="2"/>
          <c:order val="2"/>
          <c:tx>
            <c:strRef>
              <c:f>Resumo!$E$3:$E$4</c:f>
              <c:strCache>
                <c:ptCount val="2"/>
                <c:pt idx="0">
                  <c:v>Enquadramento de risco</c:v>
                </c:pt>
                <c:pt idx="1">
                  <c:v>Alto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Resumo!$B$5:$B$15</c:f>
              <c:strCache>
                <c:ptCount val="11"/>
                <c:pt idx="0">
                  <c:v>Man.</c:v>
                </c:pt>
                <c:pt idx="1">
                  <c:v>Cap. Adu.</c:v>
                </c:pt>
                <c:pt idx="2">
                  <c:v>Coa. Floc.</c:v>
                </c:pt>
                <c:pt idx="3">
                  <c:v>Dec.</c:v>
                </c:pt>
                <c:pt idx="4">
                  <c:v>Filtr.</c:v>
                </c:pt>
                <c:pt idx="5">
                  <c:v>Desinf.</c:v>
                </c:pt>
                <c:pt idx="6">
                  <c:v>Fluor.</c:v>
                </c:pt>
                <c:pt idx="7">
                  <c:v>Lab.</c:v>
                </c:pt>
                <c:pt idx="8">
                  <c:v>Trat. Lodo</c:v>
                </c:pt>
                <c:pt idx="9">
                  <c:v>Reser.</c:v>
                </c:pt>
                <c:pt idx="10">
                  <c:v>Dist. Consu.</c:v>
                </c:pt>
              </c:strCache>
            </c:strRef>
          </c:cat>
          <c:val>
            <c:numRef>
              <c:f>Resumo!$E$5:$E$15</c:f>
              <c:numCache>
                <c:formatCode>General</c:formatCode>
                <c:ptCount val="11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1</c:v>
                </c:pt>
                <c:pt idx="10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B81-44F0-B20B-14ABD5F69B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236794792"/>
        <c:axId val="236811096"/>
      </c:barChart>
      <c:catAx>
        <c:axId val="236794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6811096"/>
        <c:crosses val="autoZero"/>
        <c:auto val="1"/>
        <c:lblAlgn val="ctr"/>
        <c:lblOffset val="100"/>
        <c:noMultiLvlLbl val="0"/>
      </c:catAx>
      <c:valAx>
        <c:axId val="236811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Nº de eventos perigosos</a:t>
                </a:r>
              </a:p>
            </c:rich>
          </c:tx>
          <c:layout>
            <c:manualLayout>
              <c:xMode val="edge"/>
              <c:yMode val="edge"/>
              <c:x val="0.22310155715794219"/>
              <c:y val="0.2002169347710077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67947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8E3A63-3F10-4BEC-BDD5-A9B77C13840E}" type="doc">
      <dgm:prSet loTypeId="urn:microsoft.com/office/officeart/2005/8/layout/cycle1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4CBC614-E491-4703-8144-F07E9F370FFA}">
      <dgm:prSet phldrT="[Texto]"/>
      <dgm:spPr/>
      <dgm:t>
        <a:bodyPr/>
        <a:lstStyle/>
        <a:p>
          <a:r>
            <a:rPr lang="pt-BR" b="1" dirty="0">
              <a:solidFill>
                <a:srgbClr val="000099"/>
              </a:solidFill>
            </a:rPr>
            <a:t>MINIMIZAR</a:t>
          </a:r>
          <a:r>
            <a:rPr lang="pt-BR" b="1" dirty="0"/>
            <a:t> </a:t>
          </a:r>
          <a:r>
            <a:rPr lang="pt-BR" dirty="0"/>
            <a:t>as fontes de contaminação pontual e difusa no manancial</a:t>
          </a:r>
        </a:p>
      </dgm:t>
    </dgm:pt>
    <dgm:pt modelId="{D341028C-3253-4CAE-ADD3-147E92619919}" type="parTrans" cxnId="{9D5B1D92-6C3F-498D-9BE3-A9ED125581B9}">
      <dgm:prSet/>
      <dgm:spPr/>
      <dgm:t>
        <a:bodyPr/>
        <a:lstStyle/>
        <a:p>
          <a:endParaRPr lang="pt-BR"/>
        </a:p>
      </dgm:t>
    </dgm:pt>
    <dgm:pt modelId="{66FD7274-D73F-4F8D-B51E-40E0DDE55D84}" type="sibTrans" cxnId="{9D5B1D92-6C3F-498D-9BE3-A9ED125581B9}">
      <dgm:prSet/>
      <dgm:spPr/>
      <dgm:t>
        <a:bodyPr/>
        <a:lstStyle/>
        <a:p>
          <a:endParaRPr lang="pt-BR"/>
        </a:p>
      </dgm:t>
    </dgm:pt>
    <dgm:pt modelId="{033B3FCB-6A91-4A7D-A06B-B27EA598EAB0}">
      <dgm:prSet phldrT="[Texto]"/>
      <dgm:spPr/>
      <dgm:t>
        <a:bodyPr/>
        <a:lstStyle/>
        <a:p>
          <a:r>
            <a:rPr lang="pt-BR" b="1" dirty="0">
              <a:solidFill>
                <a:srgbClr val="000099"/>
              </a:solidFill>
            </a:rPr>
            <a:t>ELIMINAR</a:t>
          </a:r>
          <a:r>
            <a:rPr lang="pt-BR" b="1" dirty="0"/>
            <a:t> </a:t>
          </a:r>
          <a:r>
            <a:rPr lang="pt-BR" dirty="0"/>
            <a:t>a contaminação durante o processo de tratamento</a:t>
          </a:r>
          <a:endParaRPr lang="pt-BR" b="1" dirty="0"/>
        </a:p>
      </dgm:t>
    </dgm:pt>
    <dgm:pt modelId="{462C3AD1-D053-4D20-955D-041FE9954E83}" type="parTrans" cxnId="{CDD671A5-2DA5-406C-84AA-D37556369A05}">
      <dgm:prSet/>
      <dgm:spPr/>
      <dgm:t>
        <a:bodyPr/>
        <a:lstStyle/>
        <a:p>
          <a:endParaRPr lang="pt-BR"/>
        </a:p>
      </dgm:t>
    </dgm:pt>
    <dgm:pt modelId="{0C416E76-831A-49EC-8982-9230E5133503}" type="sibTrans" cxnId="{CDD671A5-2DA5-406C-84AA-D37556369A05}">
      <dgm:prSet/>
      <dgm:spPr/>
      <dgm:t>
        <a:bodyPr/>
        <a:lstStyle/>
        <a:p>
          <a:endParaRPr lang="pt-BR"/>
        </a:p>
      </dgm:t>
    </dgm:pt>
    <dgm:pt modelId="{0027262A-04D6-40D2-BCB0-87D448E88F52}">
      <dgm:prSet phldrT="[Texto]"/>
      <dgm:spPr/>
      <dgm:t>
        <a:bodyPr/>
        <a:lstStyle/>
        <a:p>
          <a:r>
            <a:rPr lang="pt-BR" b="1" dirty="0">
              <a:solidFill>
                <a:srgbClr val="000099"/>
              </a:solidFill>
            </a:rPr>
            <a:t>PREVENIR</a:t>
          </a:r>
          <a:r>
            <a:rPr lang="pt-BR" b="1" dirty="0"/>
            <a:t> </a:t>
          </a:r>
          <a:r>
            <a:rPr lang="pt-BR" b="0" dirty="0"/>
            <a:t>a </a:t>
          </a:r>
          <a:r>
            <a:rPr lang="pt-BR" dirty="0"/>
            <a:t>(</a:t>
          </a:r>
          <a:r>
            <a:rPr lang="pt-BR" dirty="0" err="1"/>
            <a:t>re</a:t>
          </a:r>
          <a:r>
            <a:rPr lang="pt-BR" dirty="0"/>
            <a:t>) contaminação da água durante o armazenamento e no sistema de distribuição</a:t>
          </a:r>
          <a:endParaRPr lang="pt-BR" b="1" dirty="0"/>
        </a:p>
      </dgm:t>
    </dgm:pt>
    <dgm:pt modelId="{2E5C6805-66D3-4CD4-AF10-4797D734813F}" type="parTrans" cxnId="{DB36623C-053F-4CB2-BDAB-1EECC3C910CB}">
      <dgm:prSet/>
      <dgm:spPr/>
      <dgm:t>
        <a:bodyPr/>
        <a:lstStyle/>
        <a:p>
          <a:endParaRPr lang="pt-BR"/>
        </a:p>
      </dgm:t>
    </dgm:pt>
    <dgm:pt modelId="{FF8F4B8F-36CC-4DB9-9123-9FCB583F58C4}" type="sibTrans" cxnId="{DB36623C-053F-4CB2-BDAB-1EECC3C910CB}">
      <dgm:prSet/>
      <dgm:spPr/>
      <dgm:t>
        <a:bodyPr/>
        <a:lstStyle/>
        <a:p>
          <a:endParaRPr lang="pt-BR"/>
        </a:p>
      </dgm:t>
    </dgm:pt>
    <dgm:pt modelId="{21B65F1D-023F-49C7-81CE-2EC62231ADA8}" type="pres">
      <dgm:prSet presAssocID="{2B8E3A63-3F10-4BEC-BDD5-A9B77C13840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2FACF5C-2D6C-4F48-85FD-C634A8E4EF25}" type="pres">
      <dgm:prSet presAssocID="{64CBC614-E491-4703-8144-F07E9F370FFA}" presName="dummy" presStyleCnt="0"/>
      <dgm:spPr/>
    </dgm:pt>
    <dgm:pt modelId="{CBEFBB1A-676E-485D-8B3A-D0A7B98C1D69}" type="pres">
      <dgm:prSet presAssocID="{64CBC614-E491-4703-8144-F07E9F370FFA}" presName="node" presStyleLbl="revTx" presStyleIdx="0" presStyleCnt="3" custScaleX="131115" custRadScaleRad="106831" custRadScaleInc="523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5A70132-AA23-4441-B5BD-0988D6508CAF}" type="pres">
      <dgm:prSet presAssocID="{66FD7274-D73F-4F8D-B51E-40E0DDE55D84}" presName="sibTrans" presStyleLbl="node1" presStyleIdx="0" presStyleCnt="3"/>
      <dgm:spPr/>
      <dgm:t>
        <a:bodyPr/>
        <a:lstStyle/>
        <a:p>
          <a:endParaRPr lang="pt-BR"/>
        </a:p>
      </dgm:t>
    </dgm:pt>
    <dgm:pt modelId="{433E5ABE-B01F-409B-B760-E19EAE27B17B}" type="pres">
      <dgm:prSet presAssocID="{033B3FCB-6A91-4A7D-A06B-B27EA598EAB0}" presName="dummy" presStyleCnt="0"/>
      <dgm:spPr/>
    </dgm:pt>
    <dgm:pt modelId="{F316C5EA-FE99-42C0-953C-BFDB2063D650}" type="pres">
      <dgm:prSet presAssocID="{033B3FCB-6A91-4A7D-A06B-B27EA598EAB0}" presName="node" presStyleLbl="revTx" presStyleIdx="1" presStyleCnt="3" custScaleX="137511" custScaleY="90921" custRadScaleRad="93768" custRadScaleInc="264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AC00F19-5C94-4F87-8706-38A29D071E45}" type="pres">
      <dgm:prSet presAssocID="{0C416E76-831A-49EC-8982-9230E5133503}" presName="sibTrans" presStyleLbl="node1" presStyleIdx="1" presStyleCnt="3" custLinFactNeighborX="-2849" custLinFactNeighborY="18"/>
      <dgm:spPr/>
      <dgm:t>
        <a:bodyPr/>
        <a:lstStyle/>
        <a:p>
          <a:endParaRPr lang="pt-BR"/>
        </a:p>
      </dgm:t>
    </dgm:pt>
    <dgm:pt modelId="{0890AF86-1DFB-4920-9210-62E1A4A4EF99}" type="pres">
      <dgm:prSet presAssocID="{0027262A-04D6-40D2-BCB0-87D448E88F52}" presName="dummy" presStyleCnt="0"/>
      <dgm:spPr/>
    </dgm:pt>
    <dgm:pt modelId="{5C3F7DBD-1AB6-4256-B912-9E1A39710AB3}" type="pres">
      <dgm:prSet presAssocID="{0027262A-04D6-40D2-BCB0-87D448E88F52}" presName="node" presStyleLbl="revTx" presStyleIdx="2" presStyleCnt="3" custScaleX="199037" custRadScaleRad="111069" custRadScaleInc="-936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9F69E72-AEFC-4884-BA79-AFF26A994E3D}" type="pres">
      <dgm:prSet presAssocID="{FF8F4B8F-36CC-4DB9-9123-9FCB583F58C4}" presName="sibTrans" presStyleLbl="node1" presStyleIdx="2" presStyleCnt="3" custScaleX="76074" custLinFactNeighborX="2137" custLinFactNeighborY="18"/>
      <dgm:spPr/>
      <dgm:t>
        <a:bodyPr/>
        <a:lstStyle/>
        <a:p>
          <a:endParaRPr lang="pt-BR"/>
        </a:p>
      </dgm:t>
    </dgm:pt>
  </dgm:ptLst>
  <dgm:cxnLst>
    <dgm:cxn modelId="{53715127-28E9-4584-8B73-7B2A6CE488E0}" type="presOf" srcId="{033B3FCB-6A91-4A7D-A06B-B27EA598EAB0}" destId="{F316C5EA-FE99-42C0-953C-BFDB2063D650}" srcOrd="0" destOrd="0" presId="urn:microsoft.com/office/officeart/2005/8/layout/cycle1"/>
    <dgm:cxn modelId="{CDD671A5-2DA5-406C-84AA-D37556369A05}" srcId="{2B8E3A63-3F10-4BEC-BDD5-A9B77C13840E}" destId="{033B3FCB-6A91-4A7D-A06B-B27EA598EAB0}" srcOrd="1" destOrd="0" parTransId="{462C3AD1-D053-4D20-955D-041FE9954E83}" sibTransId="{0C416E76-831A-49EC-8982-9230E5133503}"/>
    <dgm:cxn modelId="{31820496-D8BA-4D0E-8AC9-2278E6280D89}" type="presOf" srcId="{0C416E76-831A-49EC-8982-9230E5133503}" destId="{6AC00F19-5C94-4F87-8706-38A29D071E45}" srcOrd="0" destOrd="0" presId="urn:microsoft.com/office/officeart/2005/8/layout/cycle1"/>
    <dgm:cxn modelId="{1E7B0CFD-67D1-4223-A6FE-6B8B63CD6A93}" type="presOf" srcId="{0027262A-04D6-40D2-BCB0-87D448E88F52}" destId="{5C3F7DBD-1AB6-4256-B912-9E1A39710AB3}" srcOrd="0" destOrd="0" presId="urn:microsoft.com/office/officeart/2005/8/layout/cycle1"/>
    <dgm:cxn modelId="{CFF4965D-656F-4AEB-9900-C08D24905979}" type="presOf" srcId="{64CBC614-E491-4703-8144-F07E9F370FFA}" destId="{CBEFBB1A-676E-485D-8B3A-D0A7B98C1D69}" srcOrd="0" destOrd="0" presId="urn:microsoft.com/office/officeart/2005/8/layout/cycle1"/>
    <dgm:cxn modelId="{B99EC5E3-F00B-4FB9-A196-8F9D31DF1292}" type="presOf" srcId="{2B8E3A63-3F10-4BEC-BDD5-A9B77C13840E}" destId="{21B65F1D-023F-49C7-81CE-2EC62231ADA8}" srcOrd="0" destOrd="0" presId="urn:microsoft.com/office/officeart/2005/8/layout/cycle1"/>
    <dgm:cxn modelId="{E5ACDDA3-5D2C-4F47-8914-B38AC5CD3CC0}" type="presOf" srcId="{66FD7274-D73F-4F8D-B51E-40E0DDE55D84}" destId="{85A70132-AA23-4441-B5BD-0988D6508CAF}" srcOrd="0" destOrd="0" presId="urn:microsoft.com/office/officeart/2005/8/layout/cycle1"/>
    <dgm:cxn modelId="{9D6A2442-4883-43AC-85DD-32684678ADAF}" type="presOf" srcId="{FF8F4B8F-36CC-4DB9-9123-9FCB583F58C4}" destId="{F9F69E72-AEFC-4884-BA79-AFF26A994E3D}" srcOrd="0" destOrd="0" presId="urn:microsoft.com/office/officeart/2005/8/layout/cycle1"/>
    <dgm:cxn modelId="{DB36623C-053F-4CB2-BDAB-1EECC3C910CB}" srcId="{2B8E3A63-3F10-4BEC-BDD5-A9B77C13840E}" destId="{0027262A-04D6-40D2-BCB0-87D448E88F52}" srcOrd="2" destOrd="0" parTransId="{2E5C6805-66D3-4CD4-AF10-4797D734813F}" sibTransId="{FF8F4B8F-36CC-4DB9-9123-9FCB583F58C4}"/>
    <dgm:cxn modelId="{9D5B1D92-6C3F-498D-9BE3-A9ED125581B9}" srcId="{2B8E3A63-3F10-4BEC-BDD5-A9B77C13840E}" destId="{64CBC614-E491-4703-8144-F07E9F370FFA}" srcOrd="0" destOrd="0" parTransId="{D341028C-3253-4CAE-ADD3-147E92619919}" sibTransId="{66FD7274-D73F-4F8D-B51E-40E0DDE55D84}"/>
    <dgm:cxn modelId="{DF356DC4-4052-4B0E-8597-002856568E78}" type="presParOf" srcId="{21B65F1D-023F-49C7-81CE-2EC62231ADA8}" destId="{D2FACF5C-2D6C-4F48-85FD-C634A8E4EF25}" srcOrd="0" destOrd="0" presId="urn:microsoft.com/office/officeart/2005/8/layout/cycle1"/>
    <dgm:cxn modelId="{5DE3CF0F-D5E8-4BC6-A0C3-7818E5AF478C}" type="presParOf" srcId="{21B65F1D-023F-49C7-81CE-2EC62231ADA8}" destId="{CBEFBB1A-676E-485D-8B3A-D0A7B98C1D69}" srcOrd="1" destOrd="0" presId="urn:microsoft.com/office/officeart/2005/8/layout/cycle1"/>
    <dgm:cxn modelId="{1250E4A4-FAF9-43C4-B076-6F65B30B334F}" type="presParOf" srcId="{21B65F1D-023F-49C7-81CE-2EC62231ADA8}" destId="{85A70132-AA23-4441-B5BD-0988D6508CAF}" srcOrd="2" destOrd="0" presId="urn:microsoft.com/office/officeart/2005/8/layout/cycle1"/>
    <dgm:cxn modelId="{029730CB-8F1E-470B-8287-5A723665D8B1}" type="presParOf" srcId="{21B65F1D-023F-49C7-81CE-2EC62231ADA8}" destId="{433E5ABE-B01F-409B-B760-E19EAE27B17B}" srcOrd="3" destOrd="0" presId="urn:microsoft.com/office/officeart/2005/8/layout/cycle1"/>
    <dgm:cxn modelId="{EF84A6D4-E03A-4B1B-A9E6-7FA23522CF8D}" type="presParOf" srcId="{21B65F1D-023F-49C7-81CE-2EC62231ADA8}" destId="{F316C5EA-FE99-42C0-953C-BFDB2063D650}" srcOrd="4" destOrd="0" presId="urn:microsoft.com/office/officeart/2005/8/layout/cycle1"/>
    <dgm:cxn modelId="{F7CC209A-6B61-42A0-B79E-555DED84004E}" type="presParOf" srcId="{21B65F1D-023F-49C7-81CE-2EC62231ADA8}" destId="{6AC00F19-5C94-4F87-8706-38A29D071E45}" srcOrd="5" destOrd="0" presId="urn:microsoft.com/office/officeart/2005/8/layout/cycle1"/>
    <dgm:cxn modelId="{C9AEF875-08FF-4910-856D-D471A03FCF34}" type="presParOf" srcId="{21B65F1D-023F-49C7-81CE-2EC62231ADA8}" destId="{0890AF86-1DFB-4920-9210-62E1A4A4EF99}" srcOrd="6" destOrd="0" presId="urn:microsoft.com/office/officeart/2005/8/layout/cycle1"/>
    <dgm:cxn modelId="{89EE77A9-B26D-4E24-9509-B202BE29D02F}" type="presParOf" srcId="{21B65F1D-023F-49C7-81CE-2EC62231ADA8}" destId="{5C3F7DBD-1AB6-4256-B912-9E1A39710AB3}" srcOrd="7" destOrd="0" presId="urn:microsoft.com/office/officeart/2005/8/layout/cycle1"/>
    <dgm:cxn modelId="{55E59E2A-EA0C-40EB-9656-C8AE2CF8E731}" type="presParOf" srcId="{21B65F1D-023F-49C7-81CE-2EC62231ADA8}" destId="{F9F69E72-AEFC-4884-BA79-AFF26A994E3D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8CA715-13CE-4160-B28D-0C98AEBF0859}" type="doc">
      <dgm:prSet loTypeId="urn:microsoft.com/office/officeart/2005/8/layout/vProcess5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3DCCAA3F-FF62-4432-A4BE-EFE675A2300B}">
      <dgm:prSet phldrT="[Texto]" custT="1"/>
      <dgm:spPr/>
      <dgm:t>
        <a:bodyPr/>
        <a:lstStyle/>
        <a:p>
          <a:r>
            <a:rPr lang="pt-BR" sz="3200" dirty="0"/>
            <a:t>Preparação</a:t>
          </a:r>
        </a:p>
      </dgm:t>
    </dgm:pt>
    <dgm:pt modelId="{CC34A2E2-E854-4780-90F4-B96E6F7B9F62}" type="parTrans" cxnId="{1D91D564-F8FD-4406-BB17-D0001D9FC420}">
      <dgm:prSet/>
      <dgm:spPr/>
      <dgm:t>
        <a:bodyPr/>
        <a:lstStyle/>
        <a:p>
          <a:endParaRPr lang="pt-BR" sz="1200"/>
        </a:p>
      </dgm:t>
    </dgm:pt>
    <dgm:pt modelId="{A09E1086-569E-4325-979D-EF17EA5D060B}" type="sibTrans" cxnId="{1D91D564-F8FD-4406-BB17-D0001D9FC420}">
      <dgm:prSet custT="1"/>
      <dgm:spPr/>
      <dgm:t>
        <a:bodyPr/>
        <a:lstStyle/>
        <a:p>
          <a:endParaRPr lang="pt-BR" sz="2400"/>
        </a:p>
      </dgm:t>
    </dgm:pt>
    <dgm:pt modelId="{AA57439A-CFA9-41BA-8006-FB9CFFCC8D4E}">
      <dgm:prSet phldrT="[Texto]" custT="1"/>
      <dgm:spPr/>
      <dgm:t>
        <a:bodyPr/>
        <a:lstStyle/>
        <a:p>
          <a:r>
            <a:rPr lang="pt-BR" sz="3200" dirty="0"/>
            <a:t>Avaliação do sistema</a:t>
          </a:r>
        </a:p>
      </dgm:t>
    </dgm:pt>
    <dgm:pt modelId="{011F210F-7A85-40D0-9304-2D813172059D}" type="parTrans" cxnId="{D3B7DDF5-D317-43DF-96F3-985EE6C8A784}">
      <dgm:prSet/>
      <dgm:spPr/>
      <dgm:t>
        <a:bodyPr/>
        <a:lstStyle/>
        <a:p>
          <a:endParaRPr lang="pt-BR" sz="1200"/>
        </a:p>
      </dgm:t>
    </dgm:pt>
    <dgm:pt modelId="{DA9B498D-5066-4C7A-A834-54CD772580CF}" type="sibTrans" cxnId="{D3B7DDF5-D317-43DF-96F3-985EE6C8A784}">
      <dgm:prSet custT="1"/>
      <dgm:spPr/>
      <dgm:t>
        <a:bodyPr/>
        <a:lstStyle/>
        <a:p>
          <a:endParaRPr lang="pt-BR" sz="2400"/>
        </a:p>
      </dgm:t>
    </dgm:pt>
    <dgm:pt modelId="{E88C68C1-C9F8-41C8-B240-3D90575E6127}">
      <dgm:prSet phldrT="[Texto]" custT="1"/>
      <dgm:spPr/>
      <dgm:t>
        <a:bodyPr/>
        <a:lstStyle/>
        <a:p>
          <a:r>
            <a:rPr lang="pt-BR" sz="3200" dirty="0"/>
            <a:t>Gestão e comunicação</a:t>
          </a:r>
        </a:p>
      </dgm:t>
    </dgm:pt>
    <dgm:pt modelId="{87C3FB92-6762-4BF3-866E-A90D89D4DB6F}" type="parTrans" cxnId="{ED07188C-72F4-415E-9260-238C932E3BB8}">
      <dgm:prSet/>
      <dgm:spPr/>
      <dgm:t>
        <a:bodyPr/>
        <a:lstStyle/>
        <a:p>
          <a:endParaRPr lang="pt-BR" sz="1200"/>
        </a:p>
      </dgm:t>
    </dgm:pt>
    <dgm:pt modelId="{2FC620A2-8E9F-4D0E-A80C-5947716CA3F2}" type="sibTrans" cxnId="{ED07188C-72F4-415E-9260-238C932E3BB8}">
      <dgm:prSet/>
      <dgm:spPr/>
      <dgm:t>
        <a:bodyPr/>
        <a:lstStyle/>
        <a:p>
          <a:endParaRPr lang="pt-BR" sz="1200"/>
        </a:p>
      </dgm:t>
    </dgm:pt>
    <dgm:pt modelId="{18BE83DD-7BB6-4700-A623-677EFED8AEEC}" type="pres">
      <dgm:prSet presAssocID="{098CA715-13CE-4160-B28D-0C98AEBF085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098DF0E-EB11-45BA-A507-5A4E2C97B3DE}" type="pres">
      <dgm:prSet presAssocID="{098CA715-13CE-4160-B28D-0C98AEBF0859}" presName="dummyMaxCanvas" presStyleCnt="0">
        <dgm:presLayoutVars/>
      </dgm:prSet>
      <dgm:spPr/>
    </dgm:pt>
    <dgm:pt modelId="{739DF4FC-A8F9-4C7E-83D4-9DC7C5D1649D}" type="pres">
      <dgm:prSet presAssocID="{098CA715-13CE-4160-B28D-0C98AEBF0859}" presName="ThreeNodes_1" presStyleLbl="node1" presStyleIdx="0" presStyleCnt="3" custAng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8F5A528-24A4-4E6B-BD6B-0225E3220A91}" type="pres">
      <dgm:prSet presAssocID="{098CA715-13CE-4160-B28D-0C98AEBF0859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A55E58E-731A-4D45-BEFE-B5573B26C972}" type="pres">
      <dgm:prSet presAssocID="{098CA715-13CE-4160-B28D-0C98AEBF0859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8095FB9-10BC-435E-BED6-CF00C9B9D124}" type="pres">
      <dgm:prSet presAssocID="{098CA715-13CE-4160-B28D-0C98AEBF0859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0E05C1B-4A7D-4084-B097-8B79D62F779F}" type="pres">
      <dgm:prSet presAssocID="{098CA715-13CE-4160-B28D-0C98AEBF0859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0276008-EFF3-49A1-9C9A-B6B53B49E222}" type="pres">
      <dgm:prSet presAssocID="{098CA715-13CE-4160-B28D-0C98AEBF0859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3532BA5-7AD6-4D14-B4CC-15E6A2E36B01}" type="pres">
      <dgm:prSet presAssocID="{098CA715-13CE-4160-B28D-0C98AEBF0859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F37409C-C625-4106-8EB9-A52474B62306}" type="pres">
      <dgm:prSet presAssocID="{098CA715-13CE-4160-B28D-0C98AEBF0859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DC56CA9-CDDD-41CE-9150-A7E767775A0C}" type="presOf" srcId="{E88C68C1-C9F8-41C8-B240-3D90575E6127}" destId="{6A55E58E-731A-4D45-BEFE-B5573B26C972}" srcOrd="0" destOrd="0" presId="urn:microsoft.com/office/officeart/2005/8/layout/vProcess5"/>
    <dgm:cxn modelId="{D6BA0E0C-F7B7-44D1-8FC1-767D436C4D5B}" type="presOf" srcId="{3DCCAA3F-FF62-4432-A4BE-EFE675A2300B}" destId="{10276008-EFF3-49A1-9C9A-B6B53B49E222}" srcOrd="1" destOrd="0" presId="urn:microsoft.com/office/officeart/2005/8/layout/vProcess5"/>
    <dgm:cxn modelId="{85CF09DB-0D24-4638-A9F6-44DEADE284A1}" type="presOf" srcId="{098CA715-13CE-4160-B28D-0C98AEBF0859}" destId="{18BE83DD-7BB6-4700-A623-677EFED8AEEC}" srcOrd="0" destOrd="0" presId="urn:microsoft.com/office/officeart/2005/8/layout/vProcess5"/>
    <dgm:cxn modelId="{D3B7DDF5-D317-43DF-96F3-985EE6C8A784}" srcId="{098CA715-13CE-4160-B28D-0C98AEBF0859}" destId="{AA57439A-CFA9-41BA-8006-FB9CFFCC8D4E}" srcOrd="1" destOrd="0" parTransId="{011F210F-7A85-40D0-9304-2D813172059D}" sibTransId="{DA9B498D-5066-4C7A-A834-54CD772580CF}"/>
    <dgm:cxn modelId="{C1FF5ECE-1441-48D8-A44D-60B8356E4415}" type="presOf" srcId="{AA57439A-CFA9-41BA-8006-FB9CFFCC8D4E}" destId="{B3532BA5-7AD6-4D14-B4CC-15E6A2E36B01}" srcOrd="1" destOrd="0" presId="urn:microsoft.com/office/officeart/2005/8/layout/vProcess5"/>
    <dgm:cxn modelId="{0F9D70C8-879E-4BC6-8B60-EE8A5754B832}" type="presOf" srcId="{AA57439A-CFA9-41BA-8006-FB9CFFCC8D4E}" destId="{38F5A528-24A4-4E6B-BD6B-0225E3220A91}" srcOrd="0" destOrd="0" presId="urn:microsoft.com/office/officeart/2005/8/layout/vProcess5"/>
    <dgm:cxn modelId="{BA355F94-BFC1-42E8-BD2B-120CF8287787}" type="presOf" srcId="{A09E1086-569E-4325-979D-EF17EA5D060B}" destId="{E8095FB9-10BC-435E-BED6-CF00C9B9D124}" srcOrd="0" destOrd="0" presId="urn:microsoft.com/office/officeart/2005/8/layout/vProcess5"/>
    <dgm:cxn modelId="{1D91D564-F8FD-4406-BB17-D0001D9FC420}" srcId="{098CA715-13CE-4160-B28D-0C98AEBF0859}" destId="{3DCCAA3F-FF62-4432-A4BE-EFE675A2300B}" srcOrd="0" destOrd="0" parTransId="{CC34A2E2-E854-4780-90F4-B96E6F7B9F62}" sibTransId="{A09E1086-569E-4325-979D-EF17EA5D060B}"/>
    <dgm:cxn modelId="{D673E9C1-243A-449A-825A-EADCD24A2358}" type="presOf" srcId="{3DCCAA3F-FF62-4432-A4BE-EFE675A2300B}" destId="{739DF4FC-A8F9-4C7E-83D4-9DC7C5D1649D}" srcOrd="0" destOrd="0" presId="urn:microsoft.com/office/officeart/2005/8/layout/vProcess5"/>
    <dgm:cxn modelId="{BB5F5F27-CC7A-48E7-BE9B-A551C27E2CC7}" type="presOf" srcId="{E88C68C1-C9F8-41C8-B240-3D90575E6127}" destId="{FF37409C-C625-4106-8EB9-A52474B62306}" srcOrd="1" destOrd="0" presId="urn:microsoft.com/office/officeart/2005/8/layout/vProcess5"/>
    <dgm:cxn modelId="{ED07188C-72F4-415E-9260-238C932E3BB8}" srcId="{098CA715-13CE-4160-B28D-0C98AEBF0859}" destId="{E88C68C1-C9F8-41C8-B240-3D90575E6127}" srcOrd="2" destOrd="0" parTransId="{87C3FB92-6762-4BF3-866E-A90D89D4DB6F}" sibTransId="{2FC620A2-8E9F-4D0E-A80C-5947716CA3F2}"/>
    <dgm:cxn modelId="{EAE1166E-84DF-4E13-B50B-8057FB6D0267}" type="presOf" srcId="{DA9B498D-5066-4C7A-A834-54CD772580CF}" destId="{C0E05C1B-4A7D-4084-B097-8B79D62F779F}" srcOrd="0" destOrd="0" presId="urn:microsoft.com/office/officeart/2005/8/layout/vProcess5"/>
    <dgm:cxn modelId="{698146A2-A4FD-4C8B-967C-A728DEAA1B1E}" type="presParOf" srcId="{18BE83DD-7BB6-4700-A623-677EFED8AEEC}" destId="{0098DF0E-EB11-45BA-A507-5A4E2C97B3DE}" srcOrd="0" destOrd="0" presId="urn:microsoft.com/office/officeart/2005/8/layout/vProcess5"/>
    <dgm:cxn modelId="{9ED20D2B-E290-4CAF-BAF1-591B5C97E8E0}" type="presParOf" srcId="{18BE83DD-7BB6-4700-A623-677EFED8AEEC}" destId="{739DF4FC-A8F9-4C7E-83D4-9DC7C5D1649D}" srcOrd="1" destOrd="0" presId="urn:microsoft.com/office/officeart/2005/8/layout/vProcess5"/>
    <dgm:cxn modelId="{DD53EF6C-A8A2-4AD0-B9BE-0A1918D8BC25}" type="presParOf" srcId="{18BE83DD-7BB6-4700-A623-677EFED8AEEC}" destId="{38F5A528-24A4-4E6B-BD6B-0225E3220A91}" srcOrd="2" destOrd="0" presId="urn:microsoft.com/office/officeart/2005/8/layout/vProcess5"/>
    <dgm:cxn modelId="{65F1B402-EF45-4277-A8FD-7573D677B1DF}" type="presParOf" srcId="{18BE83DD-7BB6-4700-A623-677EFED8AEEC}" destId="{6A55E58E-731A-4D45-BEFE-B5573B26C972}" srcOrd="3" destOrd="0" presId="urn:microsoft.com/office/officeart/2005/8/layout/vProcess5"/>
    <dgm:cxn modelId="{2EB4FF17-CDF0-42F0-91A9-577745FFFCB4}" type="presParOf" srcId="{18BE83DD-7BB6-4700-A623-677EFED8AEEC}" destId="{E8095FB9-10BC-435E-BED6-CF00C9B9D124}" srcOrd="4" destOrd="0" presId="urn:microsoft.com/office/officeart/2005/8/layout/vProcess5"/>
    <dgm:cxn modelId="{D732A990-CADB-4E66-929C-70DB6D6BDB20}" type="presParOf" srcId="{18BE83DD-7BB6-4700-A623-677EFED8AEEC}" destId="{C0E05C1B-4A7D-4084-B097-8B79D62F779F}" srcOrd="5" destOrd="0" presId="urn:microsoft.com/office/officeart/2005/8/layout/vProcess5"/>
    <dgm:cxn modelId="{CF3D9B78-3611-4E18-A563-D79839E8B438}" type="presParOf" srcId="{18BE83DD-7BB6-4700-A623-677EFED8AEEC}" destId="{10276008-EFF3-49A1-9C9A-B6B53B49E222}" srcOrd="6" destOrd="0" presId="urn:microsoft.com/office/officeart/2005/8/layout/vProcess5"/>
    <dgm:cxn modelId="{4B244D09-A3B1-4E72-83FB-BCD4E54B40A3}" type="presParOf" srcId="{18BE83DD-7BB6-4700-A623-677EFED8AEEC}" destId="{B3532BA5-7AD6-4D14-B4CC-15E6A2E36B01}" srcOrd="7" destOrd="0" presId="urn:microsoft.com/office/officeart/2005/8/layout/vProcess5"/>
    <dgm:cxn modelId="{10915992-FA4B-466D-A97B-6760DCCF7EFB}" type="presParOf" srcId="{18BE83DD-7BB6-4700-A623-677EFED8AEEC}" destId="{FF37409C-C625-4106-8EB9-A52474B6230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8AA22-89A4-4CA1-A2D4-78FB884F934E}" type="datetimeFigureOut">
              <a:rPr lang="pt-BR" smtClean="0"/>
              <a:t>02/05/2019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3A9E8-EF9C-4540-ACF4-4051308097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508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02/05/2019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52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02/05/2019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38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02/05/2019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14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02/05/2019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93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02/05/2019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3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02/05/2019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4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02/05/2019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07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02/05/2019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90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02/05/2019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10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02/05/2019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89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02/05/2019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7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C5135-C6EC-4FEB-97E1-E7A17BEAE96C}" type="datetimeFigureOut">
              <a:rPr lang="pt-BR" smtClean="0"/>
              <a:t>02/05/2019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Picture 2" descr="C:\Users\gabriel.silva\Desktop\Template-49CNSA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281121" cy="694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operacional@samaesl.sc.gov.br" TargetMode="External"/><Relationship Id="rId2" Type="http://schemas.openxmlformats.org/officeDocument/2006/relationships/hyperlink" Target="mailto:eltonengenheirosc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ngela.rosso@funasa.gov.b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431540" y="908720"/>
            <a:ext cx="8280920" cy="2387600"/>
          </a:xfrm>
        </p:spPr>
        <p:txBody>
          <a:bodyPr anchor="ctr" anchorCtr="0">
            <a:normAutofit fontScale="90000"/>
          </a:bodyPr>
          <a:lstStyle/>
          <a:p>
            <a:r>
              <a:rPr lang="pt-BR" b="1" dirty="0"/>
              <a:t>Desenvolvimento do Plano de Segurança da Água em uma Autarquia Municipal de Pequeno Porte: Avaliação e Metodologia Utilizada</a:t>
            </a:r>
          </a:p>
        </p:txBody>
      </p:sp>
      <p:sp>
        <p:nvSpPr>
          <p:cNvPr id="4" name="Subtítulo 2"/>
          <p:cNvSpPr>
            <a:spLocks noGrp="1"/>
          </p:cNvSpPr>
          <p:nvPr>
            <p:ph type="subTitle" idx="4294967295"/>
          </p:nvPr>
        </p:nvSpPr>
        <p:spPr>
          <a:xfrm>
            <a:off x="683568" y="3645024"/>
            <a:ext cx="7776864" cy="1655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200" b="1" dirty="0"/>
              <a:t>Autores: </a:t>
            </a:r>
          </a:p>
          <a:p>
            <a:pPr lvl="1"/>
            <a:r>
              <a:rPr lang="pt-BR" sz="2200" b="1" dirty="0"/>
              <a:t>Ângela </a:t>
            </a:r>
            <a:r>
              <a:rPr lang="pt-BR" sz="2200" b="1" dirty="0" err="1"/>
              <a:t>Rosso</a:t>
            </a:r>
            <a:endParaRPr lang="pt-BR" sz="2200" b="1" dirty="0"/>
          </a:p>
          <a:p>
            <a:pPr lvl="1"/>
            <a:r>
              <a:rPr lang="pt-BR" sz="2200" b="1" dirty="0"/>
              <a:t>Elton Peters</a:t>
            </a:r>
          </a:p>
          <a:p>
            <a:pPr lvl="1"/>
            <a:r>
              <a:rPr lang="pt-BR" sz="2200" b="1" dirty="0"/>
              <a:t>Ricardo </a:t>
            </a:r>
            <a:r>
              <a:rPr lang="pt-BR" sz="2200" b="1" dirty="0" err="1"/>
              <a:t>Hobold</a:t>
            </a:r>
            <a:r>
              <a:rPr lang="pt-BR" sz="2200" b="1" dirty="0"/>
              <a:t> Venâncio</a:t>
            </a:r>
          </a:p>
          <a:p>
            <a:pPr algn="l"/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1269571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93238" y="980728"/>
            <a:ext cx="8229600" cy="811558"/>
          </a:xfrm>
        </p:spPr>
        <p:txBody>
          <a:bodyPr>
            <a:normAutofit/>
          </a:bodyPr>
          <a:lstStyle/>
          <a:p>
            <a:r>
              <a:rPr lang="pt-BR" sz="4000" b="1" dirty="0"/>
              <a:t>ETAPA 1</a:t>
            </a:r>
            <a:endParaRPr lang="pt-BR" sz="4000" dirty="0"/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76470" y="2132856"/>
            <a:ext cx="8229600" cy="2808312"/>
          </a:xfrm>
        </p:spPr>
        <p:txBody>
          <a:bodyPr/>
          <a:lstStyle/>
          <a:p>
            <a:r>
              <a:rPr lang="pt-BR" sz="2800" dirty="0"/>
              <a:t>Mapeamento do SAA – Diagrama de Fluxo;</a:t>
            </a:r>
          </a:p>
          <a:p>
            <a:r>
              <a:rPr lang="pt-BR" sz="2800" dirty="0"/>
              <a:t>Diagnóstico do SAA;</a:t>
            </a:r>
          </a:p>
          <a:p>
            <a:r>
              <a:rPr lang="pt-BR" sz="2800" dirty="0"/>
              <a:t>Identificação dos Perigos e Eventos Perigosos;</a:t>
            </a:r>
          </a:p>
          <a:p>
            <a:r>
              <a:rPr lang="pt-BR" sz="2800" dirty="0"/>
              <a:t>Caracterização e Priorização de Riscos.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74912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27024" y="321559"/>
            <a:ext cx="8466137" cy="592274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Mapeamento do Sistema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0553ED01-F87B-4D11-AD81-8407C9026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913833"/>
            <a:ext cx="7834957" cy="4824035"/>
          </a:xfrm>
          <a:prstGeom prst="rect">
            <a:avLst/>
          </a:prstGeom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BE54F4C-E52D-442F-AB2B-EB442E346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248" y="5495893"/>
            <a:ext cx="22322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Fonte:</a:t>
            </a:r>
            <a:r>
              <a:rPr kumimoji="0" lang="pt-BR" altLang="pt-B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Autores, 2019.</a:t>
            </a: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BR" altLang="pt-B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289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57200" y="457202"/>
            <a:ext cx="8229600" cy="811558"/>
          </a:xfrm>
        </p:spPr>
        <p:txBody>
          <a:bodyPr>
            <a:normAutofit/>
          </a:bodyPr>
          <a:lstStyle/>
          <a:p>
            <a:r>
              <a:rPr lang="pt-BR" sz="4000" b="1" dirty="0"/>
              <a:t>Diagnóstico do sistema</a:t>
            </a:r>
            <a:endParaRPr lang="pt-BR" sz="4000" dirty="0"/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3989038"/>
          </a:xfrm>
        </p:spPr>
        <p:txBody>
          <a:bodyPr>
            <a:normAutofit fontScale="85000" lnSpcReduction="20000"/>
          </a:bodyPr>
          <a:lstStyle/>
          <a:p>
            <a:r>
              <a:rPr lang="pt-BR" dirty="0"/>
              <a:t>Localização;</a:t>
            </a:r>
          </a:p>
          <a:p>
            <a:r>
              <a:rPr lang="pt-BR" dirty="0"/>
              <a:t>Vazão (L/s);</a:t>
            </a:r>
          </a:p>
          <a:p>
            <a:r>
              <a:rPr lang="pt-BR" dirty="0"/>
              <a:t>Principais atividades desenvolvidas;</a:t>
            </a:r>
          </a:p>
          <a:p>
            <a:r>
              <a:rPr lang="pt-BR" dirty="0"/>
              <a:t>Quantidade de nascentes;</a:t>
            </a:r>
          </a:p>
          <a:p>
            <a:r>
              <a:rPr lang="pt-BR" dirty="0"/>
              <a:t>Principais riscos e perigos;</a:t>
            </a:r>
          </a:p>
          <a:p>
            <a:r>
              <a:rPr lang="pt-BR" dirty="0"/>
              <a:t>Áreas de preservação;</a:t>
            </a:r>
          </a:p>
          <a:p>
            <a:r>
              <a:rPr lang="pt-BR" dirty="0"/>
              <a:t>Qualidade da água;</a:t>
            </a:r>
          </a:p>
          <a:p>
            <a:r>
              <a:rPr lang="pt-BR" dirty="0"/>
              <a:t>Deficiências do sistema;</a:t>
            </a:r>
          </a:p>
          <a:p>
            <a:r>
              <a:rPr lang="pt-BR" dirty="0"/>
              <a:t>Análise de rede de distribuição e consumidores.</a:t>
            </a:r>
          </a:p>
        </p:txBody>
      </p:sp>
    </p:spTree>
    <p:extLst>
      <p:ext uri="{BB962C8B-B14F-4D97-AF65-F5344CB8AC3E}">
        <p14:creationId xmlns:p14="http://schemas.microsoft.com/office/powerpoint/2010/main" val="1702606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3" t="26954" r="37486" b="8454"/>
          <a:stretch/>
        </p:blipFill>
        <p:spPr>
          <a:xfrm>
            <a:off x="323528" y="397482"/>
            <a:ext cx="8496944" cy="5407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193466" y="397482"/>
            <a:ext cx="8627006" cy="545515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Mapa da Bacia de Captação – 05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35621" y="5050787"/>
            <a:ext cx="3200275" cy="584775"/>
          </a:xfrm>
          <a:prstGeom prst="rect">
            <a:avLst/>
          </a:prstGeom>
          <a:gradFill>
            <a:gsLst>
              <a:gs pos="0">
                <a:srgbClr val="000099"/>
              </a:gs>
              <a:gs pos="83000">
                <a:srgbClr val="000099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São Ludgero - 107,6 km²</a:t>
            </a:r>
          </a:p>
          <a:p>
            <a:r>
              <a:rPr lang="pt-BR" sz="1600" b="1" dirty="0">
                <a:solidFill>
                  <a:schemeClr val="bg1"/>
                </a:solidFill>
              </a:rPr>
              <a:t>Bacia do Rio Pinheiro – 117,06 km²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BD33CA2-D88F-4E80-8F0B-45C2C966C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7450" y="5651374"/>
            <a:ext cx="1933022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Fonte:</a:t>
            </a:r>
            <a:r>
              <a:rPr kumimoji="0" lang="pt-BR" altLang="pt-B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Autores, 2018.</a:t>
            </a: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BR" altLang="pt-B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093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2395" y="487498"/>
            <a:ext cx="8229600" cy="1143000"/>
          </a:xfrm>
        </p:spPr>
        <p:txBody>
          <a:bodyPr>
            <a:noAutofit/>
          </a:bodyPr>
          <a:lstStyle/>
          <a:p>
            <a:r>
              <a:rPr lang="pt-BR" sz="3200" b="1" dirty="0"/>
              <a:t>Identificação dos Perigos e Eventos Perigosos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560910"/>
              </p:ext>
            </p:extLst>
          </p:nvPr>
        </p:nvGraphicFramePr>
        <p:xfrm>
          <a:off x="439203" y="1705157"/>
          <a:ext cx="8255984" cy="3609315"/>
        </p:xfrm>
        <a:graphic>
          <a:graphicData uri="http://schemas.openxmlformats.org/drawingml/2006/table">
            <a:tbl>
              <a:tblPr/>
              <a:tblGrid>
                <a:gridCol w="82559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91795"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b="1" i="0" u="none" strike="noStrike" dirty="0">
                          <a:solidFill>
                            <a:srgbClr val="1F497D"/>
                          </a:solidFill>
                          <a:effectLst/>
                          <a:latin typeface="Cambria" panose="02040503050406030204" pitchFamily="18" charset="0"/>
                        </a:rPr>
                        <a:t>EVENTOS PERIGOSOS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19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M1 - MANANCIAIS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19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CP - CAPTAÇÃO / AD - ADUÇÃO DE ÁGUA BRUTA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19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 - COAGULAÇÃO / FL - FLOCULAÇÃO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19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 - DECANTAÇÃO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19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FI - FILTRAÇÃO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19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DS - DESINFECÇÃO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19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FLU - FLUORETAÇÃO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19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LB - LABORATÓRIO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19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TL - TRATAMENTO DE LODO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19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RS - RESERVATÓRIO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19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DT/CS - DISTRIBUIÇÃO/CONSUMIDOR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8978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-50291" y="0"/>
            <a:ext cx="9194291" cy="64229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pt-BR" sz="3000" b="1" dirty="0"/>
              <a:t>Caracterização de riscos e eventos perigosos</a:t>
            </a:r>
            <a:endParaRPr lang="pt-BR" sz="3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642298"/>
            <a:ext cx="9180512" cy="51551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BE54F4C-E52D-442F-AB2B-EB442E346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2" y="5733256"/>
            <a:ext cx="223224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Fonte:</a:t>
            </a:r>
            <a:r>
              <a:rPr kumimoji="0" lang="pt-BR" altLang="pt-B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Autores, 2019.</a:t>
            </a: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BR" altLang="pt-B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296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331192"/>
            <a:ext cx="8229600" cy="793552"/>
          </a:xfrm>
        </p:spPr>
        <p:txBody>
          <a:bodyPr>
            <a:normAutofit/>
          </a:bodyPr>
          <a:lstStyle/>
          <a:p>
            <a:r>
              <a:rPr lang="pt-BR" sz="4000" dirty="0"/>
              <a:t>Matrizes de Criticidade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47590" y="1124744"/>
            <a:ext cx="8229600" cy="40683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200" b="1" dirty="0"/>
              <a:t>Tabela 1 - </a:t>
            </a:r>
            <a:r>
              <a:rPr lang="pt-BR" sz="2200" dirty="0"/>
              <a:t>Escala de Probabilidade de Ocorrência</a:t>
            </a:r>
          </a:p>
          <a:p>
            <a:pPr marL="0" indent="0">
              <a:buNone/>
            </a:pPr>
            <a:endParaRPr lang="pt-BR" sz="2200" dirty="0"/>
          </a:p>
          <a:p>
            <a:pPr marL="0" indent="0">
              <a:buNone/>
            </a:pPr>
            <a:endParaRPr lang="pt-BR" sz="2200" dirty="0"/>
          </a:p>
          <a:p>
            <a:pPr marL="0" indent="0">
              <a:buNone/>
            </a:pPr>
            <a:endParaRPr lang="pt-BR" sz="2200" dirty="0"/>
          </a:p>
          <a:p>
            <a:pPr marL="0" indent="0">
              <a:buNone/>
            </a:pPr>
            <a:endParaRPr lang="pt-BR" sz="2200" dirty="0"/>
          </a:p>
          <a:p>
            <a:pPr marL="0" indent="0">
              <a:buNone/>
            </a:pPr>
            <a:endParaRPr lang="pt-BR" sz="1600" b="1" dirty="0"/>
          </a:p>
          <a:p>
            <a:pPr marL="0" indent="0">
              <a:buNone/>
            </a:pPr>
            <a:r>
              <a:rPr lang="pt-BR" sz="2200" b="1" dirty="0"/>
              <a:t>Tabela 2 - </a:t>
            </a:r>
            <a:r>
              <a:rPr lang="pt-BR" sz="2200" dirty="0"/>
              <a:t>Escala de Severidade de Consequências</a:t>
            </a:r>
          </a:p>
          <a:p>
            <a:pPr marL="0" indent="0">
              <a:buNone/>
            </a:pPr>
            <a:endParaRPr lang="pt-BR" sz="2400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672300"/>
              </p:ext>
            </p:extLst>
          </p:nvPr>
        </p:nvGraphicFramePr>
        <p:xfrm>
          <a:off x="447590" y="1527839"/>
          <a:ext cx="8229600" cy="1631064"/>
        </p:xfrm>
        <a:graphic>
          <a:graphicData uri="http://schemas.openxmlformats.org/drawingml/2006/table">
            <a:tbl>
              <a:tblPr/>
              <a:tblGrid>
                <a:gridCol w="1629461">
                  <a:extLst>
                    <a:ext uri="{9D8B030D-6E8A-4147-A177-3AD203B41FA5}">
                      <a16:colId xmlns:a16="http://schemas.microsoft.com/office/drawing/2014/main" xmlns="" val="2458121951"/>
                    </a:ext>
                  </a:extLst>
                </a:gridCol>
                <a:gridCol w="5701467">
                  <a:extLst>
                    <a:ext uri="{9D8B030D-6E8A-4147-A177-3AD203B41FA5}">
                      <a16:colId xmlns:a16="http://schemas.microsoft.com/office/drawing/2014/main" xmlns="" val="2585880104"/>
                    </a:ext>
                  </a:extLst>
                </a:gridCol>
                <a:gridCol w="898672">
                  <a:extLst>
                    <a:ext uri="{9D8B030D-6E8A-4147-A177-3AD203B41FA5}">
                      <a16:colId xmlns:a16="http://schemas.microsoft.com/office/drawing/2014/main" xmlns="" val="584052368"/>
                    </a:ext>
                  </a:extLst>
                </a:gridCol>
              </a:tblGrid>
              <a:tr h="692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Probabilidade de Ocorrência</a:t>
                      </a:r>
                      <a:endParaRPr lang="pt-B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Descrição</a:t>
                      </a:r>
                      <a:endParaRPr lang="pt-B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Peso</a:t>
                      </a:r>
                      <a:endParaRPr lang="pt-B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81709956"/>
                  </a:ext>
                </a:extLst>
              </a:tr>
              <a:tr h="692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Quase certa</a:t>
                      </a:r>
                      <a:endParaRPr lang="pt-B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Espera-se que ocorra 1 vez por dia</a:t>
                      </a:r>
                      <a:endParaRPr lang="pt-B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t-B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71888941"/>
                  </a:ext>
                </a:extLst>
              </a:tr>
              <a:tr h="692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Muito provável</a:t>
                      </a:r>
                      <a:endParaRPr lang="pt-B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Vai acontecer provavelmente 1 vez por semana</a:t>
                      </a:r>
                      <a:endParaRPr lang="pt-B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t-B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20870727"/>
                  </a:ext>
                </a:extLst>
              </a:tr>
              <a:tr h="692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Provável</a:t>
                      </a:r>
                      <a:endParaRPr lang="pt-B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Vai ocorrer provavelmente 1 vez por mês</a:t>
                      </a:r>
                      <a:endParaRPr lang="pt-B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t-B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19344049"/>
                  </a:ext>
                </a:extLst>
              </a:tr>
              <a:tr h="692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Pouco provável</a:t>
                      </a:r>
                      <a:endParaRPr lang="pt-B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Pode ocorrer 1 vez por ano</a:t>
                      </a:r>
                      <a:endParaRPr lang="pt-B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t-B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82392322"/>
                  </a:ext>
                </a:extLst>
              </a:tr>
              <a:tr h="692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Raro</a:t>
                      </a:r>
                      <a:endParaRPr lang="pt-B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Pode ocorrer em situações excepcionais (1 vez em 10 anos)</a:t>
                      </a:r>
                      <a:endParaRPr lang="pt-B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t-B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39914852"/>
                  </a:ext>
                </a:extLst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092025"/>
              </p:ext>
            </p:extLst>
          </p:nvPr>
        </p:nvGraphicFramePr>
        <p:xfrm>
          <a:off x="437980" y="3825424"/>
          <a:ext cx="8229600" cy="1631064"/>
        </p:xfrm>
        <a:graphic>
          <a:graphicData uri="http://schemas.openxmlformats.org/drawingml/2006/table">
            <a:tbl>
              <a:tblPr/>
              <a:tblGrid>
                <a:gridCol w="1629461">
                  <a:extLst>
                    <a:ext uri="{9D8B030D-6E8A-4147-A177-3AD203B41FA5}">
                      <a16:colId xmlns:a16="http://schemas.microsoft.com/office/drawing/2014/main" xmlns="" val="3953975307"/>
                    </a:ext>
                  </a:extLst>
                </a:gridCol>
                <a:gridCol w="5701467">
                  <a:extLst>
                    <a:ext uri="{9D8B030D-6E8A-4147-A177-3AD203B41FA5}">
                      <a16:colId xmlns:a16="http://schemas.microsoft.com/office/drawing/2014/main" xmlns="" val="3359195825"/>
                    </a:ext>
                  </a:extLst>
                </a:gridCol>
                <a:gridCol w="898672">
                  <a:extLst>
                    <a:ext uri="{9D8B030D-6E8A-4147-A177-3AD203B41FA5}">
                      <a16:colId xmlns:a16="http://schemas.microsoft.com/office/drawing/2014/main" xmlns="" val="1906285547"/>
                    </a:ext>
                  </a:extLst>
                </a:gridCol>
              </a:tblGrid>
              <a:tr h="692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Severidade das Consequências</a:t>
                      </a:r>
                      <a:endParaRPr lang="pt-B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Descrição</a:t>
                      </a:r>
                      <a:endParaRPr lang="pt-B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Peso</a:t>
                      </a:r>
                      <a:endParaRPr lang="pt-B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27037684"/>
                  </a:ext>
                </a:extLst>
              </a:tr>
              <a:tr h="692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Catastrófica</a:t>
                      </a:r>
                      <a:endParaRPr lang="pt-B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Afeta a maioria da população ou parte fundamental do sistema</a:t>
                      </a:r>
                      <a:endParaRPr lang="pt-B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t-B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55033972"/>
                  </a:ext>
                </a:extLst>
              </a:tr>
              <a:tr h="692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Grande</a:t>
                      </a:r>
                      <a:endParaRPr lang="pt-B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Afeta grande parte da população ou parte fundamental do sistema</a:t>
                      </a:r>
                      <a:endParaRPr lang="pt-B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t-B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69421091"/>
                  </a:ext>
                </a:extLst>
              </a:tr>
              <a:tr h="692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Moderada</a:t>
                      </a:r>
                      <a:endParaRPr lang="pt-B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 afeta a população, mas o impacto no sistema não é grave</a:t>
                      </a:r>
                      <a:endParaRPr lang="pt-B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t-B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376822"/>
                  </a:ext>
                </a:extLst>
              </a:tr>
              <a:tr h="692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Pequena</a:t>
                      </a:r>
                      <a:endParaRPr lang="pt-B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 afeta a população e o impacto no sistema é muito pequeno</a:t>
                      </a:r>
                      <a:endParaRPr lang="pt-B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t-B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56953357"/>
                  </a:ext>
                </a:extLst>
              </a:tr>
              <a:tr h="692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Insignificante</a:t>
                      </a:r>
                      <a:endParaRPr lang="pt-B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Sem qualquer impacto detectável</a:t>
                      </a:r>
                      <a:endParaRPr lang="pt-B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t-B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07902610"/>
                  </a:ext>
                </a:extLst>
              </a:tr>
            </a:tbl>
          </a:graphicData>
        </a:graphic>
      </p:graphicFrame>
      <p:sp>
        <p:nvSpPr>
          <p:cNvPr id="10" name="Rectangle 6">
            <a:extLst>
              <a:ext uri="{FF2B5EF4-FFF2-40B4-BE49-F238E27FC236}">
                <a16:creationId xmlns:a16="http://schemas.microsoft.com/office/drawing/2014/main" xmlns="" id="{CFBA1234-818E-42A9-B77B-D5248B7B4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5551806"/>
            <a:ext cx="223224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Fonte:</a:t>
            </a:r>
            <a:r>
              <a:rPr kumimoji="0" lang="pt-BR" altLang="pt-B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Autores, 2019.</a:t>
            </a: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BR" altLang="pt-B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837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93552"/>
          </a:xfrm>
        </p:spPr>
        <p:txBody>
          <a:bodyPr>
            <a:normAutofit/>
          </a:bodyPr>
          <a:lstStyle/>
          <a:p>
            <a:r>
              <a:rPr lang="pt-BR" sz="4000" dirty="0"/>
              <a:t>Matrizes de Criticidade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xmlns="" id="{F0BE93BE-C957-451E-8031-9D31936537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545995"/>
              </p:ext>
            </p:extLst>
          </p:nvPr>
        </p:nvGraphicFramePr>
        <p:xfrm>
          <a:off x="457202" y="1988840"/>
          <a:ext cx="8229598" cy="3168354"/>
        </p:xfrm>
        <a:graphic>
          <a:graphicData uri="http://schemas.openxmlformats.org/drawingml/2006/table">
            <a:tbl>
              <a:tblPr firstRow="1" firstCol="1" bandRow="1"/>
              <a:tblGrid>
                <a:gridCol w="1648430">
                  <a:extLst>
                    <a:ext uri="{9D8B030D-6E8A-4147-A177-3AD203B41FA5}">
                      <a16:colId xmlns:a16="http://schemas.microsoft.com/office/drawing/2014/main" xmlns="" val="2465477760"/>
                    </a:ext>
                  </a:extLst>
                </a:gridCol>
                <a:gridCol w="1398206">
                  <a:extLst>
                    <a:ext uri="{9D8B030D-6E8A-4147-A177-3AD203B41FA5}">
                      <a16:colId xmlns:a16="http://schemas.microsoft.com/office/drawing/2014/main" xmlns="" val="2438150283"/>
                    </a:ext>
                  </a:extLst>
                </a:gridCol>
                <a:gridCol w="1295067">
                  <a:extLst>
                    <a:ext uri="{9D8B030D-6E8A-4147-A177-3AD203B41FA5}">
                      <a16:colId xmlns:a16="http://schemas.microsoft.com/office/drawing/2014/main" xmlns="" val="4214580958"/>
                    </a:ext>
                  </a:extLst>
                </a:gridCol>
                <a:gridCol w="1295965">
                  <a:extLst>
                    <a:ext uri="{9D8B030D-6E8A-4147-A177-3AD203B41FA5}">
                      <a16:colId xmlns:a16="http://schemas.microsoft.com/office/drawing/2014/main" xmlns="" val="2016183127"/>
                    </a:ext>
                  </a:extLst>
                </a:gridCol>
                <a:gridCol w="1295965">
                  <a:extLst>
                    <a:ext uri="{9D8B030D-6E8A-4147-A177-3AD203B41FA5}">
                      <a16:colId xmlns:a16="http://schemas.microsoft.com/office/drawing/2014/main" xmlns="" val="3840536453"/>
                    </a:ext>
                  </a:extLst>
                </a:gridCol>
                <a:gridCol w="1295965">
                  <a:extLst>
                    <a:ext uri="{9D8B030D-6E8A-4147-A177-3AD203B41FA5}">
                      <a16:colId xmlns:a16="http://schemas.microsoft.com/office/drawing/2014/main" xmlns="" val="3520325793"/>
                    </a:ext>
                  </a:extLst>
                </a:gridCol>
              </a:tblGrid>
              <a:tr h="45262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Probabilidade de Ocorrência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Severidade das Consequências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96679616"/>
                  </a:ext>
                </a:extLst>
              </a:tr>
              <a:tr h="45262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Insignificante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Pequena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Moderada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Grande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Catastrófica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66520686"/>
                  </a:ext>
                </a:extLst>
              </a:tr>
              <a:tr h="4526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Quase certa 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DA6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7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7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7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5894990"/>
                  </a:ext>
                </a:extLst>
              </a:tr>
              <a:tr h="4526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Muito provável 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DA6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7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7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1183213"/>
                  </a:ext>
                </a:extLst>
              </a:tr>
              <a:tr h="4526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Provável 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DA6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7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3971178"/>
                  </a:ext>
                </a:extLst>
              </a:tr>
              <a:tr h="4526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Pouco provável 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DA6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DA6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1285574"/>
                  </a:ext>
                </a:extLst>
              </a:tr>
              <a:tr h="4526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Raro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DA6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DA6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DA6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DA6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DA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7660098"/>
                  </a:ext>
                </a:extLst>
              </a:tr>
            </a:tbl>
          </a:graphicData>
        </a:graphic>
      </p:graphicFrame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8CCC0957-DFD3-4110-9DDB-44010133EBAA}"/>
              </a:ext>
            </a:extLst>
          </p:cNvPr>
          <p:cNvSpPr/>
          <p:nvPr/>
        </p:nvSpPr>
        <p:spPr>
          <a:xfrm>
            <a:off x="457200" y="1619508"/>
            <a:ext cx="3467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Matriz de Classificação de Riscos</a:t>
            </a:r>
            <a:endParaRPr lang="pt-B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04BF57C-29C7-4662-890D-DEEBB985E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181" y="5172583"/>
            <a:ext cx="22322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Fonte:</a:t>
            </a:r>
            <a:r>
              <a:rPr kumimoji="0" lang="pt-BR" altLang="pt-B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Autores, 2019.</a:t>
            </a: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BR" altLang="pt-B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610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b="1" dirty="0"/>
              <a:t>ETAPA 2</a:t>
            </a:r>
            <a:endParaRPr lang="pt-BR" sz="4000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78779" y="2204864"/>
            <a:ext cx="8229600" cy="22522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/>
              <a:t>Estabelecimento de Medidas de Controle;</a:t>
            </a:r>
          </a:p>
          <a:p>
            <a:r>
              <a:rPr lang="pt-BR" sz="2800" dirty="0"/>
              <a:t>Ficha de Gestão de Projetos;</a:t>
            </a:r>
          </a:p>
          <a:p>
            <a:r>
              <a:rPr lang="pt-BR" sz="2800" dirty="0"/>
              <a:t>Ficha de Gestão de Rotinas.</a:t>
            </a:r>
          </a:p>
          <a:p>
            <a:endParaRPr lang="pt-BR" sz="2800" dirty="0"/>
          </a:p>
          <a:p>
            <a:endParaRPr lang="pt-BR" sz="2800" dirty="0"/>
          </a:p>
          <a:p>
            <a:endParaRPr lang="pt-BR" sz="2800" dirty="0"/>
          </a:p>
          <a:p>
            <a:endParaRPr lang="pt-BR" sz="2800" dirty="0"/>
          </a:p>
          <a:p>
            <a:pPr algn="ctr"/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107545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322" y="0"/>
            <a:ext cx="9138677" cy="64229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pt-BR" sz="3000" b="1" dirty="0"/>
              <a:t>Estabelecimento de Medidas de Controle</a:t>
            </a:r>
            <a:endParaRPr lang="pt-BR" sz="3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98" y="642298"/>
            <a:ext cx="9149198" cy="516296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FA1F6E6-CCD2-409A-B4D3-11F10984D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198" y="5793397"/>
            <a:ext cx="223224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Fonte:</a:t>
            </a:r>
            <a:r>
              <a:rPr kumimoji="0" lang="pt-BR" altLang="pt-B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Autores, 2019.</a:t>
            </a: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BR" altLang="pt-B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994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11558"/>
          </a:xfrm>
        </p:spPr>
        <p:txBody>
          <a:bodyPr>
            <a:normAutofit/>
          </a:bodyPr>
          <a:lstStyle/>
          <a:p>
            <a:r>
              <a:rPr lang="pt-BR" sz="4000" b="1" dirty="0"/>
              <a:t>Plano de Segurança da Água - PSA</a:t>
            </a:r>
            <a:endParaRPr lang="pt-BR" sz="4000" dirty="0"/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3989038"/>
          </a:xfrm>
        </p:spPr>
        <p:txBody>
          <a:bodyPr>
            <a:normAutofit/>
          </a:bodyPr>
          <a:lstStyle/>
          <a:p>
            <a:r>
              <a:rPr lang="pt-BR" sz="2800" dirty="0"/>
              <a:t>Instrumento que </a:t>
            </a:r>
            <a:r>
              <a:rPr lang="pt-BR" sz="2800" b="1" dirty="0">
                <a:solidFill>
                  <a:srgbClr val="000099"/>
                </a:solidFill>
              </a:rPr>
              <a:t>identifica e prioriza perigos e riscos </a:t>
            </a:r>
            <a:r>
              <a:rPr lang="pt-BR" sz="2800" dirty="0"/>
              <a:t>em um sistema de abastecimento de água, </a:t>
            </a:r>
            <a:r>
              <a:rPr lang="pt-BR" sz="2800" b="1" dirty="0">
                <a:solidFill>
                  <a:srgbClr val="000099"/>
                </a:solidFill>
              </a:rPr>
              <a:t>desde o manancial até o consumidor</a:t>
            </a:r>
            <a:r>
              <a:rPr lang="pt-BR" sz="2800" dirty="0"/>
              <a:t>;</a:t>
            </a:r>
          </a:p>
          <a:p>
            <a:endParaRPr lang="pt-BR" sz="2800" dirty="0"/>
          </a:p>
          <a:p>
            <a:r>
              <a:rPr lang="pt-BR" sz="2800" dirty="0"/>
              <a:t>Visa estabelecer </a:t>
            </a:r>
            <a:r>
              <a:rPr lang="pt-BR" sz="2800" b="1" dirty="0">
                <a:solidFill>
                  <a:srgbClr val="000099"/>
                </a:solidFill>
              </a:rPr>
              <a:t>medidas de controle </a:t>
            </a:r>
            <a:r>
              <a:rPr lang="pt-BR" sz="2800" dirty="0"/>
              <a:t>para reduzi-los ou eliminá-los e estabelecer processos para verificação da eficiência da </a:t>
            </a:r>
            <a:r>
              <a:rPr lang="pt-BR" sz="2800" b="1" dirty="0">
                <a:solidFill>
                  <a:srgbClr val="000099"/>
                </a:solidFill>
              </a:rPr>
              <a:t>gestão preventiva.</a:t>
            </a:r>
          </a:p>
        </p:txBody>
      </p:sp>
    </p:spTree>
    <p:extLst>
      <p:ext uri="{BB962C8B-B14F-4D97-AF65-F5344CB8AC3E}">
        <p14:creationId xmlns:p14="http://schemas.microsoft.com/office/powerpoint/2010/main" val="2844571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22" y="0"/>
            <a:ext cx="9138677" cy="64229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pt-BR" sz="3200" b="1" dirty="0"/>
              <a:t>Ficha de Gestão de Projetos</a:t>
            </a:r>
            <a:endParaRPr lang="pt-BR" sz="3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298"/>
            <a:ext cx="9144000" cy="516296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F97599BA-5D3A-4C94-B0A1-5F0B7D435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2" y="5733256"/>
            <a:ext cx="223224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Fonte:</a:t>
            </a:r>
            <a:r>
              <a:rPr kumimoji="0" lang="pt-BR" altLang="pt-B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Autores, 2019.</a:t>
            </a: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BR" altLang="pt-B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877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22" y="0"/>
            <a:ext cx="9138677" cy="64229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pt-BR" sz="3200" b="1" dirty="0"/>
              <a:t>Ficha de Gestão de Rotinas</a:t>
            </a:r>
            <a:endParaRPr lang="pt-BR" sz="32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8" y="642298"/>
            <a:ext cx="9119832" cy="516296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84A8F719-0E56-4637-818A-E0B4FC28C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2" y="5733256"/>
            <a:ext cx="223224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Fonte:</a:t>
            </a:r>
            <a:r>
              <a:rPr kumimoji="0" lang="pt-BR" altLang="pt-B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Autores, 2019.</a:t>
            </a: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BR" altLang="pt-B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4445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6463" y="989856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b="1" dirty="0"/>
              <a:t>ETAPA 3</a:t>
            </a:r>
            <a:endParaRPr lang="pt-BR" sz="4000" dirty="0"/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456463" y="2132856"/>
            <a:ext cx="8229600" cy="1964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/>
              <a:t>Plano de Emergência e Contingência – PEC;</a:t>
            </a:r>
          </a:p>
          <a:p>
            <a:r>
              <a:rPr lang="pt-BR" sz="2800" dirty="0"/>
              <a:t>Gestão do PSA;</a:t>
            </a:r>
          </a:p>
          <a:p>
            <a:r>
              <a:rPr lang="pt-BR" sz="2800" dirty="0"/>
              <a:t>Plano de Revisão.</a:t>
            </a:r>
          </a:p>
          <a:p>
            <a:endParaRPr lang="pt-BR" sz="2800" dirty="0"/>
          </a:p>
          <a:p>
            <a:endParaRPr lang="pt-BR" sz="2800" dirty="0"/>
          </a:p>
          <a:p>
            <a:pPr algn="ctr"/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9170794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1143000"/>
          </a:xfrm>
        </p:spPr>
        <p:txBody>
          <a:bodyPr>
            <a:normAutofit/>
          </a:bodyPr>
          <a:lstStyle/>
          <a:p>
            <a:r>
              <a:rPr lang="pt-BR" sz="3000" b="1" dirty="0"/>
              <a:t>Plano de Emergência e Contingência - PEC</a:t>
            </a:r>
            <a:endParaRPr lang="pt-BR" sz="3000" dirty="0"/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452395" y="1475656"/>
            <a:ext cx="8229600" cy="4068318"/>
          </a:xfrm>
        </p:spPr>
        <p:txBody>
          <a:bodyPr>
            <a:normAutofit fontScale="85000" lnSpcReduction="20000"/>
          </a:bodyPr>
          <a:lstStyle/>
          <a:p>
            <a:pPr algn="just" hangingPunct="0"/>
            <a:r>
              <a:rPr lang="pt-BR" dirty="0"/>
              <a:t>Visa identificar os eventos emergenciais mais prováveis, afim de definir de forma clara e objetiva um </a:t>
            </a:r>
            <a:r>
              <a:rPr lang="pt-BR" b="1" dirty="0">
                <a:solidFill>
                  <a:srgbClr val="000099"/>
                </a:solidFill>
              </a:rPr>
              <a:t>conjunto de ações, que deverá ser seguido </a:t>
            </a:r>
            <a:r>
              <a:rPr lang="pt-BR" dirty="0"/>
              <a:t>por todos os envolvidos;</a:t>
            </a:r>
          </a:p>
          <a:p>
            <a:pPr lvl="1" hangingPunct="0"/>
            <a:r>
              <a:rPr lang="pt-BR" sz="2600" dirty="0"/>
              <a:t>Desastres naturais: </a:t>
            </a:r>
          </a:p>
          <a:p>
            <a:pPr lvl="2" hangingPunct="0"/>
            <a:r>
              <a:rPr lang="pt-BR" sz="2300" dirty="0"/>
              <a:t>enchente ou estiagem;</a:t>
            </a:r>
          </a:p>
          <a:p>
            <a:pPr lvl="1" hangingPunct="0"/>
            <a:r>
              <a:rPr lang="pt-BR" sz="2600" dirty="0"/>
              <a:t>Ações humanas: </a:t>
            </a:r>
          </a:p>
          <a:p>
            <a:pPr lvl="2" hangingPunct="0"/>
            <a:r>
              <a:rPr lang="pt-BR" sz="2300" dirty="0"/>
              <a:t>contaminação acidental ou proposital;</a:t>
            </a:r>
          </a:p>
          <a:p>
            <a:pPr lvl="1" hangingPunct="0"/>
            <a:r>
              <a:rPr lang="pt-BR" sz="2600" dirty="0"/>
              <a:t>Incidentes diversos: </a:t>
            </a:r>
          </a:p>
          <a:p>
            <a:pPr lvl="2" hangingPunct="0"/>
            <a:r>
              <a:rPr lang="pt-BR" sz="2300" dirty="0"/>
              <a:t>falta de energia, rompimento ou entupimento de rede e adutora de água, entre outros.</a:t>
            </a:r>
          </a:p>
          <a:p>
            <a:r>
              <a:rPr lang="pt-BR" dirty="0"/>
              <a:t>É um complemento do PSA;</a:t>
            </a:r>
          </a:p>
        </p:txBody>
      </p:sp>
    </p:spTree>
    <p:extLst>
      <p:ext uri="{BB962C8B-B14F-4D97-AF65-F5344CB8AC3E}">
        <p14:creationId xmlns:p14="http://schemas.microsoft.com/office/powerpoint/2010/main" val="2209158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479170" y="1556792"/>
            <a:ext cx="8229600" cy="40683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hangingPunct="0"/>
            <a:r>
              <a:rPr lang="pt-BR" dirty="0"/>
              <a:t> Identificação, localização e caracterização do SAA:</a:t>
            </a:r>
          </a:p>
          <a:p>
            <a:pPr lvl="1" algn="just" hangingPunct="0"/>
            <a:r>
              <a:rPr lang="pt-BR" dirty="0"/>
              <a:t>Mapas;</a:t>
            </a:r>
          </a:p>
          <a:p>
            <a:pPr lvl="1" algn="just" hangingPunct="0"/>
            <a:r>
              <a:rPr lang="pt-BR" dirty="0"/>
              <a:t>Fluxogramas;</a:t>
            </a:r>
          </a:p>
          <a:p>
            <a:pPr algn="just" hangingPunct="0"/>
            <a:r>
              <a:rPr lang="pt-BR" dirty="0"/>
              <a:t>Metodologia:</a:t>
            </a:r>
          </a:p>
          <a:p>
            <a:pPr lvl="1" algn="just" hangingPunct="0"/>
            <a:r>
              <a:rPr lang="pt-BR" dirty="0"/>
              <a:t>Reuniões;</a:t>
            </a:r>
          </a:p>
          <a:p>
            <a:pPr algn="just" hangingPunct="0"/>
            <a:r>
              <a:rPr lang="pt-BR" dirty="0"/>
              <a:t>Identificação dos eventos emergenciais</a:t>
            </a:r>
          </a:p>
          <a:p>
            <a:pPr lvl="1" algn="just" hangingPunct="0"/>
            <a:r>
              <a:rPr lang="pt-BR" dirty="0"/>
              <a:t>Análise de cada etapa do sistema;</a:t>
            </a:r>
          </a:p>
          <a:p>
            <a:pPr lvl="1" algn="just" hangingPunct="0"/>
            <a:r>
              <a:rPr lang="pt-BR" dirty="0"/>
              <a:t>Planos de Ação para cada evento detectado.</a:t>
            </a:r>
          </a:p>
          <a:p>
            <a:pPr marL="514350" indent="-457200" algn="just" hangingPunct="0"/>
            <a:r>
              <a:rPr lang="pt-BR" sz="3200" dirty="0"/>
              <a:t>Lista de contatos</a:t>
            </a:r>
          </a:p>
          <a:p>
            <a:pPr marL="914400" lvl="1" indent="-457200" algn="just" hangingPunct="0"/>
            <a:r>
              <a:rPr lang="pt-BR" dirty="0"/>
              <a:t>I</a:t>
            </a:r>
            <a:r>
              <a:rPr lang="pt-BR" sz="2800" dirty="0"/>
              <a:t>nternos, externos e meios de comunicação</a:t>
            </a:r>
          </a:p>
          <a:p>
            <a:endParaRPr lang="pt-BR" sz="2800" dirty="0"/>
          </a:p>
          <a:p>
            <a:pPr algn="ctr"/>
            <a:endParaRPr lang="pt-BR" sz="2800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1F29A663-D5AB-4B44-81C0-43D01034ED40}"/>
              </a:ext>
            </a:extLst>
          </p:cNvPr>
          <p:cNvSpPr txBox="1">
            <a:spLocks/>
          </p:cNvSpPr>
          <p:nvPr/>
        </p:nvSpPr>
        <p:spPr>
          <a:xfrm>
            <a:off x="323528" y="332656"/>
            <a:ext cx="84969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000" b="1" dirty="0"/>
              <a:t>Plano de Emergência e Contingência - PEC</a:t>
            </a: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26400652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b="1" dirty="0"/>
              <a:t>Identificação dos Eventos Emergenciais</a:t>
            </a:r>
            <a:endParaRPr lang="pt-BR" sz="3600" dirty="0"/>
          </a:p>
        </p:txBody>
      </p:sp>
      <p:graphicFrame>
        <p:nvGraphicFramePr>
          <p:cNvPr id="3" name="Espaço Reservado para Conteúdo 3">
            <a:extLst>
              <a:ext uri="{FF2B5EF4-FFF2-40B4-BE49-F238E27FC236}">
                <a16:creationId xmlns:a16="http://schemas.microsoft.com/office/drawing/2014/main" xmlns="" id="{AA4A548B-A355-4FF0-B7A1-8BCFD4F5E5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2703582"/>
              </p:ext>
            </p:extLst>
          </p:nvPr>
        </p:nvGraphicFramePr>
        <p:xfrm>
          <a:off x="424048" y="1326528"/>
          <a:ext cx="8257947" cy="4173936"/>
        </p:xfrm>
        <a:graphic>
          <a:graphicData uri="http://schemas.openxmlformats.org/drawingml/2006/table">
            <a:tbl>
              <a:tblPr firstRow="1" firstCol="1" bandRow="1"/>
              <a:tblGrid>
                <a:gridCol w="3427872">
                  <a:extLst>
                    <a:ext uri="{9D8B030D-6E8A-4147-A177-3AD203B41FA5}">
                      <a16:colId xmlns:a16="http://schemas.microsoft.com/office/drawing/2014/main" xmlns="" val="2110643568"/>
                    </a:ext>
                  </a:extLst>
                </a:gridCol>
                <a:gridCol w="897641">
                  <a:extLst>
                    <a:ext uri="{9D8B030D-6E8A-4147-A177-3AD203B41FA5}">
                      <a16:colId xmlns:a16="http://schemas.microsoft.com/office/drawing/2014/main" xmlns="" val="3255920214"/>
                    </a:ext>
                  </a:extLst>
                </a:gridCol>
                <a:gridCol w="985999">
                  <a:extLst>
                    <a:ext uri="{9D8B030D-6E8A-4147-A177-3AD203B41FA5}">
                      <a16:colId xmlns:a16="http://schemas.microsoft.com/office/drawing/2014/main" xmlns="" val="68167057"/>
                    </a:ext>
                  </a:extLst>
                </a:gridCol>
                <a:gridCol w="985999">
                  <a:extLst>
                    <a:ext uri="{9D8B030D-6E8A-4147-A177-3AD203B41FA5}">
                      <a16:colId xmlns:a16="http://schemas.microsoft.com/office/drawing/2014/main" xmlns="" val="25275533"/>
                    </a:ext>
                  </a:extLst>
                </a:gridCol>
                <a:gridCol w="985999">
                  <a:extLst>
                    <a:ext uri="{9D8B030D-6E8A-4147-A177-3AD203B41FA5}">
                      <a16:colId xmlns:a16="http://schemas.microsoft.com/office/drawing/2014/main" xmlns="" val="2739035093"/>
                    </a:ext>
                  </a:extLst>
                </a:gridCol>
                <a:gridCol w="974437">
                  <a:extLst>
                    <a:ext uri="{9D8B030D-6E8A-4147-A177-3AD203B41FA5}">
                      <a16:colId xmlns:a16="http://schemas.microsoft.com/office/drawing/2014/main" xmlns="" val="1871913800"/>
                    </a:ext>
                  </a:extLst>
                </a:gridCol>
              </a:tblGrid>
              <a:tr h="303020">
                <a:tc rowSpan="2"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Pontos Vulneráveis do SAA</a:t>
                      </a:r>
                      <a:endParaRPr lang="pt-BR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Eventos Adversos</a:t>
                      </a:r>
                      <a:endParaRPr lang="pt-BR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8696830"/>
                  </a:ext>
                </a:extLst>
              </a:tr>
              <a:tr h="136562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7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Cheias</a:t>
                      </a: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7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Estiagem</a:t>
                      </a: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7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Contaminação Acidental | Intencional</a:t>
                      </a: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7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Falta de energia</a:t>
                      </a: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17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Rompimentos</a:t>
                      </a: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83255718"/>
                  </a:ext>
                </a:extLst>
              </a:tr>
              <a:tr h="30302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Manancial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25339210"/>
                  </a:ext>
                </a:extLst>
              </a:tr>
              <a:tr h="30302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Captação por Gravidade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58999514"/>
                  </a:ext>
                </a:extLst>
              </a:tr>
              <a:tr h="320428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Captação por Bombeamento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4979352"/>
                  </a:ext>
                </a:extLst>
              </a:tr>
              <a:tr h="30302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Adutoras de Água Bruta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72294002"/>
                  </a:ext>
                </a:extLst>
              </a:tr>
              <a:tr h="349348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Estação de Tratamento de Água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44737888"/>
                  </a:ext>
                </a:extLst>
              </a:tr>
              <a:tr h="309736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Elevatórias de Água Tratada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54726055"/>
                  </a:ext>
                </a:extLst>
              </a:tr>
              <a:tr h="30302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Adutoras de Água Tratada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23009"/>
                  </a:ext>
                </a:extLst>
              </a:tr>
              <a:tr h="30302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Redes de Distribuição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70957080"/>
                  </a:ext>
                </a:extLst>
              </a:tr>
            </a:tbl>
          </a:graphicData>
        </a:graphic>
      </p:graphicFrame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C3DF3A4B-7311-4BB2-9D4C-040B409B9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5531472"/>
            <a:ext cx="223224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Fonte:</a:t>
            </a:r>
            <a:r>
              <a:rPr kumimoji="0" lang="pt-BR" altLang="pt-B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Autores, 2019.</a:t>
            </a: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BR" altLang="pt-B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7483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Autofit/>
          </a:bodyPr>
          <a:lstStyle/>
          <a:p>
            <a:r>
              <a:rPr lang="pt-BR" sz="3600" b="1" dirty="0"/>
              <a:t>Plano de ação: Cheias Rio Pinheiros </a:t>
            </a:r>
            <a:br>
              <a:rPr lang="pt-BR" sz="3600" b="1" dirty="0"/>
            </a:br>
            <a:r>
              <a:rPr lang="pt-BR" sz="3600" b="1" dirty="0"/>
              <a:t>Ponto vulnerável: Manancial</a:t>
            </a:r>
            <a:endParaRPr lang="pt-BR" sz="3600" dirty="0"/>
          </a:p>
        </p:txBody>
      </p:sp>
      <p:graphicFrame>
        <p:nvGraphicFramePr>
          <p:cNvPr id="3" name="Espaço Reservado para Conteúdo 6">
            <a:extLst>
              <a:ext uri="{FF2B5EF4-FFF2-40B4-BE49-F238E27FC236}">
                <a16:creationId xmlns:a16="http://schemas.microsoft.com/office/drawing/2014/main" xmlns="" id="{1C2871EA-390B-413A-AB61-28353574D1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9301257"/>
              </p:ext>
            </p:extLst>
          </p:nvPr>
        </p:nvGraphicFramePr>
        <p:xfrm>
          <a:off x="432000" y="1598949"/>
          <a:ext cx="8280000" cy="3963987"/>
        </p:xfrm>
        <a:graphic>
          <a:graphicData uri="http://schemas.openxmlformats.org/drawingml/2006/table">
            <a:tbl>
              <a:tblPr firstRow="1" firstCol="1" bandRow="1"/>
              <a:tblGrid>
                <a:gridCol w="1060680">
                  <a:extLst>
                    <a:ext uri="{9D8B030D-6E8A-4147-A177-3AD203B41FA5}">
                      <a16:colId xmlns:a16="http://schemas.microsoft.com/office/drawing/2014/main" xmlns="" val="1506824404"/>
                    </a:ext>
                  </a:extLst>
                </a:gridCol>
                <a:gridCol w="5756372">
                  <a:extLst>
                    <a:ext uri="{9D8B030D-6E8A-4147-A177-3AD203B41FA5}">
                      <a16:colId xmlns:a16="http://schemas.microsoft.com/office/drawing/2014/main" xmlns="" val="1390473970"/>
                    </a:ext>
                  </a:extLst>
                </a:gridCol>
                <a:gridCol w="1462948">
                  <a:extLst>
                    <a:ext uri="{9D8B030D-6E8A-4147-A177-3AD203B41FA5}">
                      <a16:colId xmlns:a16="http://schemas.microsoft.com/office/drawing/2014/main" xmlns="" val="168897304"/>
                    </a:ext>
                  </a:extLst>
                </a:gridCol>
              </a:tblGrid>
              <a:tr h="288300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Situação</a:t>
                      </a:r>
                      <a:endParaRPr lang="pt-BR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Nível do rio abaixo de 1,00m</a:t>
                      </a:r>
                      <a:endParaRPr lang="pt-BR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Responsável</a:t>
                      </a:r>
                      <a:endParaRPr lang="pt-BR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90850252"/>
                  </a:ext>
                </a:extLst>
              </a:tr>
              <a:tr h="28830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Ação 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Monitorar diariamente</a:t>
                      </a:r>
                      <a:endParaRPr lang="pt-BR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Op. ETA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94946267"/>
                  </a:ext>
                </a:extLst>
              </a:tr>
              <a:tr h="288300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Situação</a:t>
                      </a:r>
                      <a:endParaRPr lang="pt-BR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Nível do rio entre 1,00 e 2,00m</a:t>
                      </a:r>
                      <a:endParaRPr lang="pt-BR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pt-BR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48353306"/>
                  </a:ext>
                </a:extLst>
              </a:tr>
              <a:tr h="28830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Ação 02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Monitorar o nível do rio a cada 4 horas</a:t>
                      </a:r>
                      <a:endParaRPr lang="pt-BR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Op. ETA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2179229"/>
                  </a:ext>
                </a:extLst>
              </a:tr>
              <a:tr h="288300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Situação</a:t>
                      </a:r>
                      <a:endParaRPr lang="pt-BR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Nível do rio acima de 2,00m</a:t>
                      </a:r>
                      <a:endParaRPr lang="pt-BR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pt-BR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50910918"/>
                  </a:ext>
                </a:extLst>
              </a:tr>
              <a:tr h="445782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Ação 03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Monitorar o nível do rio a cada hora e de acordo com a tendência de elevação do nível do rio, elevar as bombas</a:t>
                      </a:r>
                      <a:endParaRPr lang="pt-BR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Op. ETA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5197223"/>
                  </a:ext>
                </a:extLst>
              </a:tr>
              <a:tr h="81685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Ação 04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Caso a tendência de elevação permaneça e o nível do rio ultrapasse os 2,50m, retirar as bombas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Área Técnica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1956731"/>
                  </a:ext>
                </a:extLst>
              </a:tr>
              <a:tr h="309322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Situação</a:t>
                      </a:r>
                      <a:endParaRPr lang="pt-BR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Retorno à normalidade</a:t>
                      </a:r>
                      <a:endParaRPr lang="pt-BR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pt-BR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95989970"/>
                  </a:ext>
                </a:extLst>
              </a:tr>
              <a:tr h="399415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pt-BR" sz="2000" b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Ação 05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Realizar a limpeza do local e reinstalar as bombas </a:t>
                      </a:r>
                      <a:endParaRPr lang="pt-BR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Área Técnica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4421618"/>
                  </a:ext>
                </a:extLst>
              </a:tr>
            </a:tbl>
          </a:graphicData>
        </a:graphic>
      </p:graphicFrame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C55D7892-5FEA-490E-AAA6-56D675EE5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5532340"/>
            <a:ext cx="223224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Fonte:</a:t>
            </a:r>
            <a:r>
              <a:rPr kumimoji="0" lang="pt-BR" altLang="pt-B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Autores, 2019.</a:t>
            </a: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BR" altLang="pt-B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5923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pt-BR" b="1" dirty="0"/>
              <a:t>Gestão do PSA</a:t>
            </a: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589981" y="1556792"/>
            <a:ext cx="8096819" cy="3456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/>
              <a:t>Documentos;</a:t>
            </a:r>
          </a:p>
          <a:p>
            <a:r>
              <a:rPr lang="pt-BR" sz="2800" dirty="0"/>
              <a:t>Planilhas;</a:t>
            </a:r>
          </a:p>
          <a:p>
            <a:r>
              <a:rPr lang="pt-BR" sz="2800" dirty="0" err="1"/>
              <a:t>Check</a:t>
            </a:r>
            <a:r>
              <a:rPr lang="pt-BR" sz="2800" dirty="0"/>
              <a:t> </a:t>
            </a:r>
            <a:r>
              <a:rPr lang="pt-BR" sz="2800" dirty="0" err="1"/>
              <a:t>Lists</a:t>
            </a:r>
            <a:r>
              <a:rPr lang="pt-BR" sz="2800" dirty="0"/>
              <a:t>;</a:t>
            </a:r>
          </a:p>
          <a:p>
            <a:r>
              <a:rPr lang="pt-BR" sz="2800" dirty="0"/>
              <a:t>Histórico de registros e ações</a:t>
            </a:r>
          </a:p>
          <a:p>
            <a:pPr lvl="1"/>
            <a:r>
              <a:rPr lang="pt-BR" sz="2400" dirty="0"/>
              <a:t>Armazenamento de dados;</a:t>
            </a:r>
          </a:p>
          <a:p>
            <a:pPr lvl="1"/>
            <a:r>
              <a:rPr lang="pt-BR" sz="2400" dirty="0"/>
              <a:t>Relatórios;</a:t>
            </a:r>
          </a:p>
          <a:p>
            <a:pPr lvl="1"/>
            <a:r>
              <a:rPr lang="pt-BR" sz="2400" dirty="0"/>
              <a:t>Fotos.</a:t>
            </a:r>
          </a:p>
          <a:p>
            <a:endParaRPr lang="pt-BR" sz="2800" dirty="0"/>
          </a:p>
          <a:p>
            <a:endParaRPr lang="pt-BR" sz="2800" dirty="0"/>
          </a:p>
          <a:p>
            <a:pPr algn="ctr"/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5512843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pt-BR" b="1" dirty="0"/>
              <a:t>Plano de Revisão</a:t>
            </a:r>
            <a:endParaRPr lang="pt-BR" dirty="0"/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478779" y="1475656"/>
            <a:ext cx="8229600" cy="422146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/>
              <a:t>Revisão anual com </a:t>
            </a:r>
            <a:r>
              <a:rPr lang="pt-BR" b="1" dirty="0">
                <a:solidFill>
                  <a:srgbClr val="000099"/>
                </a:solidFill>
              </a:rPr>
              <a:t>avaliação</a:t>
            </a:r>
            <a:r>
              <a:rPr lang="pt-BR" dirty="0"/>
              <a:t> dos resultados e necessidade de </a:t>
            </a:r>
            <a:r>
              <a:rPr lang="pt-BR" b="1" dirty="0">
                <a:solidFill>
                  <a:srgbClr val="000099"/>
                </a:solidFill>
              </a:rPr>
              <a:t>melhorias</a:t>
            </a:r>
            <a:r>
              <a:rPr lang="pt-BR" dirty="0"/>
              <a:t>,  observando os seguintes pontos: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BR" dirty="0"/>
              <a:t>No ano anterior houve algum registro de evento adverso que não consta nos Planos?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BR" dirty="0"/>
              <a:t>Qual a causa primeira que resultou o acontecimento?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BR" dirty="0"/>
              <a:t>Quais as principais ações tomadas?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BR" dirty="0"/>
              <a:t>Quais as consequências de curto e longo prazo?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BR" dirty="0"/>
              <a:t>Os procedimentos e registros adotados são adequados?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BR" dirty="0"/>
              <a:t>Foi identificada alguma falha de comunicação?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BR" dirty="0"/>
              <a:t>Foi identificada alguma deficiência na capacitação da força de trabalho?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BR" dirty="0"/>
              <a:t>Como se comportaram o PSA e o PEC?</a:t>
            </a:r>
          </a:p>
        </p:txBody>
      </p:sp>
    </p:spTree>
    <p:extLst>
      <p:ext uri="{BB962C8B-B14F-4D97-AF65-F5344CB8AC3E}">
        <p14:creationId xmlns:p14="http://schemas.microsoft.com/office/powerpoint/2010/main" val="32509898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6733" y="485800"/>
            <a:ext cx="8229600" cy="1143000"/>
          </a:xfrm>
        </p:spPr>
        <p:txBody>
          <a:bodyPr>
            <a:noAutofit/>
          </a:bodyPr>
          <a:lstStyle/>
          <a:p>
            <a:r>
              <a:rPr lang="pt-BR" sz="3600" b="1" dirty="0"/>
              <a:t>Análise dos de Eventos Perigosos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xmlns="" id="{E79FD877-B05F-4080-91AE-D2CB3FB8C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248" y="5234716"/>
            <a:ext cx="22322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Fonte:</a:t>
            </a:r>
            <a:r>
              <a:rPr kumimoji="0" lang="pt-BR" altLang="pt-B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Autores, 2019.</a:t>
            </a: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BR" altLang="pt-B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xmlns="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9431243"/>
              </p:ext>
            </p:extLst>
          </p:nvPr>
        </p:nvGraphicFramePr>
        <p:xfrm>
          <a:off x="647564" y="1484784"/>
          <a:ext cx="7848872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34318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3989038"/>
          </a:xfrm>
        </p:spPr>
        <p:txBody>
          <a:bodyPr>
            <a:normAutofit/>
          </a:bodyPr>
          <a:lstStyle/>
          <a:p>
            <a:pPr marL="285750" indent="-285750" algn="just"/>
            <a:r>
              <a:rPr lang="pt-BR" sz="2800" dirty="0">
                <a:cs typeface="Times New Roman" panose="02020603050405020304" pitchFamily="18" charset="0"/>
              </a:rPr>
              <a:t>A implantação de um PSA justifica-se pelo </a:t>
            </a:r>
            <a:r>
              <a:rPr lang="pt-BR" sz="2800" b="1" dirty="0">
                <a:solidFill>
                  <a:srgbClr val="000099"/>
                </a:solidFill>
                <a:cs typeface="Times New Roman" panose="02020603050405020304" pitchFamily="18" charset="0"/>
              </a:rPr>
              <a:t>reconhecimento das limitações da abordagem tradicional</a:t>
            </a:r>
            <a:r>
              <a:rPr lang="pt-BR" sz="2800" b="1" dirty="0">
                <a:cs typeface="Times New Roman" panose="02020603050405020304" pitchFamily="18" charset="0"/>
              </a:rPr>
              <a:t> </a:t>
            </a:r>
            <a:r>
              <a:rPr lang="pt-BR" sz="2800" dirty="0">
                <a:cs typeface="Times New Roman" panose="02020603050405020304" pitchFamily="18" charset="0"/>
              </a:rPr>
              <a:t>de controle da qualidade da água para consumo humano;</a:t>
            </a:r>
          </a:p>
          <a:p>
            <a:pPr marL="285750" indent="-285750" algn="just"/>
            <a:r>
              <a:rPr lang="pt-BR" sz="2800" b="1" dirty="0">
                <a:solidFill>
                  <a:srgbClr val="000099"/>
                </a:solidFill>
                <a:cs typeface="Times New Roman" panose="02020603050405020304" pitchFamily="18" charset="0"/>
              </a:rPr>
              <a:t>Visão global</a:t>
            </a:r>
            <a:r>
              <a:rPr lang="pt-BR" sz="2800" dirty="0">
                <a:cs typeface="Times New Roman" panose="02020603050405020304" pitchFamily="18" charset="0"/>
              </a:rPr>
              <a:t> de todas as etapas do sistema;</a:t>
            </a:r>
          </a:p>
          <a:p>
            <a:pPr marL="285750" indent="-285750" algn="just"/>
            <a:r>
              <a:rPr lang="pt-BR" sz="2800" dirty="0">
                <a:cs typeface="Times New Roman" panose="02020603050405020304" pitchFamily="18" charset="0"/>
              </a:rPr>
              <a:t>Boas práticas e gerenciamento de riscos com </a:t>
            </a:r>
            <a:r>
              <a:rPr lang="pt-BR" sz="2800" b="1" dirty="0">
                <a:solidFill>
                  <a:srgbClr val="000099"/>
                </a:solidFill>
                <a:cs typeface="Times New Roman" panose="02020603050405020304" pitchFamily="18" charset="0"/>
              </a:rPr>
              <a:t>foco no consumidor</a:t>
            </a:r>
            <a:r>
              <a:rPr lang="pt-BR" sz="28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ítulo 7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11558"/>
          </a:xfrm>
        </p:spPr>
        <p:txBody>
          <a:bodyPr>
            <a:normAutofit/>
          </a:bodyPr>
          <a:lstStyle/>
          <a:p>
            <a:r>
              <a:rPr lang="pt-BR" sz="4000" b="1" dirty="0"/>
              <a:t>Plano de Segurança da Água - PSA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3086628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xmlns="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715837"/>
              </p:ext>
            </p:extLst>
          </p:nvPr>
        </p:nvGraphicFramePr>
        <p:xfrm>
          <a:off x="493223" y="1347344"/>
          <a:ext cx="8157554" cy="4042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06733" y="485800"/>
            <a:ext cx="8229600" cy="861543"/>
          </a:xfrm>
        </p:spPr>
        <p:txBody>
          <a:bodyPr>
            <a:noAutofit/>
          </a:bodyPr>
          <a:lstStyle/>
          <a:p>
            <a:r>
              <a:rPr lang="pt-BR" sz="3600" b="1" dirty="0"/>
              <a:t>Análise da Caracterização de Risco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E79FD877-B05F-4080-91AE-D2CB3FB8C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3136" y="5390085"/>
            <a:ext cx="22322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Fonte:</a:t>
            </a:r>
            <a:r>
              <a:rPr kumimoji="0" lang="pt-BR" altLang="pt-B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Autores, 2019.</a:t>
            </a: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BR" altLang="pt-B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xmlns="" id="{633BB7E3-0C9F-4904-ABE0-61AF593353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578177"/>
              </p:ext>
            </p:extLst>
          </p:nvPr>
        </p:nvGraphicFramePr>
        <p:xfrm>
          <a:off x="611560" y="2348880"/>
          <a:ext cx="1584176" cy="1483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xmlns="" val="329034924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42789444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/>
                        <a:t>Totais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94715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Alto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30630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Médio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76568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Baixo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2616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13518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900234"/>
          </a:xfrm>
        </p:spPr>
        <p:txBody>
          <a:bodyPr>
            <a:normAutofit/>
          </a:bodyPr>
          <a:lstStyle/>
          <a:p>
            <a:r>
              <a:rPr lang="pt-BR" sz="4000" b="1" dirty="0"/>
              <a:t>Dificuldades de elaboração - PSA</a:t>
            </a:r>
            <a:endParaRPr lang="pt-BR" sz="4000" dirty="0"/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457200" y="1556792"/>
            <a:ext cx="8229600" cy="4068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pt-BR" sz="2800" dirty="0">
                <a:cs typeface="Times New Roman" panose="02020603050405020304" pitchFamily="18" charset="0"/>
              </a:rPr>
              <a:t>Falta de pessoal e/ou tempo;</a:t>
            </a:r>
          </a:p>
          <a:p>
            <a:pPr marL="285750" indent="-285750">
              <a:lnSpc>
                <a:spcPct val="100000"/>
              </a:lnSpc>
            </a:pPr>
            <a:r>
              <a:rPr lang="pt-BR" sz="2800" dirty="0">
                <a:cs typeface="Times New Roman" panose="02020603050405020304" pitchFamily="18" charset="0"/>
              </a:rPr>
              <a:t>Dificuldade em reunir a equipe;</a:t>
            </a:r>
          </a:p>
          <a:p>
            <a:pPr marL="285750" indent="-285750"/>
            <a:r>
              <a:rPr lang="pt-BR" sz="2800" dirty="0">
                <a:cs typeface="Times New Roman" panose="02020603050405020304" pitchFamily="18" charset="0"/>
              </a:rPr>
              <a:t>Falta de entendimento nas etapas de elaboração;</a:t>
            </a:r>
          </a:p>
          <a:p>
            <a:pPr marL="285750" indent="-285750"/>
            <a:r>
              <a:rPr lang="pt-BR" sz="2800" dirty="0">
                <a:cs typeface="Times New Roman" panose="02020603050405020304" pitchFamily="18" charset="0"/>
              </a:rPr>
              <a:t>Adaptabilidade do material técnico à realidade do SAMAE-SL;</a:t>
            </a:r>
          </a:p>
          <a:p>
            <a:pPr marL="285750" indent="-285750"/>
            <a:r>
              <a:rPr lang="pt-BR" sz="2800" dirty="0">
                <a:cs typeface="Times New Roman" panose="02020603050405020304" pitchFamily="18" charset="0"/>
              </a:rPr>
              <a:t>Ausência de </a:t>
            </a:r>
            <a:r>
              <a:rPr lang="pt-BR" sz="2800" i="1" dirty="0">
                <a:cs typeface="Times New Roman" panose="02020603050405020304" pitchFamily="18" charset="0"/>
              </a:rPr>
              <a:t>cases </a:t>
            </a:r>
            <a:r>
              <a:rPr lang="pt-BR" sz="2800" dirty="0">
                <a:cs typeface="Times New Roman" panose="02020603050405020304" pitchFamily="18" charset="0"/>
              </a:rPr>
              <a:t>finalizados e em prática para </a:t>
            </a:r>
            <a:r>
              <a:rPr lang="pt-BR" sz="2800" i="1" dirty="0">
                <a:cs typeface="Times New Roman" panose="02020603050405020304" pitchFamily="18" charset="0"/>
              </a:rPr>
              <a:t>benchmarking.</a:t>
            </a:r>
          </a:p>
        </p:txBody>
      </p:sp>
    </p:spTree>
    <p:extLst>
      <p:ext uri="{BB962C8B-B14F-4D97-AF65-F5344CB8AC3E}">
        <p14:creationId xmlns:p14="http://schemas.microsoft.com/office/powerpoint/2010/main" val="6845453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pt-BR" b="1" dirty="0"/>
              <a:t>Obrigado!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2395" y="1475656"/>
            <a:ext cx="8229600" cy="406831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pt-BR" sz="2800" dirty="0"/>
              <a:t>Elton Peters</a:t>
            </a:r>
          </a:p>
          <a:p>
            <a:pPr marL="0" indent="0" algn="ctr">
              <a:buNone/>
            </a:pPr>
            <a:r>
              <a:rPr lang="pt-BR" sz="2800" dirty="0"/>
              <a:t>E-mail: </a:t>
            </a:r>
            <a:r>
              <a:rPr lang="pt-BR" sz="2800" dirty="0">
                <a:hlinkClick r:id="rId2"/>
              </a:rPr>
              <a:t>eltonengenheirosc@gmail.com</a:t>
            </a:r>
            <a:endParaRPr lang="pt-BR" sz="2800" dirty="0"/>
          </a:p>
          <a:p>
            <a:pPr marL="0" indent="0" algn="ctr">
              <a:buNone/>
            </a:pPr>
            <a:r>
              <a:rPr lang="pt-BR" sz="2800" dirty="0"/>
              <a:t>Fone: (48) 99996-7071</a:t>
            </a:r>
          </a:p>
          <a:p>
            <a:pPr marL="0" indent="0" algn="ctr">
              <a:buNone/>
            </a:pPr>
            <a:endParaRPr lang="pt-BR" sz="2800" dirty="0"/>
          </a:p>
          <a:p>
            <a:pPr marL="0" indent="0" algn="ctr">
              <a:buNone/>
            </a:pPr>
            <a:r>
              <a:rPr lang="pt-BR" sz="2800" dirty="0"/>
              <a:t>Ricardo </a:t>
            </a:r>
            <a:r>
              <a:rPr lang="pt-BR" sz="2800" dirty="0" err="1"/>
              <a:t>Hobold</a:t>
            </a:r>
            <a:r>
              <a:rPr lang="pt-BR" sz="2800" dirty="0"/>
              <a:t> Venâncio</a:t>
            </a:r>
          </a:p>
          <a:p>
            <a:pPr marL="0" indent="0" algn="ctr">
              <a:buNone/>
            </a:pPr>
            <a:r>
              <a:rPr lang="pt-BR" sz="2800" dirty="0"/>
              <a:t>E-mail: </a:t>
            </a:r>
            <a:r>
              <a:rPr lang="pt-BR" sz="2800" dirty="0">
                <a:hlinkClick r:id="rId3"/>
              </a:rPr>
              <a:t>operacional@samaesl.sc.gov.br</a:t>
            </a:r>
            <a:r>
              <a:rPr lang="pt-BR" sz="2800" dirty="0"/>
              <a:t> </a:t>
            </a:r>
          </a:p>
          <a:p>
            <a:pPr marL="0" indent="0" algn="ctr">
              <a:buNone/>
            </a:pPr>
            <a:r>
              <a:rPr lang="pt-BR" sz="2800" dirty="0"/>
              <a:t>Fone: (48) 99611-5435</a:t>
            </a:r>
          </a:p>
          <a:p>
            <a:pPr marL="0" indent="0" algn="ctr">
              <a:buNone/>
            </a:pPr>
            <a:endParaRPr lang="pt-BR" sz="2800" dirty="0"/>
          </a:p>
          <a:p>
            <a:pPr marL="0" indent="0" algn="ctr">
              <a:buNone/>
            </a:pPr>
            <a:r>
              <a:rPr lang="pt-BR" sz="2800" dirty="0"/>
              <a:t>Ângela </a:t>
            </a:r>
            <a:r>
              <a:rPr lang="pt-BR" sz="2800" dirty="0" err="1"/>
              <a:t>Rosso</a:t>
            </a:r>
            <a:endParaRPr lang="pt-BR" sz="2800" dirty="0"/>
          </a:p>
          <a:p>
            <a:pPr marL="0" indent="0" algn="ctr">
              <a:buNone/>
            </a:pPr>
            <a:r>
              <a:rPr lang="pt-BR" sz="2800" dirty="0"/>
              <a:t>E-mail: </a:t>
            </a:r>
            <a:r>
              <a:rPr lang="pt-BR" sz="2800" u="sng" dirty="0">
                <a:hlinkClick r:id="rId4"/>
              </a:rPr>
              <a:t>angela.rosso@funasa.gov.br</a:t>
            </a:r>
            <a:r>
              <a:rPr lang="pt-BR" sz="2800" dirty="0"/>
              <a:t> </a:t>
            </a:r>
          </a:p>
          <a:p>
            <a:pPr marL="0" indent="0" algn="ctr">
              <a:buNone/>
            </a:pPr>
            <a:r>
              <a:rPr lang="pt-BR" sz="2800" dirty="0"/>
              <a:t>Fone: (48) 3281-7757 </a:t>
            </a:r>
          </a:p>
          <a:p>
            <a:pPr algn="ctr"/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872262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57200" y="457202"/>
            <a:ext cx="8229600" cy="811558"/>
          </a:xfrm>
        </p:spPr>
        <p:txBody>
          <a:bodyPr>
            <a:normAutofit/>
          </a:bodyPr>
          <a:lstStyle/>
          <a:p>
            <a:r>
              <a:rPr lang="pt-BR" sz="4000" b="1" dirty="0"/>
              <a:t>Objetivos do PSA</a:t>
            </a:r>
            <a:endParaRPr lang="pt-BR" sz="4000" dirty="0"/>
          </a:p>
        </p:txBody>
      </p:sp>
      <p:graphicFrame>
        <p:nvGraphicFramePr>
          <p:cNvPr id="4" name="Espaço Reservado para Conteúdo 1645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4491087"/>
              </p:ext>
            </p:extLst>
          </p:nvPr>
        </p:nvGraphicFramePr>
        <p:xfrm>
          <a:off x="-1476672" y="1475656"/>
          <a:ext cx="11340751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1582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57200" y="457202"/>
            <a:ext cx="8229600" cy="811558"/>
          </a:xfrm>
        </p:spPr>
        <p:txBody>
          <a:bodyPr>
            <a:normAutofit/>
          </a:bodyPr>
          <a:lstStyle/>
          <a:p>
            <a:r>
              <a:rPr lang="pt-BR" sz="4000" b="1" dirty="0"/>
              <a:t>Vantagens</a:t>
            </a:r>
            <a:endParaRPr lang="pt-BR" sz="4000" dirty="0"/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3989038"/>
          </a:xfrm>
        </p:spPr>
        <p:txBody>
          <a:bodyPr>
            <a:noAutofit/>
          </a:bodyPr>
          <a:lstStyle/>
          <a:p>
            <a:r>
              <a:rPr lang="pt-BR" sz="2400" dirty="0"/>
              <a:t>Desenvolvimento das práticas de gestão e operação para garantir a segurança da água, melhorando a eficiência e reduzindo custos;</a:t>
            </a:r>
          </a:p>
          <a:p>
            <a:r>
              <a:rPr lang="pt-BR" sz="2400" dirty="0"/>
              <a:t>Conhecimento de toda a cadeia de abastecimento de água e suas vulnerabilidades;</a:t>
            </a:r>
          </a:p>
          <a:p>
            <a:r>
              <a:rPr lang="pt-BR" sz="2400" dirty="0"/>
              <a:t>Melhora a comunicação, informação e colaboração entre as partes interessadas e os responsáveis pela operação do SAA;</a:t>
            </a:r>
          </a:p>
          <a:p>
            <a:r>
              <a:rPr lang="pt-BR" sz="2400" dirty="0"/>
              <a:t>Informar e priorizar as necessidades de melhorias de infraestrutura física e recursos;</a:t>
            </a:r>
          </a:p>
          <a:p>
            <a:r>
              <a:rPr lang="pt-BR" sz="2400" dirty="0"/>
              <a:t>Confiabilidade e qualidade do sistema.</a:t>
            </a:r>
          </a:p>
        </p:txBody>
      </p:sp>
    </p:spTree>
    <p:extLst>
      <p:ext uri="{BB962C8B-B14F-4D97-AF65-F5344CB8AC3E}">
        <p14:creationId xmlns:p14="http://schemas.microsoft.com/office/powerpoint/2010/main" val="4245616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811558"/>
          </a:xfrm>
        </p:spPr>
        <p:txBody>
          <a:bodyPr>
            <a:normAutofit/>
          </a:bodyPr>
          <a:lstStyle/>
          <a:p>
            <a:r>
              <a:rPr lang="pt-BR" sz="3600" b="1" dirty="0"/>
              <a:t>Obrigatoriedade Legal</a:t>
            </a:r>
            <a:endParaRPr lang="pt-BR" sz="3600" dirty="0"/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3600400"/>
          </a:xfrm>
        </p:spPr>
        <p:txBody>
          <a:bodyPr/>
          <a:lstStyle/>
          <a:p>
            <a:pPr marL="0" indent="0" algn="just">
              <a:buNone/>
            </a:pPr>
            <a:r>
              <a:rPr lang="pt-BR" sz="2400" dirty="0"/>
              <a:t>O Anexo XX da Portaria de Consolidação Nº 5 (Antiga 2.914/2011) estabelece:</a:t>
            </a:r>
          </a:p>
          <a:p>
            <a:pPr marL="457200" lvl="1" indent="0" algn="just">
              <a:buNone/>
            </a:pPr>
            <a:r>
              <a:rPr lang="pt-BR" sz="2400" dirty="0"/>
              <a:t>Art. 13. </a:t>
            </a:r>
            <a:r>
              <a:rPr lang="pt-BR" sz="2400" b="1" dirty="0">
                <a:solidFill>
                  <a:srgbClr val="000099"/>
                </a:solidFill>
              </a:rPr>
              <a:t>Compete ao responsável pelo sistema [...] de abastecimento de água </a:t>
            </a:r>
            <a:r>
              <a:rPr lang="pt-BR" sz="2400" dirty="0"/>
              <a:t>para consumo humano: [...]</a:t>
            </a:r>
          </a:p>
          <a:p>
            <a:pPr marL="914400" lvl="2" indent="0" algn="just">
              <a:buNone/>
            </a:pPr>
            <a:r>
              <a:rPr lang="pt-BR" sz="1800" dirty="0"/>
              <a:t>IV - </a:t>
            </a:r>
            <a:r>
              <a:rPr lang="pt-BR" sz="1800" b="1" dirty="0">
                <a:solidFill>
                  <a:srgbClr val="000099"/>
                </a:solidFill>
              </a:rPr>
              <a:t>manter avaliação sistemática do sistema</a:t>
            </a:r>
            <a:r>
              <a:rPr lang="pt-BR" sz="1800" b="1" dirty="0"/>
              <a:t> </a:t>
            </a:r>
            <a:r>
              <a:rPr lang="pt-BR" sz="1800" dirty="0"/>
              <a:t>ou solução alternativa coletiva de abastecimento de água, </a:t>
            </a:r>
            <a:r>
              <a:rPr lang="pt-BR" sz="1800" b="1" dirty="0">
                <a:solidFill>
                  <a:srgbClr val="000099"/>
                </a:solidFill>
              </a:rPr>
              <a:t>sob a perspectiva dos riscos à saúde</a:t>
            </a:r>
            <a:r>
              <a:rPr lang="pt-BR" sz="1800" dirty="0">
                <a:solidFill>
                  <a:srgbClr val="000099"/>
                </a:solidFill>
              </a:rPr>
              <a:t>,</a:t>
            </a:r>
            <a:r>
              <a:rPr lang="pt-BR" sz="1800" dirty="0"/>
              <a:t> com base: [...] </a:t>
            </a:r>
          </a:p>
          <a:p>
            <a:pPr marL="1371600" lvl="3" indent="0" algn="just">
              <a:buNone/>
            </a:pPr>
            <a:r>
              <a:rPr lang="pt-BR" sz="1800" dirty="0"/>
              <a:t>e) na qualidade da água distribuída, </a:t>
            </a:r>
            <a:r>
              <a:rPr lang="pt-BR" sz="1800" b="1" dirty="0">
                <a:solidFill>
                  <a:srgbClr val="000099"/>
                </a:solidFill>
              </a:rPr>
              <a:t>conforme os princípios dos Planos de Segurança da Água (PSA) </a:t>
            </a:r>
            <a:r>
              <a:rPr lang="pt-BR" sz="1800" dirty="0"/>
              <a:t>recomendados pela OMS ou definidos em diretrizes vigentes no País (BRASIL, 2011).</a:t>
            </a:r>
          </a:p>
        </p:txBody>
      </p:sp>
    </p:spTree>
    <p:extLst>
      <p:ext uri="{BB962C8B-B14F-4D97-AF65-F5344CB8AC3E}">
        <p14:creationId xmlns:p14="http://schemas.microsoft.com/office/powerpoint/2010/main" val="630902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57200" y="457202"/>
            <a:ext cx="8229600" cy="811558"/>
          </a:xfrm>
        </p:spPr>
        <p:txBody>
          <a:bodyPr>
            <a:normAutofit/>
          </a:bodyPr>
          <a:lstStyle/>
          <a:p>
            <a:r>
              <a:rPr lang="pt-BR" sz="4000" b="1" dirty="0"/>
              <a:t>Etapas do PSA</a:t>
            </a:r>
            <a:endParaRPr lang="pt-BR" sz="40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84837710"/>
              </p:ext>
            </p:extLst>
          </p:nvPr>
        </p:nvGraphicFramePr>
        <p:xfrm>
          <a:off x="2627784" y="1785804"/>
          <a:ext cx="5232263" cy="3191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eta em curva para a esquerda 6"/>
          <p:cNvSpPr/>
          <p:nvPr/>
        </p:nvSpPr>
        <p:spPr>
          <a:xfrm rot="10522566">
            <a:off x="1742255" y="3260705"/>
            <a:ext cx="1236823" cy="1304663"/>
          </a:xfrm>
          <a:prstGeom prst="curvedLeftArrow">
            <a:avLst>
              <a:gd name="adj1" fmla="val 25000"/>
              <a:gd name="adj2" fmla="val 50000"/>
              <a:gd name="adj3" fmla="val 29082"/>
            </a:avLst>
          </a:prstGeom>
          <a:gradFill>
            <a:gsLst>
              <a:gs pos="0">
                <a:schemeClr val="accent1">
                  <a:satMod val="103000"/>
                  <a:tint val="94000"/>
                  <a:lumMod val="97000"/>
                  <a:lumOff val="3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333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" t="2555" r="1991" b="15495"/>
          <a:stretch/>
        </p:blipFill>
        <p:spPr>
          <a:xfrm>
            <a:off x="683568" y="836712"/>
            <a:ext cx="7992888" cy="4896544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95536" y="254402"/>
            <a:ext cx="8568952" cy="671897"/>
          </a:xfrm>
        </p:spPr>
        <p:txBody>
          <a:bodyPr>
            <a:noAutofit/>
          </a:bodyPr>
          <a:lstStyle/>
          <a:p>
            <a:r>
              <a:rPr lang="pt-BR" sz="3000" b="1" dirty="0"/>
              <a:t>Fluxograma de Etapas e Desenvolvimento do PSA</a:t>
            </a:r>
            <a:endParaRPr lang="pt-BR" sz="3000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BE54F4C-E52D-442F-AB2B-EB442E346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248" y="5378686"/>
            <a:ext cx="223224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Fonte:</a:t>
            </a:r>
            <a:r>
              <a:rPr kumimoji="0" lang="pt-BR" altLang="pt-B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Autores, 2019.</a:t>
            </a: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BR" altLang="pt-B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663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57200" y="457202"/>
            <a:ext cx="8229600" cy="811558"/>
          </a:xfrm>
        </p:spPr>
        <p:txBody>
          <a:bodyPr>
            <a:normAutofit/>
          </a:bodyPr>
          <a:lstStyle/>
          <a:p>
            <a:r>
              <a:rPr lang="pt-BR" sz="4000" b="1" dirty="0"/>
              <a:t>Preparação</a:t>
            </a:r>
            <a:endParaRPr lang="pt-BR" sz="4000" dirty="0"/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3989038"/>
          </a:xfrm>
        </p:spPr>
        <p:txBody>
          <a:bodyPr>
            <a:normAutofit lnSpcReduction="10000"/>
          </a:bodyPr>
          <a:lstStyle/>
          <a:p>
            <a:r>
              <a:rPr lang="pt-BR" sz="2800" dirty="0"/>
              <a:t>Treinamento</a:t>
            </a:r>
          </a:p>
          <a:p>
            <a:r>
              <a:rPr lang="pt-BR" sz="2800" dirty="0"/>
              <a:t>Constituição da Equipe</a:t>
            </a:r>
            <a:endParaRPr lang="pt-BR" sz="2400" dirty="0"/>
          </a:p>
          <a:p>
            <a:pPr lvl="1"/>
            <a:r>
              <a:rPr lang="pt-BR" sz="2400" dirty="0"/>
              <a:t>Multidisciplinar;</a:t>
            </a:r>
          </a:p>
          <a:p>
            <a:pPr lvl="1"/>
            <a:r>
              <a:rPr lang="pt-BR" sz="2400" dirty="0"/>
              <a:t>Multisetorial;</a:t>
            </a:r>
          </a:p>
          <a:p>
            <a:pPr lvl="1"/>
            <a:r>
              <a:rPr lang="pt-BR" sz="2400" dirty="0"/>
              <a:t>Visão sistêmica de todas as etapas;</a:t>
            </a:r>
          </a:p>
          <a:p>
            <a:pPr lvl="1"/>
            <a:r>
              <a:rPr lang="pt-BR" sz="2400" dirty="0"/>
              <a:t>Levantamento de informações;</a:t>
            </a:r>
          </a:p>
          <a:p>
            <a:r>
              <a:rPr lang="pt-BR" sz="2800" dirty="0"/>
              <a:t>Planejamento de atividades</a:t>
            </a:r>
          </a:p>
          <a:p>
            <a:pPr lvl="1"/>
            <a:r>
              <a:rPr lang="pt-BR" sz="2400" dirty="0"/>
              <a:t>Cronograma;</a:t>
            </a:r>
          </a:p>
          <a:p>
            <a:pPr lvl="1"/>
            <a:r>
              <a:rPr lang="pt-BR" sz="2400" dirty="0"/>
              <a:t>Distribuição de tarefas.</a:t>
            </a:r>
          </a:p>
        </p:txBody>
      </p:sp>
    </p:spTree>
    <p:extLst>
      <p:ext uri="{BB962C8B-B14F-4D97-AF65-F5344CB8AC3E}">
        <p14:creationId xmlns:p14="http://schemas.microsoft.com/office/powerpoint/2010/main" val="33537604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1404</Words>
  <Application>Microsoft Office PowerPoint</Application>
  <PresentationFormat>Apresentação na tela (4:3)</PresentationFormat>
  <Paragraphs>341</Paragraphs>
  <Slides>32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Cambria</vt:lpstr>
      <vt:lpstr>Times New Roman</vt:lpstr>
      <vt:lpstr>Tema do Office</vt:lpstr>
      <vt:lpstr>Desenvolvimento do Plano de Segurança da Água em uma Autarquia Municipal de Pequeno Porte: Avaliação e Metodologia Utilizada</vt:lpstr>
      <vt:lpstr>Plano de Segurança da Água - PSA</vt:lpstr>
      <vt:lpstr>Plano de Segurança da Água - PSA</vt:lpstr>
      <vt:lpstr>Objetivos do PSA</vt:lpstr>
      <vt:lpstr>Vantagens</vt:lpstr>
      <vt:lpstr>Obrigatoriedade Legal</vt:lpstr>
      <vt:lpstr>Etapas do PSA</vt:lpstr>
      <vt:lpstr>Fluxograma de Etapas e Desenvolvimento do PSA</vt:lpstr>
      <vt:lpstr>Preparação</vt:lpstr>
      <vt:lpstr>ETAPA 1</vt:lpstr>
      <vt:lpstr>Mapeamento do Sistema</vt:lpstr>
      <vt:lpstr>Diagnóstico do sistema</vt:lpstr>
      <vt:lpstr>Mapa da Bacia de Captação – 05</vt:lpstr>
      <vt:lpstr>Identificação dos Perigos e Eventos Perigosos</vt:lpstr>
      <vt:lpstr>Caracterização de riscos e eventos perigosos</vt:lpstr>
      <vt:lpstr>Matrizes de Criticidade</vt:lpstr>
      <vt:lpstr>Matrizes de Criticidade</vt:lpstr>
      <vt:lpstr>ETAPA 2</vt:lpstr>
      <vt:lpstr>Estabelecimento de Medidas de Controle</vt:lpstr>
      <vt:lpstr>Ficha de Gestão de Projetos</vt:lpstr>
      <vt:lpstr>Ficha de Gestão de Rotinas</vt:lpstr>
      <vt:lpstr>ETAPA 3</vt:lpstr>
      <vt:lpstr>Plano de Emergência e Contingência - PEC</vt:lpstr>
      <vt:lpstr>Apresentação do PowerPoint</vt:lpstr>
      <vt:lpstr>Identificação dos Eventos Emergenciais</vt:lpstr>
      <vt:lpstr>Plano de ação: Cheias Rio Pinheiros  Ponto vulnerável: Manancial</vt:lpstr>
      <vt:lpstr>Gestão do PSA</vt:lpstr>
      <vt:lpstr>Plano de Revisão</vt:lpstr>
      <vt:lpstr>Análise dos de Eventos Perigosos</vt:lpstr>
      <vt:lpstr>Análise da Caracterização de Risco</vt:lpstr>
      <vt:lpstr>Dificuldades de elaboração - PSA</vt:lpstr>
      <vt:lpstr>Obrigado!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Samae</cp:lastModifiedBy>
  <cp:revision>28</cp:revision>
  <dcterms:created xsi:type="dcterms:W3CDTF">2018-05-02T19:43:05Z</dcterms:created>
  <dcterms:modified xsi:type="dcterms:W3CDTF">2019-05-02T19:38:48Z</dcterms:modified>
</cp:coreProperties>
</file>