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398" r:id="rId2"/>
    <p:sldId id="334" r:id="rId3"/>
    <p:sldId id="406" r:id="rId4"/>
    <p:sldId id="337" r:id="rId5"/>
    <p:sldId id="338" r:id="rId6"/>
    <p:sldId id="339" r:id="rId7"/>
    <p:sldId id="385" r:id="rId8"/>
    <p:sldId id="341" r:id="rId9"/>
    <p:sldId id="345" r:id="rId10"/>
    <p:sldId id="427" r:id="rId11"/>
    <p:sldId id="347" r:id="rId12"/>
    <p:sldId id="348" r:id="rId13"/>
    <p:sldId id="349" r:id="rId14"/>
    <p:sldId id="388" r:id="rId15"/>
    <p:sldId id="389" r:id="rId16"/>
    <p:sldId id="392" r:id="rId17"/>
    <p:sldId id="394" r:id="rId18"/>
    <p:sldId id="395" r:id="rId19"/>
    <p:sldId id="396" r:id="rId20"/>
    <p:sldId id="397" r:id="rId21"/>
    <p:sldId id="381" r:id="rId22"/>
    <p:sldId id="364" r:id="rId23"/>
    <p:sldId id="361" r:id="rId24"/>
    <p:sldId id="409" r:id="rId25"/>
    <p:sldId id="369" r:id="rId26"/>
    <p:sldId id="416" r:id="rId27"/>
    <p:sldId id="360" r:id="rId28"/>
    <p:sldId id="423" r:id="rId29"/>
    <p:sldId id="418" r:id="rId30"/>
    <p:sldId id="422" r:id="rId31"/>
    <p:sldId id="417" r:id="rId32"/>
    <p:sldId id="420" r:id="rId33"/>
    <p:sldId id="428" r:id="rId34"/>
    <p:sldId id="429" r:id="rId35"/>
    <p:sldId id="430" r:id="rId36"/>
    <p:sldId id="419" r:id="rId37"/>
    <p:sldId id="414" r:id="rId38"/>
    <p:sldId id="370" r:id="rId39"/>
    <p:sldId id="331" r:id="rId40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3E9"/>
    <a:srgbClr val="D4E4DA"/>
    <a:srgbClr val="A6EAF5"/>
    <a:srgbClr val="DCEDED"/>
    <a:srgbClr val="D0EFF2"/>
    <a:srgbClr val="E1F4F2"/>
    <a:srgbClr val="F0F0EB"/>
    <a:srgbClr val="A7F3F9"/>
    <a:srgbClr val="6CE6F7"/>
    <a:srgbClr val="C3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9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Investimentos!$A$4</c:f>
              <c:strCache>
                <c:ptCount val="1"/>
                <c:pt idx="0">
                  <c:v>Investimento Realizado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-2.2373207188107415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900122599432117"/>
                      <c:h val="0.184793848591956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24-42B5-8183-3B893691A0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Investimentos!$B$9:$E$9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Investimentos!$B$10:$E$10</c:f>
              <c:numCache>
                <c:formatCode>_("R$"* #,##0.00_);_("R$"* \(#,##0.00\);_("R$"* "-"??_);_(@_)</c:formatCode>
                <c:ptCount val="3"/>
                <c:pt idx="0">
                  <c:v>28926.52</c:v>
                </c:pt>
                <c:pt idx="1">
                  <c:v>55469.75</c:v>
                </c:pt>
                <c:pt idx="2">
                  <c:v>391325.47000000003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6-46A6-AB26-EC5EF99757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50565743"/>
        <c:axId val="49314527"/>
      </c:barChart>
      <c:catAx>
        <c:axId val="50565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14527"/>
        <c:crosses val="autoZero"/>
        <c:auto val="1"/>
        <c:lblAlgn val="ctr"/>
        <c:lblOffset val="100"/>
        <c:noMultiLvlLbl val="0"/>
      </c:catAx>
      <c:valAx>
        <c:axId val="49314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565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Investimentos!$A$14</c:f>
              <c:strCache>
                <c:ptCount val="1"/>
                <c:pt idx="0">
                  <c:v>% da receita investida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Investimentos!$B$13:$E$13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Investimentos!$B$14:$E$14</c:f>
              <c:numCache>
                <c:formatCode>0.00%</c:formatCode>
                <c:ptCount val="3"/>
                <c:pt idx="0">
                  <c:v>7.9039793776900617E-3</c:v>
                </c:pt>
                <c:pt idx="1">
                  <c:v>1.3397985260009775E-2</c:v>
                </c:pt>
                <c:pt idx="2">
                  <c:v>8.5748463977497566E-2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CE-43B1-8363-4D45B9CD51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5169839"/>
        <c:axId val="52828671"/>
      </c:barChart>
      <c:catAx>
        <c:axId val="11516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828671"/>
        <c:crosses val="autoZero"/>
        <c:auto val="1"/>
        <c:lblAlgn val="ctr"/>
        <c:lblOffset val="100"/>
        <c:noMultiLvlLbl val="0"/>
      </c:catAx>
      <c:valAx>
        <c:axId val="52828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5169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Investimentos!$A$4</c:f>
              <c:strCache>
                <c:ptCount val="1"/>
                <c:pt idx="0">
                  <c:v>Investimento Realizado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Investimentos!$G$9:$J$9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Investimentos!$G$10:$J$10</c:f>
              <c:numCache>
                <c:formatCode>_("R$"* #,##0.00_);_("R$"* \(#,##0.00\);_("R$"* "-"??_);_(@_)</c:formatCode>
                <c:ptCount val="4"/>
                <c:pt idx="0">
                  <c:v>71281.740000000005</c:v>
                </c:pt>
                <c:pt idx="1">
                  <c:v>102516.8</c:v>
                </c:pt>
                <c:pt idx="2">
                  <c:v>246683.2</c:v>
                </c:pt>
                <c:pt idx="3">
                  <c:v>824298.01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E-46E8-8786-7FD53CA05F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4"/>
        <c:axId val="48788591"/>
        <c:axId val="52828255"/>
      </c:barChart>
      <c:catAx>
        <c:axId val="4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828255"/>
        <c:crosses val="autoZero"/>
        <c:auto val="1"/>
        <c:lblAlgn val="ctr"/>
        <c:lblOffset val="100"/>
        <c:noMultiLvlLbl val="0"/>
      </c:catAx>
      <c:valAx>
        <c:axId val="5282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78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Investimentos!$F$14</c:f>
              <c:strCache>
                <c:ptCount val="1"/>
                <c:pt idx="0">
                  <c:v>% da receita investida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Investimentos!$G$13:$J$13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Investimentos!$G$14:$J$14</c:f>
              <c:numCache>
                <c:formatCode>0.00%</c:formatCode>
                <c:ptCount val="4"/>
                <c:pt idx="0">
                  <c:v>1.1464715262355008E-2</c:v>
                </c:pt>
                <c:pt idx="1">
                  <c:v>1.5345218614049189E-2</c:v>
                </c:pt>
                <c:pt idx="2">
                  <c:v>3.2157398448382113E-2</c:v>
                </c:pt>
                <c:pt idx="3">
                  <c:v>9.7065605687303172E-2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D-417F-B9C0-B0D575FB2C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4"/>
        <c:axId val="1805694383"/>
        <c:axId val="1669477183"/>
      </c:barChart>
      <c:catAx>
        <c:axId val="180569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9477183"/>
        <c:crosses val="autoZero"/>
        <c:auto val="1"/>
        <c:lblAlgn val="ctr"/>
        <c:lblOffset val="100"/>
        <c:noMultiLvlLbl val="0"/>
      </c:catAx>
      <c:valAx>
        <c:axId val="166947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5694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Investimentos!$A$4</c:f>
              <c:strCache>
                <c:ptCount val="1"/>
                <c:pt idx="0">
                  <c:v>Investimento Realizado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Investimentos!$L$9:$O$9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Investimentos!$L$10:$O$10</c:f>
              <c:numCache>
                <c:formatCode>_("R$"* #,##0.00_);_("R$"* \(#,##0.00\);_("R$"* "-"??_);_(@_)</c:formatCode>
                <c:ptCount val="4"/>
                <c:pt idx="0">
                  <c:v>360857.48</c:v>
                </c:pt>
                <c:pt idx="1">
                  <c:v>337419.63</c:v>
                </c:pt>
                <c:pt idx="2">
                  <c:v>703597.43</c:v>
                </c:pt>
                <c:pt idx="3">
                  <c:v>696287.5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E-43E9-9F9C-BB74844E80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-24"/>
        <c:axId val="111249615"/>
        <c:axId val="50370335"/>
      </c:barChart>
      <c:catAx>
        <c:axId val="111249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370335"/>
        <c:crosses val="autoZero"/>
        <c:auto val="1"/>
        <c:lblAlgn val="ctr"/>
        <c:lblOffset val="100"/>
        <c:noMultiLvlLbl val="0"/>
      </c:catAx>
      <c:valAx>
        <c:axId val="5037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249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Investimentos!$K$14</c:f>
              <c:strCache>
                <c:ptCount val="1"/>
                <c:pt idx="0">
                  <c:v>% da receita investida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Investimentos!$L$13:$O$13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Investimentos!$L$14:$O$14</c:f>
              <c:numCache>
                <c:formatCode>0.00%</c:formatCode>
                <c:ptCount val="4"/>
                <c:pt idx="0">
                  <c:v>0.11227288713456636</c:v>
                </c:pt>
                <c:pt idx="1">
                  <c:v>9.1038805197013989E-2</c:v>
                </c:pt>
                <c:pt idx="2">
                  <c:v>0.16815005180395565</c:v>
                </c:pt>
                <c:pt idx="3">
                  <c:v>0.16441425211769914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6-4376-BFA3-F63193B804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4"/>
        <c:axId val="227578703"/>
        <c:axId val="52825343"/>
      </c:barChart>
      <c:catAx>
        <c:axId val="227578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825343"/>
        <c:crosses val="autoZero"/>
        <c:auto val="1"/>
        <c:lblAlgn val="ctr"/>
        <c:lblOffset val="100"/>
        <c:noMultiLvlLbl val="0"/>
      </c:catAx>
      <c:valAx>
        <c:axId val="5282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7578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Investimentos!$A$4</c:f>
              <c:strCache>
                <c:ptCount val="1"/>
                <c:pt idx="0">
                  <c:v>Investimento Realizado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Investimentos!$Q$9:$T$9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Investimentos!$Q$10:$T$10</c:f>
              <c:numCache>
                <c:formatCode>_("R$"* #,##0.00_);_("R$"* \(#,##0.00\);_("R$"* "-"??_);_(@_)</c:formatCode>
                <c:ptCount val="3"/>
                <c:pt idx="0">
                  <c:v>197010</c:v>
                </c:pt>
                <c:pt idx="1">
                  <c:v>276690.89</c:v>
                </c:pt>
                <c:pt idx="2">
                  <c:v>544617.08000000007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5-4A26-A76F-1AACFD606C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4"/>
        <c:axId val="222352399"/>
        <c:axId val="1801963487"/>
      </c:barChart>
      <c:catAx>
        <c:axId val="22235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1963487"/>
        <c:crosses val="autoZero"/>
        <c:auto val="1"/>
        <c:lblAlgn val="ctr"/>
        <c:lblOffset val="100"/>
        <c:noMultiLvlLbl val="0"/>
      </c:catAx>
      <c:valAx>
        <c:axId val="180196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2352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Investimentos!$P$14</c:f>
              <c:strCache>
                <c:ptCount val="1"/>
                <c:pt idx="0">
                  <c:v>% da receita investida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Investimentos!$Q$13:$T$13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Investimentos!$Q$14:$T$14</c:f>
              <c:numCache>
                <c:formatCode>0.00%</c:formatCode>
                <c:ptCount val="3"/>
                <c:pt idx="0">
                  <c:v>5.2656227929189905E-2</c:v>
                </c:pt>
                <c:pt idx="1">
                  <c:v>6.6949330870097565E-2</c:v>
                </c:pt>
                <c:pt idx="2">
                  <c:v>0.1221618811202002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8-446E-B870-56265F0093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3579823"/>
        <c:axId val="52779583"/>
      </c:barChart>
      <c:catAx>
        <c:axId val="22357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779583"/>
        <c:crosses val="autoZero"/>
        <c:auto val="1"/>
        <c:lblAlgn val="ctr"/>
        <c:lblOffset val="100"/>
        <c:noMultiLvlLbl val="0"/>
      </c:catAx>
      <c:valAx>
        <c:axId val="5277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3579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16B0D-54F6-4D97-B6DE-EE6E3BF11D8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BD5269EB-FDCF-4BF8-B162-B3072F05C7B6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ANALISTAS DE </a:t>
          </a:r>
        </a:p>
        <a:p>
          <a:pPr>
            <a:spcAft>
              <a:spcPts val="0"/>
            </a:spcAft>
          </a:pPr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FISCALIZAÇÃO E REGULAÇÃO</a:t>
          </a:r>
          <a:endParaRPr lang="pt-BR" sz="2400" dirty="0">
            <a:solidFill>
              <a:schemeClr val="bg1"/>
            </a:solidFill>
          </a:endParaRPr>
        </a:p>
      </dgm:t>
    </dgm:pt>
    <dgm:pt modelId="{08089F39-125D-43BA-97BE-C44C0442468D}" type="parTrans" cxnId="{7D4880CE-52E2-4C69-93D2-3FB0A7B341FC}">
      <dgm:prSet/>
      <dgm:spPr/>
      <dgm:t>
        <a:bodyPr/>
        <a:lstStyle/>
        <a:p>
          <a:endParaRPr lang="pt-BR" sz="2400"/>
        </a:p>
      </dgm:t>
    </dgm:pt>
    <dgm:pt modelId="{D2678C4C-4E6C-4552-AA38-9CF93EE4DFF6}" type="sibTrans" cxnId="{7D4880CE-52E2-4C69-93D2-3FB0A7B341FC}">
      <dgm:prSet/>
      <dgm:spPr/>
      <dgm:t>
        <a:bodyPr/>
        <a:lstStyle/>
        <a:p>
          <a:endParaRPr lang="pt-BR" sz="2400"/>
        </a:p>
      </dgm:t>
    </dgm:pt>
    <dgm:pt modelId="{C01A9BCA-35D7-4993-A6D7-87144C52A17A}">
      <dgm:prSet phldrT="[Texto]" custT="1"/>
      <dgm:spPr/>
      <dgm:t>
        <a:bodyPr/>
        <a:lstStyle/>
        <a:p>
          <a:r>
            <a:rPr lang="pt-BR" sz="24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Engenharias Civil, Sanitária e Ambiental</a:t>
          </a:r>
          <a:endParaRPr lang="pt-BR" sz="2400" u="none" dirty="0">
            <a:solidFill>
              <a:schemeClr val="bg1"/>
            </a:solidFill>
          </a:endParaRPr>
        </a:p>
      </dgm:t>
    </dgm:pt>
    <dgm:pt modelId="{C6DDF263-CFBF-4F7D-AF0E-DDB1C3B254CA}" type="parTrans" cxnId="{3E416402-A3BF-414B-950A-0CE592DA90EE}">
      <dgm:prSet custT="1"/>
      <dgm:spPr/>
      <dgm:t>
        <a:bodyPr/>
        <a:lstStyle/>
        <a:p>
          <a:endParaRPr lang="pt-BR" sz="2400"/>
        </a:p>
      </dgm:t>
    </dgm:pt>
    <dgm:pt modelId="{5D5B7762-B119-496F-BB5C-71F2AFA22369}" type="sibTrans" cxnId="{3E416402-A3BF-414B-950A-0CE592DA90EE}">
      <dgm:prSet/>
      <dgm:spPr/>
      <dgm:t>
        <a:bodyPr/>
        <a:lstStyle/>
        <a:p>
          <a:endParaRPr lang="pt-BR" sz="2400"/>
        </a:p>
      </dgm:t>
    </dgm:pt>
    <dgm:pt modelId="{727EFB0E-0466-4DA6-AB2F-6916F841BB10}">
      <dgm:prSet phldrT="[Texto]" custT="1"/>
      <dgm:spPr/>
      <dgm:t>
        <a:bodyPr/>
        <a:lstStyle/>
        <a:p>
          <a:r>
            <a:rPr lang="pt-BR" sz="24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Administração de Empresas</a:t>
          </a:r>
          <a:endParaRPr lang="pt-BR" sz="2400" u="none" dirty="0">
            <a:solidFill>
              <a:schemeClr val="bg1"/>
            </a:solidFill>
          </a:endParaRPr>
        </a:p>
      </dgm:t>
    </dgm:pt>
    <dgm:pt modelId="{D2A8154B-A1D4-41E9-9273-5934369750BB}" type="parTrans" cxnId="{5EA8FEA7-B698-4320-98FB-D14139EBEB6A}">
      <dgm:prSet custT="1"/>
      <dgm:spPr/>
      <dgm:t>
        <a:bodyPr/>
        <a:lstStyle/>
        <a:p>
          <a:endParaRPr lang="pt-BR" sz="2400"/>
        </a:p>
      </dgm:t>
    </dgm:pt>
    <dgm:pt modelId="{155D10E2-B787-4087-A5B9-28ED30D22A34}" type="sibTrans" cxnId="{5EA8FEA7-B698-4320-98FB-D14139EBEB6A}">
      <dgm:prSet/>
      <dgm:spPr/>
      <dgm:t>
        <a:bodyPr/>
        <a:lstStyle/>
        <a:p>
          <a:endParaRPr lang="pt-BR" sz="2400"/>
        </a:p>
      </dgm:t>
    </dgm:pt>
    <dgm:pt modelId="{C6C34B8C-54A4-416A-940A-CE1AFC4A70E9}">
      <dgm:prSet phldrT="[Texto]" custT="1"/>
      <dgm:spPr/>
      <dgm:t>
        <a:bodyPr/>
        <a:lstStyle/>
        <a:p>
          <a:r>
            <a:rPr lang="pt-BR" sz="24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Econômicas</a:t>
          </a:r>
          <a:endParaRPr lang="pt-BR" sz="2400" u="none" dirty="0">
            <a:solidFill>
              <a:schemeClr val="bg1"/>
            </a:solidFill>
          </a:endParaRPr>
        </a:p>
      </dgm:t>
    </dgm:pt>
    <dgm:pt modelId="{51966051-A6D4-40BD-A78E-BAEA7E4548A2}" type="parTrans" cxnId="{D493BE81-657D-4E60-BA7E-18BB0C72327B}">
      <dgm:prSet custT="1"/>
      <dgm:spPr/>
      <dgm:t>
        <a:bodyPr/>
        <a:lstStyle/>
        <a:p>
          <a:endParaRPr lang="pt-BR" sz="2400"/>
        </a:p>
      </dgm:t>
    </dgm:pt>
    <dgm:pt modelId="{07F4FC24-4E07-4C42-9AC0-9B43CF82DD50}" type="sibTrans" cxnId="{D493BE81-657D-4E60-BA7E-18BB0C72327B}">
      <dgm:prSet/>
      <dgm:spPr/>
      <dgm:t>
        <a:bodyPr/>
        <a:lstStyle/>
        <a:p>
          <a:endParaRPr lang="pt-BR" sz="2400"/>
        </a:p>
      </dgm:t>
    </dgm:pt>
    <dgm:pt modelId="{ADE17525-91E2-4C78-922F-CC5B6A639A62}">
      <dgm:prSet phldrT="[Texto]" custT="1"/>
      <dgm:spPr/>
      <dgm:t>
        <a:bodyPr/>
        <a:lstStyle/>
        <a:p>
          <a:r>
            <a:rPr lang="pt-BR" sz="24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Contábeis</a:t>
          </a:r>
          <a:endParaRPr lang="pt-BR" sz="2400" u="none" dirty="0">
            <a:solidFill>
              <a:schemeClr val="bg1"/>
            </a:solidFill>
          </a:endParaRPr>
        </a:p>
      </dgm:t>
    </dgm:pt>
    <dgm:pt modelId="{318670CF-705F-4FBE-A7F5-9A2C8BFBBFA9}" type="parTrans" cxnId="{6BA65982-ED14-4EC0-8521-EF799C656CFF}">
      <dgm:prSet custT="1"/>
      <dgm:spPr/>
      <dgm:t>
        <a:bodyPr/>
        <a:lstStyle/>
        <a:p>
          <a:endParaRPr lang="pt-BR" sz="2400"/>
        </a:p>
      </dgm:t>
    </dgm:pt>
    <dgm:pt modelId="{5F2BF66C-56A1-4D8F-8038-FB3D730F543B}" type="sibTrans" cxnId="{6BA65982-ED14-4EC0-8521-EF799C656CFF}">
      <dgm:prSet/>
      <dgm:spPr/>
      <dgm:t>
        <a:bodyPr/>
        <a:lstStyle/>
        <a:p>
          <a:endParaRPr lang="pt-BR" sz="2400"/>
        </a:p>
      </dgm:t>
    </dgm:pt>
    <dgm:pt modelId="{507A2F76-D518-42C3-8CC6-A5BCB49C5416}">
      <dgm:prSet phldrT="[Texto]" custT="1"/>
      <dgm:spPr/>
      <dgm:t>
        <a:bodyPr/>
        <a:lstStyle/>
        <a:p>
          <a:r>
            <a:rPr lang="pt-BR" sz="2400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Biológicas</a:t>
          </a:r>
          <a:endParaRPr lang="pt-BR" sz="2400" u="none" dirty="0">
            <a:solidFill>
              <a:schemeClr val="bg1"/>
            </a:solidFill>
          </a:endParaRPr>
        </a:p>
      </dgm:t>
    </dgm:pt>
    <dgm:pt modelId="{02D5EB71-C601-4893-A113-E4AD7553DB7D}" type="parTrans" cxnId="{D298D690-46B9-445B-B767-79EB7E97614C}">
      <dgm:prSet custT="1"/>
      <dgm:spPr/>
      <dgm:t>
        <a:bodyPr/>
        <a:lstStyle/>
        <a:p>
          <a:endParaRPr lang="pt-BR" sz="2400"/>
        </a:p>
      </dgm:t>
    </dgm:pt>
    <dgm:pt modelId="{22D91E86-A0F0-4E64-8EA2-3E472186E230}" type="sibTrans" cxnId="{D298D690-46B9-445B-B767-79EB7E97614C}">
      <dgm:prSet/>
      <dgm:spPr/>
      <dgm:t>
        <a:bodyPr/>
        <a:lstStyle/>
        <a:p>
          <a:endParaRPr lang="pt-BR" sz="2400"/>
        </a:p>
      </dgm:t>
    </dgm:pt>
    <dgm:pt modelId="{0E7DCE50-B3F9-4522-90B9-677EAAAD4413}" type="pres">
      <dgm:prSet presAssocID="{51816B0D-54F6-4D97-B6DE-EE6E3BF11D8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1D29CF-0A12-4C05-9E82-BB74E590BB0F}" type="pres">
      <dgm:prSet presAssocID="{BD5269EB-FDCF-4BF8-B162-B3072F05C7B6}" presName="root1" presStyleCnt="0"/>
      <dgm:spPr/>
    </dgm:pt>
    <dgm:pt modelId="{B0223A65-EE7D-4E51-963F-91853BBA0F77}" type="pres">
      <dgm:prSet presAssocID="{BD5269EB-FDCF-4BF8-B162-B3072F05C7B6}" presName="LevelOneTextNode" presStyleLbl="node0" presStyleIdx="0" presStyleCnt="1" custScaleX="276379">
        <dgm:presLayoutVars>
          <dgm:chPref val="3"/>
        </dgm:presLayoutVars>
      </dgm:prSet>
      <dgm:spPr/>
    </dgm:pt>
    <dgm:pt modelId="{1A75DBF8-1528-49EC-B3DE-360871688CD0}" type="pres">
      <dgm:prSet presAssocID="{BD5269EB-FDCF-4BF8-B162-B3072F05C7B6}" presName="level2hierChild" presStyleCnt="0"/>
      <dgm:spPr/>
    </dgm:pt>
    <dgm:pt modelId="{5973C1D1-8FA1-4C76-A47E-7367A809680A}" type="pres">
      <dgm:prSet presAssocID="{C6DDF263-CFBF-4F7D-AF0E-DDB1C3B254CA}" presName="conn2-1" presStyleLbl="parChTrans1D2" presStyleIdx="0" presStyleCnt="5"/>
      <dgm:spPr/>
    </dgm:pt>
    <dgm:pt modelId="{6D4860ED-55BF-4A6F-8105-4EB677CAD317}" type="pres">
      <dgm:prSet presAssocID="{C6DDF263-CFBF-4F7D-AF0E-DDB1C3B254CA}" presName="connTx" presStyleLbl="parChTrans1D2" presStyleIdx="0" presStyleCnt="5"/>
      <dgm:spPr/>
    </dgm:pt>
    <dgm:pt modelId="{836783B6-FF9E-4DC4-8140-2884FBE40B3C}" type="pres">
      <dgm:prSet presAssocID="{C01A9BCA-35D7-4993-A6D7-87144C52A17A}" presName="root2" presStyleCnt="0"/>
      <dgm:spPr/>
    </dgm:pt>
    <dgm:pt modelId="{6E18C692-1570-41B4-8A4A-FF71F18F8A88}" type="pres">
      <dgm:prSet presAssocID="{C01A9BCA-35D7-4993-A6D7-87144C52A17A}" presName="LevelTwoTextNode" presStyleLbl="node2" presStyleIdx="0" presStyleCnt="5" custScaleX="303716">
        <dgm:presLayoutVars>
          <dgm:chPref val="3"/>
        </dgm:presLayoutVars>
      </dgm:prSet>
      <dgm:spPr/>
    </dgm:pt>
    <dgm:pt modelId="{E1A7224E-1FA4-472B-A4A0-C41D4C5E0589}" type="pres">
      <dgm:prSet presAssocID="{C01A9BCA-35D7-4993-A6D7-87144C52A17A}" presName="level3hierChild" presStyleCnt="0"/>
      <dgm:spPr/>
    </dgm:pt>
    <dgm:pt modelId="{9CB42D1F-540E-47BE-B34F-69CA6B7AD6C4}" type="pres">
      <dgm:prSet presAssocID="{D2A8154B-A1D4-41E9-9273-5934369750BB}" presName="conn2-1" presStyleLbl="parChTrans1D2" presStyleIdx="1" presStyleCnt="5"/>
      <dgm:spPr/>
    </dgm:pt>
    <dgm:pt modelId="{BBD8DD1F-EC85-4C47-A01D-E4C0AE2DED97}" type="pres">
      <dgm:prSet presAssocID="{D2A8154B-A1D4-41E9-9273-5934369750BB}" presName="connTx" presStyleLbl="parChTrans1D2" presStyleIdx="1" presStyleCnt="5"/>
      <dgm:spPr/>
    </dgm:pt>
    <dgm:pt modelId="{E2CE9822-1ED0-4D0F-8E9E-2CB307C9C3C8}" type="pres">
      <dgm:prSet presAssocID="{727EFB0E-0466-4DA6-AB2F-6916F841BB10}" presName="root2" presStyleCnt="0"/>
      <dgm:spPr/>
    </dgm:pt>
    <dgm:pt modelId="{0BC7F5A5-4BFC-43F5-B5E5-C79D174B3F06}" type="pres">
      <dgm:prSet presAssocID="{727EFB0E-0466-4DA6-AB2F-6916F841BB10}" presName="LevelTwoTextNode" presStyleLbl="node2" presStyleIdx="1" presStyleCnt="5" custScaleX="303716">
        <dgm:presLayoutVars>
          <dgm:chPref val="3"/>
        </dgm:presLayoutVars>
      </dgm:prSet>
      <dgm:spPr/>
    </dgm:pt>
    <dgm:pt modelId="{C347CA33-51A8-4D70-B72C-8EEFF7CADD9F}" type="pres">
      <dgm:prSet presAssocID="{727EFB0E-0466-4DA6-AB2F-6916F841BB10}" presName="level3hierChild" presStyleCnt="0"/>
      <dgm:spPr/>
    </dgm:pt>
    <dgm:pt modelId="{5EE44EE3-4E2C-409D-9D4A-C09D2398F339}" type="pres">
      <dgm:prSet presAssocID="{51966051-A6D4-40BD-A78E-BAEA7E4548A2}" presName="conn2-1" presStyleLbl="parChTrans1D2" presStyleIdx="2" presStyleCnt="5"/>
      <dgm:spPr/>
    </dgm:pt>
    <dgm:pt modelId="{62665CD1-D8AB-430E-9E76-48652A234502}" type="pres">
      <dgm:prSet presAssocID="{51966051-A6D4-40BD-A78E-BAEA7E4548A2}" presName="connTx" presStyleLbl="parChTrans1D2" presStyleIdx="2" presStyleCnt="5"/>
      <dgm:spPr/>
    </dgm:pt>
    <dgm:pt modelId="{90D6F99D-6ABF-41F8-82D3-DBC4F6AB2565}" type="pres">
      <dgm:prSet presAssocID="{C6C34B8C-54A4-416A-940A-CE1AFC4A70E9}" presName="root2" presStyleCnt="0"/>
      <dgm:spPr/>
    </dgm:pt>
    <dgm:pt modelId="{06E2B987-2D98-4DC5-BDC3-59D62BD0DE56}" type="pres">
      <dgm:prSet presAssocID="{C6C34B8C-54A4-416A-940A-CE1AFC4A70E9}" presName="LevelTwoTextNode" presStyleLbl="node2" presStyleIdx="2" presStyleCnt="5" custScaleX="303716">
        <dgm:presLayoutVars>
          <dgm:chPref val="3"/>
        </dgm:presLayoutVars>
      </dgm:prSet>
      <dgm:spPr/>
    </dgm:pt>
    <dgm:pt modelId="{E0C28726-E401-4D86-9893-322FDF52CEA4}" type="pres">
      <dgm:prSet presAssocID="{C6C34B8C-54A4-416A-940A-CE1AFC4A70E9}" presName="level3hierChild" presStyleCnt="0"/>
      <dgm:spPr/>
    </dgm:pt>
    <dgm:pt modelId="{8F42E1DA-CFD0-44B0-9D45-2F45B0D550CD}" type="pres">
      <dgm:prSet presAssocID="{318670CF-705F-4FBE-A7F5-9A2C8BFBBFA9}" presName="conn2-1" presStyleLbl="parChTrans1D2" presStyleIdx="3" presStyleCnt="5"/>
      <dgm:spPr/>
    </dgm:pt>
    <dgm:pt modelId="{85DCA057-AC59-48F2-8C4F-D5D3BFE5466C}" type="pres">
      <dgm:prSet presAssocID="{318670CF-705F-4FBE-A7F5-9A2C8BFBBFA9}" presName="connTx" presStyleLbl="parChTrans1D2" presStyleIdx="3" presStyleCnt="5"/>
      <dgm:spPr/>
    </dgm:pt>
    <dgm:pt modelId="{CDA5F35D-462B-48FD-9AD8-530209F973D5}" type="pres">
      <dgm:prSet presAssocID="{ADE17525-91E2-4C78-922F-CC5B6A639A62}" presName="root2" presStyleCnt="0"/>
      <dgm:spPr/>
    </dgm:pt>
    <dgm:pt modelId="{205BCE93-A343-499E-8B6C-C739267AE485}" type="pres">
      <dgm:prSet presAssocID="{ADE17525-91E2-4C78-922F-CC5B6A639A62}" presName="LevelTwoTextNode" presStyleLbl="node2" presStyleIdx="3" presStyleCnt="5" custScaleX="303716">
        <dgm:presLayoutVars>
          <dgm:chPref val="3"/>
        </dgm:presLayoutVars>
      </dgm:prSet>
      <dgm:spPr/>
    </dgm:pt>
    <dgm:pt modelId="{E4833CC1-7ABD-4F0D-8AA5-F0BD9DDF945A}" type="pres">
      <dgm:prSet presAssocID="{ADE17525-91E2-4C78-922F-CC5B6A639A62}" presName="level3hierChild" presStyleCnt="0"/>
      <dgm:spPr/>
    </dgm:pt>
    <dgm:pt modelId="{325DF538-C4C5-4F90-9BB2-DB91CF7AB3CB}" type="pres">
      <dgm:prSet presAssocID="{02D5EB71-C601-4893-A113-E4AD7553DB7D}" presName="conn2-1" presStyleLbl="parChTrans1D2" presStyleIdx="4" presStyleCnt="5"/>
      <dgm:spPr/>
    </dgm:pt>
    <dgm:pt modelId="{146B33AF-51EB-467F-86F0-3F82EBDFEFF7}" type="pres">
      <dgm:prSet presAssocID="{02D5EB71-C601-4893-A113-E4AD7553DB7D}" presName="connTx" presStyleLbl="parChTrans1D2" presStyleIdx="4" presStyleCnt="5"/>
      <dgm:spPr/>
    </dgm:pt>
    <dgm:pt modelId="{FD591240-42C2-4BBC-9380-2B12BE8C9916}" type="pres">
      <dgm:prSet presAssocID="{507A2F76-D518-42C3-8CC6-A5BCB49C5416}" presName="root2" presStyleCnt="0"/>
      <dgm:spPr/>
    </dgm:pt>
    <dgm:pt modelId="{3E170C72-602C-4374-886E-CD062825DE02}" type="pres">
      <dgm:prSet presAssocID="{507A2F76-D518-42C3-8CC6-A5BCB49C5416}" presName="LevelTwoTextNode" presStyleLbl="node2" presStyleIdx="4" presStyleCnt="5" custScaleX="303716">
        <dgm:presLayoutVars>
          <dgm:chPref val="3"/>
        </dgm:presLayoutVars>
      </dgm:prSet>
      <dgm:spPr/>
    </dgm:pt>
    <dgm:pt modelId="{563F9046-EE78-447D-B6B5-0189CC56A134}" type="pres">
      <dgm:prSet presAssocID="{507A2F76-D518-42C3-8CC6-A5BCB49C5416}" presName="level3hierChild" presStyleCnt="0"/>
      <dgm:spPr/>
    </dgm:pt>
  </dgm:ptLst>
  <dgm:cxnLst>
    <dgm:cxn modelId="{3E416402-A3BF-414B-950A-0CE592DA90EE}" srcId="{BD5269EB-FDCF-4BF8-B162-B3072F05C7B6}" destId="{C01A9BCA-35D7-4993-A6D7-87144C52A17A}" srcOrd="0" destOrd="0" parTransId="{C6DDF263-CFBF-4F7D-AF0E-DDB1C3B254CA}" sibTransId="{5D5B7762-B119-496F-BB5C-71F2AFA22369}"/>
    <dgm:cxn modelId="{35FDFA08-989D-44C8-8971-305453AEB8F2}" type="presOf" srcId="{51966051-A6D4-40BD-A78E-BAEA7E4548A2}" destId="{62665CD1-D8AB-430E-9E76-48652A234502}" srcOrd="1" destOrd="0" presId="urn:microsoft.com/office/officeart/2005/8/layout/hierarchy2"/>
    <dgm:cxn modelId="{5313F612-B1C2-4166-BFF1-EA7AAA920684}" type="presOf" srcId="{C6DDF263-CFBF-4F7D-AF0E-DDB1C3B254CA}" destId="{5973C1D1-8FA1-4C76-A47E-7367A809680A}" srcOrd="0" destOrd="0" presId="urn:microsoft.com/office/officeart/2005/8/layout/hierarchy2"/>
    <dgm:cxn modelId="{8C1C2421-EEBB-4667-AE13-9571FB72B283}" type="presOf" srcId="{507A2F76-D518-42C3-8CC6-A5BCB49C5416}" destId="{3E170C72-602C-4374-886E-CD062825DE02}" srcOrd="0" destOrd="0" presId="urn:microsoft.com/office/officeart/2005/8/layout/hierarchy2"/>
    <dgm:cxn modelId="{11F09830-4EB1-43E8-BDE1-C3BD80F1C9BC}" type="presOf" srcId="{C01A9BCA-35D7-4993-A6D7-87144C52A17A}" destId="{6E18C692-1570-41B4-8A4A-FF71F18F8A88}" srcOrd="0" destOrd="0" presId="urn:microsoft.com/office/officeart/2005/8/layout/hierarchy2"/>
    <dgm:cxn modelId="{5F49905E-8810-47B3-910B-153A0B0D086F}" type="presOf" srcId="{C6C34B8C-54A4-416A-940A-CE1AFC4A70E9}" destId="{06E2B987-2D98-4DC5-BDC3-59D62BD0DE56}" srcOrd="0" destOrd="0" presId="urn:microsoft.com/office/officeart/2005/8/layout/hierarchy2"/>
    <dgm:cxn modelId="{D020A761-8134-41EB-8F9A-871F544CCF85}" type="presOf" srcId="{51816B0D-54F6-4D97-B6DE-EE6E3BF11D8A}" destId="{0E7DCE50-B3F9-4522-90B9-677EAAAD4413}" srcOrd="0" destOrd="0" presId="urn:microsoft.com/office/officeart/2005/8/layout/hierarchy2"/>
    <dgm:cxn modelId="{CB07A34C-6E12-404F-B6CF-5AF78916A86D}" type="presOf" srcId="{C6DDF263-CFBF-4F7D-AF0E-DDB1C3B254CA}" destId="{6D4860ED-55BF-4A6F-8105-4EB677CAD317}" srcOrd="1" destOrd="0" presId="urn:microsoft.com/office/officeart/2005/8/layout/hierarchy2"/>
    <dgm:cxn modelId="{43F10C56-183C-4F92-A55E-B2470830F29B}" type="presOf" srcId="{318670CF-705F-4FBE-A7F5-9A2C8BFBBFA9}" destId="{8F42E1DA-CFD0-44B0-9D45-2F45B0D550CD}" srcOrd="0" destOrd="0" presId="urn:microsoft.com/office/officeart/2005/8/layout/hierarchy2"/>
    <dgm:cxn modelId="{D493BE81-657D-4E60-BA7E-18BB0C72327B}" srcId="{BD5269EB-FDCF-4BF8-B162-B3072F05C7B6}" destId="{C6C34B8C-54A4-416A-940A-CE1AFC4A70E9}" srcOrd="2" destOrd="0" parTransId="{51966051-A6D4-40BD-A78E-BAEA7E4548A2}" sibTransId="{07F4FC24-4E07-4C42-9AC0-9B43CF82DD50}"/>
    <dgm:cxn modelId="{6BA65982-ED14-4EC0-8521-EF799C656CFF}" srcId="{BD5269EB-FDCF-4BF8-B162-B3072F05C7B6}" destId="{ADE17525-91E2-4C78-922F-CC5B6A639A62}" srcOrd="3" destOrd="0" parTransId="{318670CF-705F-4FBE-A7F5-9A2C8BFBBFA9}" sibTransId="{5F2BF66C-56A1-4D8F-8038-FB3D730F543B}"/>
    <dgm:cxn modelId="{EAC46684-EBBB-4C09-9A24-9E3AF83DF4D3}" type="presOf" srcId="{51966051-A6D4-40BD-A78E-BAEA7E4548A2}" destId="{5EE44EE3-4E2C-409D-9D4A-C09D2398F339}" srcOrd="0" destOrd="0" presId="urn:microsoft.com/office/officeart/2005/8/layout/hierarchy2"/>
    <dgm:cxn modelId="{D298D690-46B9-445B-B767-79EB7E97614C}" srcId="{BD5269EB-FDCF-4BF8-B162-B3072F05C7B6}" destId="{507A2F76-D518-42C3-8CC6-A5BCB49C5416}" srcOrd="4" destOrd="0" parTransId="{02D5EB71-C601-4893-A113-E4AD7553DB7D}" sibTransId="{22D91E86-A0F0-4E64-8EA2-3E472186E230}"/>
    <dgm:cxn modelId="{58B2D892-3D70-4D17-AC58-A9891BB65D9F}" type="presOf" srcId="{ADE17525-91E2-4C78-922F-CC5B6A639A62}" destId="{205BCE93-A343-499E-8B6C-C739267AE485}" srcOrd="0" destOrd="0" presId="urn:microsoft.com/office/officeart/2005/8/layout/hierarchy2"/>
    <dgm:cxn modelId="{5EA8FEA7-B698-4320-98FB-D14139EBEB6A}" srcId="{BD5269EB-FDCF-4BF8-B162-B3072F05C7B6}" destId="{727EFB0E-0466-4DA6-AB2F-6916F841BB10}" srcOrd="1" destOrd="0" parTransId="{D2A8154B-A1D4-41E9-9273-5934369750BB}" sibTransId="{155D10E2-B787-4087-A5B9-28ED30D22A34}"/>
    <dgm:cxn modelId="{8EE2E9AB-C4CE-4038-B0E3-B18BE0C4089C}" type="presOf" srcId="{727EFB0E-0466-4DA6-AB2F-6916F841BB10}" destId="{0BC7F5A5-4BFC-43F5-B5E5-C79D174B3F06}" srcOrd="0" destOrd="0" presId="urn:microsoft.com/office/officeart/2005/8/layout/hierarchy2"/>
    <dgm:cxn modelId="{27F5DEAC-5240-4F65-BE44-EA1D68400CB6}" type="presOf" srcId="{BD5269EB-FDCF-4BF8-B162-B3072F05C7B6}" destId="{B0223A65-EE7D-4E51-963F-91853BBA0F77}" srcOrd="0" destOrd="0" presId="urn:microsoft.com/office/officeart/2005/8/layout/hierarchy2"/>
    <dgm:cxn modelId="{B2ACD7AD-1926-4FF2-B13F-CB8B687037B2}" type="presOf" srcId="{D2A8154B-A1D4-41E9-9273-5934369750BB}" destId="{BBD8DD1F-EC85-4C47-A01D-E4C0AE2DED97}" srcOrd="1" destOrd="0" presId="urn:microsoft.com/office/officeart/2005/8/layout/hierarchy2"/>
    <dgm:cxn modelId="{7D4880CE-52E2-4C69-93D2-3FB0A7B341FC}" srcId="{51816B0D-54F6-4D97-B6DE-EE6E3BF11D8A}" destId="{BD5269EB-FDCF-4BF8-B162-B3072F05C7B6}" srcOrd="0" destOrd="0" parTransId="{08089F39-125D-43BA-97BE-C44C0442468D}" sibTransId="{D2678C4C-4E6C-4552-AA38-9CF93EE4DFF6}"/>
    <dgm:cxn modelId="{491F90D9-8848-4172-94A2-5D283A4898B1}" type="presOf" srcId="{318670CF-705F-4FBE-A7F5-9A2C8BFBBFA9}" destId="{85DCA057-AC59-48F2-8C4F-D5D3BFE5466C}" srcOrd="1" destOrd="0" presId="urn:microsoft.com/office/officeart/2005/8/layout/hierarchy2"/>
    <dgm:cxn modelId="{233542DC-5531-40F3-881E-2811160383F2}" type="presOf" srcId="{02D5EB71-C601-4893-A113-E4AD7553DB7D}" destId="{146B33AF-51EB-467F-86F0-3F82EBDFEFF7}" srcOrd="1" destOrd="0" presId="urn:microsoft.com/office/officeart/2005/8/layout/hierarchy2"/>
    <dgm:cxn modelId="{3B4BF6DE-AA46-4E07-81DB-7649BA5AF6B3}" type="presOf" srcId="{D2A8154B-A1D4-41E9-9273-5934369750BB}" destId="{9CB42D1F-540E-47BE-B34F-69CA6B7AD6C4}" srcOrd="0" destOrd="0" presId="urn:microsoft.com/office/officeart/2005/8/layout/hierarchy2"/>
    <dgm:cxn modelId="{ECB464F1-C9D3-4F50-A746-B5106FA9F96C}" type="presOf" srcId="{02D5EB71-C601-4893-A113-E4AD7553DB7D}" destId="{325DF538-C4C5-4F90-9BB2-DB91CF7AB3CB}" srcOrd="0" destOrd="0" presId="urn:microsoft.com/office/officeart/2005/8/layout/hierarchy2"/>
    <dgm:cxn modelId="{2DDAEA31-0C42-4CDA-9037-DA28ED5C288B}" type="presParOf" srcId="{0E7DCE50-B3F9-4522-90B9-677EAAAD4413}" destId="{761D29CF-0A12-4C05-9E82-BB74E590BB0F}" srcOrd="0" destOrd="0" presId="urn:microsoft.com/office/officeart/2005/8/layout/hierarchy2"/>
    <dgm:cxn modelId="{818A53E6-0181-4266-8158-4403224B2A14}" type="presParOf" srcId="{761D29CF-0A12-4C05-9E82-BB74E590BB0F}" destId="{B0223A65-EE7D-4E51-963F-91853BBA0F77}" srcOrd="0" destOrd="0" presId="urn:microsoft.com/office/officeart/2005/8/layout/hierarchy2"/>
    <dgm:cxn modelId="{C2ECF54C-A832-487D-86A1-96B4FBBB98A9}" type="presParOf" srcId="{761D29CF-0A12-4C05-9E82-BB74E590BB0F}" destId="{1A75DBF8-1528-49EC-B3DE-360871688CD0}" srcOrd="1" destOrd="0" presId="urn:microsoft.com/office/officeart/2005/8/layout/hierarchy2"/>
    <dgm:cxn modelId="{4345BFBE-EB0D-41A7-9435-BC6B2704F974}" type="presParOf" srcId="{1A75DBF8-1528-49EC-B3DE-360871688CD0}" destId="{5973C1D1-8FA1-4C76-A47E-7367A809680A}" srcOrd="0" destOrd="0" presId="urn:microsoft.com/office/officeart/2005/8/layout/hierarchy2"/>
    <dgm:cxn modelId="{629896F5-B1C3-48CF-81CB-0B078A7B9C6D}" type="presParOf" srcId="{5973C1D1-8FA1-4C76-A47E-7367A809680A}" destId="{6D4860ED-55BF-4A6F-8105-4EB677CAD317}" srcOrd="0" destOrd="0" presId="urn:microsoft.com/office/officeart/2005/8/layout/hierarchy2"/>
    <dgm:cxn modelId="{92F1C730-B86C-43A8-997D-899AF6C4C5AA}" type="presParOf" srcId="{1A75DBF8-1528-49EC-B3DE-360871688CD0}" destId="{836783B6-FF9E-4DC4-8140-2884FBE40B3C}" srcOrd="1" destOrd="0" presId="urn:microsoft.com/office/officeart/2005/8/layout/hierarchy2"/>
    <dgm:cxn modelId="{E8664017-78D1-4A87-90A0-783A950DA725}" type="presParOf" srcId="{836783B6-FF9E-4DC4-8140-2884FBE40B3C}" destId="{6E18C692-1570-41B4-8A4A-FF71F18F8A88}" srcOrd="0" destOrd="0" presId="urn:microsoft.com/office/officeart/2005/8/layout/hierarchy2"/>
    <dgm:cxn modelId="{6FB12B5F-6F5D-4DE0-95E0-2AD6C55F8DF8}" type="presParOf" srcId="{836783B6-FF9E-4DC4-8140-2884FBE40B3C}" destId="{E1A7224E-1FA4-472B-A4A0-C41D4C5E0589}" srcOrd="1" destOrd="0" presId="urn:microsoft.com/office/officeart/2005/8/layout/hierarchy2"/>
    <dgm:cxn modelId="{F68FCAD9-018B-44C7-9E44-1251AFAF5236}" type="presParOf" srcId="{1A75DBF8-1528-49EC-B3DE-360871688CD0}" destId="{9CB42D1F-540E-47BE-B34F-69CA6B7AD6C4}" srcOrd="2" destOrd="0" presId="urn:microsoft.com/office/officeart/2005/8/layout/hierarchy2"/>
    <dgm:cxn modelId="{7EE74161-44DC-4AC4-9EFD-B3D7C83520FB}" type="presParOf" srcId="{9CB42D1F-540E-47BE-B34F-69CA6B7AD6C4}" destId="{BBD8DD1F-EC85-4C47-A01D-E4C0AE2DED97}" srcOrd="0" destOrd="0" presId="urn:microsoft.com/office/officeart/2005/8/layout/hierarchy2"/>
    <dgm:cxn modelId="{F40CD24C-3080-45F2-9BA6-85B398FBF4DF}" type="presParOf" srcId="{1A75DBF8-1528-49EC-B3DE-360871688CD0}" destId="{E2CE9822-1ED0-4D0F-8E9E-2CB307C9C3C8}" srcOrd="3" destOrd="0" presId="urn:microsoft.com/office/officeart/2005/8/layout/hierarchy2"/>
    <dgm:cxn modelId="{6329224A-6835-4748-96FD-27D96BE8CE44}" type="presParOf" srcId="{E2CE9822-1ED0-4D0F-8E9E-2CB307C9C3C8}" destId="{0BC7F5A5-4BFC-43F5-B5E5-C79D174B3F06}" srcOrd="0" destOrd="0" presId="urn:microsoft.com/office/officeart/2005/8/layout/hierarchy2"/>
    <dgm:cxn modelId="{5C43F863-08AA-42E1-900B-B7F768DCA9B0}" type="presParOf" srcId="{E2CE9822-1ED0-4D0F-8E9E-2CB307C9C3C8}" destId="{C347CA33-51A8-4D70-B72C-8EEFF7CADD9F}" srcOrd="1" destOrd="0" presId="urn:microsoft.com/office/officeart/2005/8/layout/hierarchy2"/>
    <dgm:cxn modelId="{13150931-5BC1-4450-8D39-ECDB77A87F83}" type="presParOf" srcId="{1A75DBF8-1528-49EC-B3DE-360871688CD0}" destId="{5EE44EE3-4E2C-409D-9D4A-C09D2398F339}" srcOrd="4" destOrd="0" presId="urn:microsoft.com/office/officeart/2005/8/layout/hierarchy2"/>
    <dgm:cxn modelId="{03546563-1C3A-4D31-9E0D-A89A4E72217D}" type="presParOf" srcId="{5EE44EE3-4E2C-409D-9D4A-C09D2398F339}" destId="{62665CD1-D8AB-430E-9E76-48652A234502}" srcOrd="0" destOrd="0" presId="urn:microsoft.com/office/officeart/2005/8/layout/hierarchy2"/>
    <dgm:cxn modelId="{02F9EEF7-6A98-4B40-8DE2-55DF199A2669}" type="presParOf" srcId="{1A75DBF8-1528-49EC-B3DE-360871688CD0}" destId="{90D6F99D-6ABF-41F8-82D3-DBC4F6AB2565}" srcOrd="5" destOrd="0" presId="urn:microsoft.com/office/officeart/2005/8/layout/hierarchy2"/>
    <dgm:cxn modelId="{E7BBF5CD-6D76-4654-8851-1964CA6884D1}" type="presParOf" srcId="{90D6F99D-6ABF-41F8-82D3-DBC4F6AB2565}" destId="{06E2B987-2D98-4DC5-BDC3-59D62BD0DE56}" srcOrd="0" destOrd="0" presId="urn:microsoft.com/office/officeart/2005/8/layout/hierarchy2"/>
    <dgm:cxn modelId="{B36F9B68-09E0-4DE0-9CFF-003A4178051A}" type="presParOf" srcId="{90D6F99D-6ABF-41F8-82D3-DBC4F6AB2565}" destId="{E0C28726-E401-4D86-9893-322FDF52CEA4}" srcOrd="1" destOrd="0" presId="urn:microsoft.com/office/officeart/2005/8/layout/hierarchy2"/>
    <dgm:cxn modelId="{F3FFE942-F1DF-44FF-AF72-518B7E776FF4}" type="presParOf" srcId="{1A75DBF8-1528-49EC-B3DE-360871688CD0}" destId="{8F42E1DA-CFD0-44B0-9D45-2F45B0D550CD}" srcOrd="6" destOrd="0" presId="urn:microsoft.com/office/officeart/2005/8/layout/hierarchy2"/>
    <dgm:cxn modelId="{246B89D5-943B-4FF9-8091-E56202F9169F}" type="presParOf" srcId="{8F42E1DA-CFD0-44B0-9D45-2F45B0D550CD}" destId="{85DCA057-AC59-48F2-8C4F-D5D3BFE5466C}" srcOrd="0" destOrd="0" presId="urn:microsoft.com/office/officeart/2005/8/layout/hierarchy2"/>
    <dgm:cxn modelId="{4D102FBE-8A57-4AF8-AECD-5A2099A6C7BE}" type="presParOf" srcId="{1A75DBF8-1528-49EC-B3DE-360871688CD0}" destId="{CDA5F35D-462B-48FD-9AD8-530209F973D5}" srcOrd="7" destOrd="0" presId="urn:microsoft.com/office/officeart/2005/8/layout/hierarchy2"/>
    <dgm:cxn modelId="{489B91D6-EC44-4110-AD84-3327DA553397}" type="presParOf" srcId="{CDA5F35D-462B-48FD-9AD8-530209F973D5}" destId="{205BCE93-A343-499E-8B6C-C739267AE485}" srcOrd="0" destOrd="0" presId="urn:microsoft.com/office/officeart/2005/8/layout/hierarchy2"/>
    <dgm:cxn modelId="{42263CF7-EF5F-49E9-B94C-69AC44E7C675}" type="presParOf" srcId="{CDA5F35D-462B-48FD-9AD8-530209F973D5}" destId="{E4833CC1-7ABD-4F0D-8AA5-F0BD9DDF945A}" srcOrd="1" destOrd="0" presId="urn:microsoft.com/office/officeart/2005/8/layout/hierarchy2"/>
    <dgm:cxn modelId="{061B41AE-7CF9-4E6B-A2A9-B2D4601CF3C1}" type="presParOf" srcId="{1A75DBF8-1528-49EC-B3DE-360871688CD0}" destId="{325DF538-C4C5-4F90-9BB2-DB91CF7AB3CB}" srcOrd="8" destOrd="0" presId="urn:microsoft.com/office/officeart/2005/8/layout/hierarchy2"/>
    <dgm:cxn modelId="{D83FBA6E-DB82-4B35-97A5-90A66B1DFD1B}" type="presParOf" srcId="{325DF538-C4C5-4F90-9BB2-DB91CF7AB3CB}" destId="{146B33AF-51EB-467F-86F0-3F82EBDFEFF7}" srcOrd="0" destOrd="0" presId="urn:microsoft.com/office/officeart/2005/8/layout/hierarchy2"/>
    <dgm:cxn modelId="{2584FC65-4136-4FB1-B462-AFBC5576CC1E}" type="presParOf" srcId="{1A75DBF8-1528-49EC-B3DE-360871688CD0}" destId="{FD591240-42C2-4BBC-9380-2B12BE8C9916}" srcOrd="9" destOrd="0" presId="urn:microsoft.com/office/officeart/2005/8/layout/hierarchy2"/>
    <dgm:cxn modelId="{02705EBA-411B-479F-AB78-048E782A7785}" type="presParOf" srcId="{FD591240-42C2-4BBC-9380-2B12BE8C9916}" destId="{3E170C72-602C-4374-886E-CD062825DE02}" srcOrd="0" destOrd="0" presId="urn:microsoft.com/office/officeart/2005/8/layout/hierarchy2"/>
    <dgm:cxn modelId="{66A53CEE-E4F3-4749-B668-B4094B8EA419}" type="presParOf" srcId="{FD591240-42C2-4BBC-9380-2B12BE8C9916}" destId="{563F9046-EE78-447D-B6B5-0189CC56A134}" srcOrd="1" destOrd="0" presId="urn:microsoft.com/office/officeart/2005/8/layout/hierarchy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23A65-EE7D-4E51-963F-91853BBA0F77}">
      <dsp:nvSpPr>
        <dsp:cNvPr id="0" name=""/>
        <dsp:cNvSpPr/>
      </dsp:nvSpPr>
      <dsp:spPr>
        <a:xfrm>
          <a:off x="54237" y="1939732"/>
          <a:ext cx="4652890" cy="84175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ANALISTAS DE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FISCALIZAÇÃO E REGULAÇÃO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78891" y="1964386"/>
        <a:ext cx="4603582" cy="792451"/>
      </dsp:txXfrm>
    </dsp:sp>
    <dsp:sp modelId="{5973C1D1-8FA1-4C76-A47E-7367A809680A}">
      <dsp:nvSpPr>
        <dsp:cNvPr id="0" name=""/>
        <dsp:cNvSpPr/>
      </dsp:nvSpPr>
      <dsp:spPr>
        <a:xfrm rot="17350740">
          <a:off x="4018923" y="1376543"/>
          <a:ext cx="2049817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49817" y="160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4992586" y="1341344"/>
        <a:ext cx="102490" cy="102490"/>
      </dsp:txXfrm>
    </dsp:sp>
    <dsp:sp modelId="{6E18C692-1570-41B4-8A4A-FF71F18F8A88}">
      <dsp:nvSpPr>
        <dsp:cNvPr id="0" name=""/>
        <dsp:cNvSpPr/>
      </dsp:nvSpPr>
      <dsp:spPr>
        <a:xfrm>
          <a:off x="5380535" y="3687"/>
          <a:ext cx="5113113" cy="8417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i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Engenharias Civil, Sanitária e Ambiental</a:t>
          </a:r>
          <a:endParaRPr lang="pt-BR" sz="2400" u="none" kern="1200" dirty="0">
            <a:solidFill>
              <a:schemeClr val="bg1"/>
            </a:solidFill>
          </a:endParaRPr>
        </a:p>
      </dsp:txBody>
      <dsp:txXfrm>
        <a:off x="5405189" y="28341"/>
        <a:ext cx="5063805" cy="792451"/>
      </dsp:txXfrm>
    </dsp:sp>
    <dsp:sp modelId="{9CB42D1F-540E-47BE-B34F-69CA6B7AD6C4}">
      <dsp:nvSpPr>
        <dsp:cNvPr id="0" name=""/>
        <dsp:cNvSpPr/>
      </dsp:nvSpPr>
      <dsp:spPr>
        <a:xfrm rot="18289469">
          <a:off x="4454224" y="1860554"/>
          <a:ext cx="117921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79214" y="160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5014351" y="1847120"/>
        <a:ext cx="58960" cy="58960"/>
      </dsp:txXfrm>
    </dsp:sp>
    <dsp:sp modelId="{0BC7F5A5-4BFC-43F5-B5E5-C79D174B3F06}">
      <dsp:nvSpPr>
        <dsp:cNvPr id="0" name=""/>
        <dsp:cNvSpPr/>
      </dsp:nvSpPr>
      <dsp:spPr>
        <a:xfrm>
          <a:off x="5380535" y="971710"/>
          <a:ext cx="5113113" cy="8417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i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Administração de Empresas</a:t>
          </a:r>
          <a:endParaRPr lang="pt-BR" sz="2400" u="none" kern="1200" dirty="0">
            <a:solidFill>
              <a:schemeClr val="bg1"/>
            </a:solidFill>
          </a:endParaRPr>
        </a:p>
      </dsp:txBody>
      <dsp:txXfrm>
        <a:off x="5405189" y="996364"/>
        <a:ext cx="5063805" cy="792451"/>
      </dsp:txXfrm>
    </dsp:sp>
    <dsp:sp modelId="{5EE44EE3-4E2C-409D-9D4A-C09D2398F339}">
      <dsp:nvSpPr>
        <dsp:cNvPr id="0" name=""/>
        <dsp:cNvSpPr/>
      </dsp:nvSpPr>
      <dsp:spPr>
        <a:xfrm>
          <a:off x="4707128" y="2344566"/>
          <a:ext cx="673407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73407" y="160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5026996" y="2343777"/>
        <a:ext cx="33670" cy="33670"/>
      </dsp:txXfrm>
    </dsp:sp>
    <dsp:sp modelId="{06E2B987-2D98-4DC5-BDC3-59D62BD0DE56}">
      <dsp:nvSpPr>
        <dsp:cNvPr id="0" name=""/>
        <dsp:cNvSpPr/>
      </dsp:nvSpPr>
      <dsp:spPr>
        <a:xfrm>
          <a:off x="5380535" y="1939732"/>
          <a:ext cx="5113113" cy="8417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i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Econômicas</a:t>
          </a:r>
          <a:endParaRPr lang="pt-BR" sz="2400" u="none" kern="1200" dirty="0">
            <a:solidFill>
              <a:schemeClr val="bg1"/>
            </a:solidFill>
          </a:endParaRPr>
        </a:p>
      </dsp:txBody>
      <dsp:txXfrm>
        <a:off x="5405189" y="1964386"/>
        <a:ext cx="5063805" cy="792451"/>
      </dsp:txXfrm>
    </dsp:sp>
    <dsp:sp modelId="{8F42E1DA-CFD0-44B0-9D45-2F45B0D550CD}">
      <dsp:nvSpPr>
        <dsp:cNvPr id="0" name=""/>
        <dsp:cNvSpPr/>
      </dsp:nvSpPr>
      <dsp:spPr>
        <a:xfrm rot="3310531">
          <a:off x="4454224" y="2828577"/>
          <a:ext cx="117921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79214" y="160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5014351" y="2815143"/>
        <a:ext cx="58960" cy="58960"/>
      </dsp:txXfrm>
    </dsp:sp>
    <dsp:sp modelId="{205BCE93-A343-499E-8B6C-C739267AE485}">
      <dsp:nvSpPr>
        <dsp:cNvPr id="0" name=""/>
        <dsp:cNvSpPr/>
      </dsp:nvSpPr>
      <dsp:spPr>
        <a:xfrm>
          <a:off x="5380535" y="2907755"/>
          <a:ext cx="5113113" cy="8417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i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Contábeis</a:t>
          </a:r>
          <a:endParaRPr lang="pt-BR" sz="2400" u="none" kern="1200" dirty="0">
            <a:solidFill>
              <a:schemeClr val="bg1"/>
            </a:solidFill>
          </a:endParaRPr>
        </a:p>
      </dsp:txBody>
      <dsp:txXfrm>
        <a:off x="5405189" y="2932409"/>
        <a:ext cx="5063805" cy="792451"/>
      </dsp:txXfrm>
    </dsp:sp>
    <dsp:sp modelId="{325DF538-C4C5-4F90-9BB2-DB91CF7AB3CB}">
      <dsp:nvSpPr>
        <dsp:cNvPr id="0" name=""/>
        <dsp:cNvSpPr/>
      </dsp:nvSpPr>
      <dsp:spPr>
        <a:xfrm rot="4249260">
          <a:off x="4018923" y="3312589"/>
          <a:ext cx="2049817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49817" y="160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4992586" y="3277389"/>
        <a:ext cx="102490" cy="102490"/>
      </dsp:txXfrm>
    </dsp:sp>
    <dsp:sp modelId="{3E170C72-602C-4374-886E-CD062825DE02}">
      <dsp:nvSpPr>
        <dsp:cNvPr id="0" name=""/>
        <dsp:cNvSpPr/>
      </dsp:nvSpPr>
      <dsp:spPr>
        <a:xfrm>
          <a:off x="5380535" y="3875778"/>
          <a:ext cx="5113113" cy="8417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Ciências Biológicas</a:t>
          </a:r>
          <a:endParaRPr lang="pt-BR" sz="2400" u="none" kern="1200" dirty="0">
            <a:solidFill>
              <a:schemeClr val="bg1"/>
            </a:solidFill>
          </a:endParaRPr>
        </a:p>
      </dsp:txBody>
      <dsp:txXfrm>
        <a:off x="5405189" y="3900432"/>
        <a:ext cx="5063805" cy="792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945FF86-1076-4C46-8324-A0848698C7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935EFF-7A75-4CA5-8A56-E0C0FD1885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71265-9081-4F70-BBE8-ECA003E2A41F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9FF55-A206-4ECC-AB95-FB628DBE94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AE7A1E-4167-4EE2-A95D-1BA8484E7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88D8-8BD2-4F0D-BF8C-F024FB147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164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"/>
            <a:ext cx="12197904" cy="685468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4481194" y="1435100"/>
            <a:ext cx="7101206" cy="45085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4089400" y="114300"/>
            <a:ext cx="7924800" cy="571500"/>
          </a:xfrm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E6B78D1-5A10-436D-914B-BD17FAAFE5F9}"/>
              </a:ext>
            </a:extLst>
          </p:cNvPr>
          <p:cNvSpPr/>
          <p:nvPr userDrawn="1"/>
        </p:nvSpPr>
        <p:spPr>
          <a:xfrm>
            <a:off x="3853542" y="0"/>
            <a:ext cx="8425543" cy="6858000"/>
          </a:xfrm>
          <a:prstGeom prst="rect">
            <a:avLst/>
          </a:prstGeom>
          <a:solidFill>
            <a:srgbClr val="DCEDED"/>
          </a:solidFill>
          <a:ln>
            <a:solidFill>
              <a:srgbClr val="E1F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9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82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"/>
            <a:ext cx="12206752" cy="684972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384300" y="225425"/>
            <a:ext cx="10414000" cy="892175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19100" y="1625600"/>
            <a:ext cx="11379200" cy="46609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Retângulo 9"/>
          <p:cNvSpPr/>
          <p:nvPr userDrawn="1"/>
        </p:nvSpPr>
        <p:spPr>
          <a:xfrm>
            <a:off x="0" y="1422400"/>
            <a:ext cx="12192000" cy="5080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/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05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"/>
            <a:ext cx="12206752" cy="684972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384300" y="225425"/>
            <a:ext cx="7902575" cy="892175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19100" y="1625600"/>
            <a:ext cx="11379200" cy="46609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Retângulo 9"/>
          <p:cNvSpPr/>
          <p:nvPr userDrawn="1"/>
        </p:nvSpPr>
        <p:spPr>
          <a:xfrm>
            <a:off x="0" y="1422400"/>
            <a:ext cx="12192000" cy="5080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/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DD6D89-1E88-4DE7-B5A9-FC14580DA9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9923"/>
            <a:ext cx="2661577" cy="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6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36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54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92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"/>
            <a:ext cx="12207854" cy="6849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70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30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4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30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7E1F-A695-440E-AE4B-02C2D6B906A8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FB85-EA67-4170-93CB-2D2A843A0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99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abriel.silva\Desktop\Template-49CNSA.jpg">
            <a:extLst>
              <a:ext uri="{FF2B5EF4-FFF2-40B4-BE49-F238E27FC236}">
                <a16:creationId xmlns:a16="http://schemas.microsoft.com/office/drawing/2014/main" id="{581FEEA5-21AC-4DBB-8740-F6EB0988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F3CA3CA-EAAA-4144-BDA2-4D5D7C3A42C7}"/>
              </a:ext>
            </a:extLst>
          </p:cNvPr>
          <p:cNvSpPr/>
          <p:nvPr/>
        </p:nvSpPr>
        <p:spPr>
          <a:xfrm>
            <a:off x="702365" y="2176376"/>
            <a:ext cx="10853531" cy="3410034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814388" y="703065"/>
            <a:ext cx="10563225" cy="1274773"/>
          </a:xfrm>
          <a:prstGeom prst="rect">
            <a:avLst/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pt-BR" sz="4500" b="1" spc="-150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O PAPEL DA REGULAÇÃO PARA A UNIVERSALIZAÇÃO DO SANEAMENTO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5338BA6-B1FE-4CD8-968A-0466AD2913F8}"/>
              </a:ext>
            </a:extLst>
          </p:cNvPr>
          <p:cNvSpPr/>
          <p:nvPr/>
        </p:nvSpPr>
        <p:spPr>
          <a:xfrm>
            <a:off x="3239536" y="2662117"/>
            <a:ext cx="7858446" cy="1505027"/>
          </a:xfrm>
          <a:prstGeom prst="rect">
            <a:avLst/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pt-BR" sz="5400" b="1" spc="-150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Evolução da regulação após </a:t>
            </a:r>
          </a:p>
          <a:p>
            <a:pPr>
              <a:lnSpc>
                <a:spcPct val="85000"/>
              </a:lnSpc>
            </a:pPr>
            <a:r>
              <a:rPr lang="pt-BR" sz="5400" b="1" spc="-150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a criação da ARISB-MG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9A71F12-22D3-4E2D-A9E7-E53F7F35AE73}"/>
              </a:ext>
            </a:extLst>
          </p:cNvPr>
          <p:cNvSpPr/>
          <p:nvPr/>
        </p:nvSpPr>
        <p:spPr>
          <a:xfrm>
            <a:off x="2221560" y="4623989"/>
            <a:ext cx="7748880" cy="981807"/>
          </a:xfrm>
          <a:prstGeom prst="rect">
            <a:avLst/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pt-BR" sz="2400" spc="-150" dirty="0">
                <a:ln/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Eng.º Thimóteo Cezar Lima</a:t>
            </a:r>
          </a:p>
          <a:p>
            <a:pPr algn="ctr">
              <a:lnSpc>
                <a:spcPct val="85000"/>
              </a:lnSpc>
            </a:pPr>
            <a:r>
              <a:rPr lang="pt-BR" sz="2200" spc="-150" dirty="0">
                <a:ln/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Técnico Operacional</a:t>
            </a:r>
          </a:p>
          <a:p>
            <a:pPr algn="ctr">
              <a:lnSpc>
                <a:spcPct val="85000"/>
              </a:lnSpc>
            </a:pPr>
            <a:r>
              <a:rPr lang="pt-BR" sz="2000" spc="-150" dirty="0">
                <a:ln/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diretoria.to@arisb.com.br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67CCC6-887F-48D1-BA9F-0FC349617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2" b="97483" l="459" r="26502">
                        <a14:foregroundMark x1="11738" y1="12357" x2="13618" y2="5263"/>
                        <a14:foregroundMark x1="13343" y1="1602" x2="13343" y2="1602"/>
                        <a14:foregroundMark x1="2109" y1="63844" x2="1972" y2="68764"/>
                        <a14:foregroundMark x1="642" y1="69451" x2="504" y2="64416"/>
                        <a14:foregroundMark x1="8528" y1="92563" x2="15497" y2="97597"/>
                        <a14:foregroundMark x1="26364" y1="53776" x2="26502" y2="57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41"/>
          <a:stretch/>
        </p:blipFill>
        <p:spPr>
          <a:xfrm>
            <a:off x="814388" y="2317184"/>
            <a:ext cx="2279758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6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048CD1A-68FC-4B0F-9C38-0F614302B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112"/>
            <a:ext cx="3150727" cy="11269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C9275D4-588E-4A72-9D7E-A358777C7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8" y="154761"/>
            <a:ext cx="10384160" cy="5841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658979" y="5995851"/>
            <a:ext cx="10874040" cy="769441"/>
          </a:xfrm>
          <a:prstGeom prst="rect">
            <a:avLst/>
          </a:prstGeom>
          <a:solidFill>
            <a:srgbClr val="C9FFEC">
              <a:alpha val="75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4400" b="1">
                <a:solidFill>
                  <a:schemeClr val="tx2">
                    <a:lumMod val="50000"/>
                  </a:schemeClr>
                </a:solidFill>
                <a:latin typeface="Calibri"/>
              </a:defRPr>
            </a:lvl1pPr>
          </a:lstStyle>
          <a:p>
            <a:r>
              <a:rPr lang="pt-BR" dirty="0"/>
              <a:t>≈ 1 milhão de habitantes</a:t>
            </a:r>
          </a:p>
        </p:txBody>
      </p:sp>
      <p:sp>
        <p:nvSpPr>
          <p:cNvPr id="2" name="Fluxograma: Conector 1">
            <a:extLst>
              <a:ext uri="{FF2B5EF4-FFF2-40B4-BE49-F238E27FC236}">
                <a16:creationId xmlns:a16="http://schemas.microsoft.com/office/drawing/2014/main" id="{CC852187-13C3-4201-94F4-4402D9F997C0}"/>
              </a:ext>
            </a:extLst>
          </p:cNvPr>
          <p:cNvSpPr/>
          <p:nvPr/>
        </p:nvSpPr>
        <p:spPr>
          <a:xfrm>
            <a:off x="5801710" y="2790945"/>
            <a:ext cx="2680138" cy="23959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7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1" y="1421710"/>
            <a:ext cx="3407013" cy="397854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59387" y="4825932"/>
            <a:ext cx="3326905" cy="66046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59387" y="5636524"/>
            <a:ext cx="3326905" cy="75062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Vocação</a:t>
            </a:r>
          </a:p>
        </p:txBody>
      </p:sp>
      <p:cxnSp>
        <p:nvCxnSpPr>
          <p:cNvPr id="5" name="Conector angulado 4"/>
          <p:cNvCxnSpPr>
            <a:stCxn id="3" idx="3"/>
            <a:endCxn id="4" idx="3"/>
          </p:cNvCxnSpPr>
          <p:nvPr/>
        </p:nvCxnSpPr>
        <p:spPr>
          <a:xfrm>
            <a:off x="4386292" y="5156164"/>
            <a:ext cx="12700" cy="855674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804012" y="1749187"/>
            <a:ext cx="7137779" cy="13352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Redefinir finalidade e objetivos para continuar atendendo demandas dos municípios</a:t>
            </a:r>
          </a:p>
        </p:txBody>
      </p:sp>
      <p:cxnSp>
        <p:nvCxnSpPr>
          <p:cNvPr id="7" name="Conector angulado 6"/>
          <p:cNvCxnSpPr>
            <a:cxnSpLocks/>
          </p:cNvCxnSpPr>
          <p:nvPr/>
        </p:nvCxnSpPr>
        <p:spPr>
          <a:xfrm rot="16200000" flipH="1">
            <a:off x="4004939" y="1617715"/>
            <a:ext cx="995079" cy="603072"/>
          </a:xfrm>
          <a:prstGeom prst="bentConnector3">
            <a:avLst>
              <a:gd name="adj1" fmla="val 101939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8117058" y="3364114"/>
            <a:ext cx="3824733" cy="8702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Finalidade</a:t>
            </a:r>
          </a:p>
        </p:txBody>
      </p:sp>
      <p:sp>
        <p:nvSpPr>
          <p:cNvPr id="9" name="Retângulo 8"/>
          <p:cNvSpPr/>
          <p:nvPr/>
        </p:nvSpPr>
        <p:spPr>
          <a:xfrm>
            <a:off x="8117058" y="4353028"/>
            <a:ext cx="3824733" cy="8702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Nome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117058" y="5327874"/>
            <a:ext cx="3824733" cy="8702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Quadro de Pessoal</a:t>
            </a:r>
          </a:p>
        </p:txBody>
      </p:sp>
      <p:cxnSp>
        <p:nvCxnSpPr>
          <p:cNvPr id="11" name="Conector angulado 10"/>
          <p:cNvCxnSpPr>
            <a:endCxn id="8" idx="1"/>
          </p:cNvCxnSpPr>
          <p:nvPr/>
        </p:nvCxnSpPr>
        <p:spPr>
          <a:xfrm>
            <a:off x="7114436" y="3084394"/>
            <a:ext cx="1002622" cy="714850"/>
          </a:xfrm>
          <a:prstGeom prst="bentConnector3">
            <a:avLst>
              <a:gd name="adj1" fmla="val -511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do 11"/>
          <p:cNvCxnSpPr>
            <a:endCxn id="9" idx="1"/>
          </p:cNvCxnSpPr>
          <p:nvPr/>
        </p:nvCxnSpPr>
        <p:spPr>
          <a:xfrm rot="16200000" flipH="1">
            <a:off x="7082438" y="3753537"/>
            <a:ext cx="1066619" cy="1002622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do 12"/>
          <p:cNvCxnSpPr>
            <a:endCxn id="10" idx="1"/>
          </p:cNvCxnSpPr>
          <p:nvPr/>
        </p:nvCxnSpPr>
        <p:spPr>
          <a:xfrm rot="16200000" flipH="1">
            <a:off x="7030143" y="4676089"/>
            <a:ext cx="1171206" cy="1002623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E198F87E-53EA-441D-BE98-682A152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59725" cy="995080"/>
          </a:xfrm>
        </p:spPr>
        <p:txBody>
          <a:bodyPr>
            <a:normAutofit fontScale="90000"/>
          </a:bodyPr>
          <a:lstStyle/>
          <a:p>
            <a:r>
              <a:rPr lang="pt-BR" dirty="0"/>
              <a:t>2ª Alteração do </a:t>
            </a:r>
            <a:br>
              <a:rPr lang="pt-BR" dirty="0"/>
            </a:br>
            <a:r>
              <a:rPr lang="pt-BR" dirty="0"/>
              <a:t>Protocolo de Intenções</a:t>
            </a:r>
          </a:p>
        </p:txBody>
      </p:sp>
    </p:spTree>
    <p:extLst>
      <p:ext uri="{BB962C8B-B14F-4D97-AF65-F5344CB8AC3E}">
        <p14:creationId xmlns:p14="http://schemas.microsoft.com/office/powerpoint/2010/main" val="19728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29" y="1857029"/>
            <a:ext cx="9897142" cy="396475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D2E929A-7ACC-4220-B342-44F7A1CA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59725" cy="995080"/>
          </a:xfrm>
        </p:spPr>
        <p:txBody>
          <a:bodyPr>
            <a:normAutofit fontScale="90000"/>
          </a:bodyPr>
          <a:lstStyle/>
          <a:p>
            <a:r>
              <a:rPr lang="pt-BR" dirty="0"/>
              <a:t>2ª Alteração do </a:t>
            </a:r>
            <a:br>
              <a:rPr lang="pt-BR" dirty="0"/>
            </a:br>
            <a:r>
              <a:rPr lang="pt-BR" dirty="0"/>
              <a:t>Protocolo de Intenções</a:t>
            </a:r>
          </a:p>
        </p:txBody>
      </p:sp>
    </p:spTree>
    <p:extLst>
      <p:ext uri="{BB962C8B-B14F-4D97-AF65-F5344CB8AC3E}">
        <p14:creationId xmlns:p14="http://schemas.microsoft.com/office/powerpoint/2010/main" val="9721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958886" y="2714486"/>
            <a:ext cx="10274229" cy="3060000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3200" b="1" dirty="0"/>
              <a:t>Impulsionar o exercício da regulação e fiscalização do saneamento básico em Minas Gerais, consolidando a nossa identidade como </a:t>
            </a:r>
            <a:r>
              <a:rPr lang="pt-BR" sz="3200" b="1" dirty="0">
                <a:solidFill>
                  <a:srgbClr val="01A163"/>
                </a:solidFill>
              </a:rPr>
              <a:t>Agência Reguladora</a:t>
            </a:r>
            <a:r>
              <a:rPr lang="pt-BR" sz="3200" b="1" dirty="0"/>
              <a:t> pela promoção de mecanismos de eficiência operacional e atuação comprometida com a qualidade de vida dos usuários.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63277" y="1762913"/>
            <a:ext cx="5056093" cy="830997"/>
          </a:xfrm>
          <a:prstGeom prst="rect">
            <a:avLst/>
          </a:prstGeom>
          <a:solidFill>
            <a:srgbClr val="C9FFEC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101600" algn="ctr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202020204" pitchFamily="34" charset="0"/>
              </a:rPr>
              <a:t>OBJETIVO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BFC76D9-47C3-4E90-B1C5-6799DFE5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59725" cy="995080"/>
          </a:xfrm>
        </p:spPr>
        <p:txBody>
          <a:bodyPr>
            <a:normAutofit fontScale="90000"/>
          </a:bodyPr>
          <a:lstStyle/>
          <a:p>
            <a:r>
              <a:rPr lang="pt-BR" dirty="0"/>
              <a:t>2ª Alteração do </a:t>
            </a:r>
            <a:br>
              <a:rPr lang="pt-BR" dirty="0"/>
            </a:br>
            <a:r>
              <a:rPr lang="pt-BR" dirty="0"/>
              <a:t>Protocolo de Intenções</a:t>
            </a:r>
          </a:p>
        </p:txBody>
      </p:sp>
    </p:spTree>
    <p:extLst>
      <p:ext uri="{BB962C8B-B14F-4D97-AF65-F5344CB8AC3E}">
        <p14:creationId xmlns:p14="http://schemas.microsoft.com/office/powerpoint/2010/main" val="153351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981" r="1323" b="2000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6" t="61638" r="1329" b="4149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2" t="61738" r="33521" b="3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61789" r="66744" b="10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77885" y="4012948"/>
            <a:ext cx="85474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pt-BR" sz="40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REGULAÇÃO E FISCALIZAÇÃO </a:t>
            </a:r>
          </a:p>
          <a:p>
            <a:pPr algn="ctr" defTabSz="914400"/>
            <a:r>
              <a:rPr lang="pt-BR" sz="40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POR MEIO DE CONSÓRCIO PÚBLICO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644538" y="1110794"/>
            <a:ext cx="854746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400"/>
            <a:r>
              <a:rPr lang="pt-BR" sz="7000" b="1" spc="-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UM BREVE HISTÓRICO</a:t>
            </a:r>
          </a:p>
          <a:p>
            <a:pPr algn="ctr" defTabSz="914400"/>
            <a:r>
              <a:rPr lang="pt-BR" sz="7000" b="1" spc="-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CISAB-RC / ARISB-MG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8FC85BC-742A-465F-8290-F14763887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73" y="5769574"/>
            <a:ext cx="3150727" cy="11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8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422936" y="225425"/>
            <a:ext cx="7892514" cy="892175"/>
          </a:xfrm>
        </p:spPr>
        <p:txBody>
          <a:bodyPr/>
          <a:lstStyle/>
          <a:p>
            <a:pPr algn="ctr"/>
            <a:r>
              <a:rPr lang="pt-BR" dirty="0"/>
              <a:t>Estrutura Organizacional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6AD1D1-4876-4CDA-AAFD-06943D183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856980"/>
              </p:ext>
            </p:extLst>
          </p:nvPr>
        </p:nvGraphicFramePr>
        <p:xfrm>
          <a:off x="822056" y="1640416"/>
          <a:ext cx="10547887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2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0"/>
            <a:ext cx="1223924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9563598" y="1293059"/>
            <a:ext cx="1766229" cy="16466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Formas e Mecanismos de Controle Social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055/2018</a:t>
            </a:r>
          </a:p>
          <a:p>
            <a:pPr algn="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214531" y="3987374"/>
            <a:ext cx="1567970" cy="2369880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Novembro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040/2017</a:t>
            </a:r>
          </a:p>
          <a:p>
            <a:pPr algn="ctr"/>
            <a:r>
              <a:rPr lang="pt-BR" sz="17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rocedimento de fiscalização da prestação dos serviços públicos de saneamento básico.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061923" y="620897"/>
            <a:ext cx="1624877" cy="2369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gerais e procedimentos para solicitação de revisão e reajuste de tarifas.</a:t>
            </a: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029/2017</a:t>
            </a:r>
          </a:p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Julho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 flipH="1">
            <a:off x="8291861" y="2889423"/>
            <a:ext cx="45719" cy="6759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751378" y="3397026"/>
            <a:ext cx="45719" cy="13118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3177" y="3952628"/>
            <a:ext cx="1686343" cy="2446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Julho</a:t>
            </a:r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001/2015</a:t>
            </a:r>
          </a:p>
          <a:p>
            <a:r>
              <a:rPr lang="pt-BR" sz="17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Regras para instalação e funcionamento dos Conselhos de Regulação e Controle Social.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957959" y="2187107"/>
            <a:ext cx="45719" cy="13118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051126" y="3369394"/>
            <a:ext cx="45719" cy="13118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928159" y="4072203"/>
            <a:ext cx="1667234" cy="2600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Outubro</a:t>
            </a:r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005/2015</a:t>
            </a:r>
          </a:p>
          <a:p>
            <a:r>
              <a:rPr lang="pt-BR" sz="17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mínimas para racionamentos em situações emergenciais de abastecimento de água.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16882" y="348801"/>
            <a:ext cx="1811251" cy="21390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gerais e procedimentos para solicitação de revisão e reajuste de tarifas.</a:t>
            </a: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002/2015</a:t>
            </a:r>
          </a:p>
          <a:p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Agosto</a:t>
            </a:r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997697" y="750376"/>
            <a:ext cx="1589578" cy="2139047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gerais para o funcionamento da Ouvidoria do CISAB-RC.</a:t>
            </a: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003/2015</a:t>
            </a:r>
          </a:p>
          <a:p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Agosto</a:t>
            </a:r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106232" y="3512982"/>
            <a:ext cx="45719" cy="13118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1868276" y="2039028"/>
            <a:ext cx="225083" cy="2391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1688340" y="4617958"/>
            <a:ext cx="225083" cy="2391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2975300" y="3952628"/>
            <a:ext cx="225083" cy="2391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5605018" y="1937389"/>
            <a:ext cx="45719" cy="13118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550290" y="3769328"/>
            <a:ext cx="45719" cy="13118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3743064" y="4090605"/>
            <a:ext cx="1686343" cy="2200602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Abril</a:t>
            </a:r>
            <a:endParaRPr lang="pt-BR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013/2016</a:t>
            </a:r>
          </a:p>
          <a:p>
            <a:pPr algn="ctr"/>
            <a:r>
              <a:rPr lang="pt-BR" sz="17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Gerais de Prestação dos Serviços Públicos de Saneamento.</a:t>
            </a:r>
          </a:p>
        </p:txBody>
      </p:sp>
      <p:sp>
        <p:nvSpPr>
          <p:cNvPr id="24" name="Elipse 23"/>
          <p:cNvSpPr/>
          <p:nvPr/>
        </p:nvSpPr>
        <p:spPr>
          <a:xfrm>
            <a:off x="5007758" y="4100718"/>
            <a:ext cx="225083" cy="2391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3961637" y="818116"/>
            <a:ext cx="1868921" cy="19082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Condições gerais e procedimentos para solicitação de revisão e reajuste de tarifas.</a:t>
            </a: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016/2016</a:t>
            </a:r>
          </a:p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Julho</a:t>
            </a:r>
            <a:endParaRPr lang="pt-BR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5492476" y="2545024"/>
            <a:ext cx="225083" cy="2391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5589398" y="4511083"/>
            <a:ext cx="1435890" cy="2369880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Dezembro</a:t>
            </a:r>
            <a:endParaRPr lang="pt-BR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020/2016</a:t>
            </a:r>
          </a:p>
          <a:p>
            <a:pPr algn="ctr"/>
            <a:r>
              <a:rPr lang="pt-BR" sz="17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Definição de Não Conformidades a serem verificadas na fiscalização.</a:t>
            </a:r>
          </a:p>
        </p:txBody>
      </p:sp>
      <p:sp>
        <p:nvSpPr>
          <p:cNvPr id="31" name="Elipse 30"/>
          <p:cNvSpPr/>
          <p:nvPr/>
        </p:nvSpPr>
        <p:spPr>
          <a:xfrm>
            <a:off x="6460607" y="4420269"/>
            <a:ext cx="225083" cy="2391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8179319" y="2715072"/>
            <a:ext cx="225083" cy="2391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612792" y="3251822"/>
            <a:ext cx="49035" cy="740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/>
          <p:nvPr/>
        </p:nvSpPr>
        <p:spPr>
          <a:xfrm>
            <a:off x="7537584" y="3851027"/>
            <a:ext cx="225083" cy="2391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4607683" y="128325"/>
            <a:ext cx="7443637" cy="369332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LINHA DO TEMPO – RESOLUÇÕES NORMATIVAS DE CARÁTER GERAL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226814"/>
            <a:ext cx="3595393" cy="54591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398333" y="323760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41" name="Retângulo 40"/>
          <p:cNvSpPr/>
          <p:nvPr/>
        </p:nvSpPr>
        <p:spPr>
          <a:xfrm flipH="1">
            <a:off x="9888396" y="2820471"/>
            <a:ext cx="45719" cy="6759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 flipH="1">
            <a:off x="11312327" y="3516663"/>
            <a:ext cx="45719" cy="6759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9786237" y="4077408"/>
            <a:ext cx="2023690" cy="2416046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Outubro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Resolução 074/2018</a:t>
            </a:r>
          </a:p>
          <a:p>
            <a:r>
              <a:rPr lang="pt-B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pt-BR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Estabelece condições, procedimentos e metodologia para Revisões e Reajustes de tarifas.</a:t>
            </a:r>
          </a:p>
        </p:txBody>
      </p:sp>
      <p:sp>
        <p:nvSpPr>
          <p:cNvPr id="49" name="Elipse 48"/>
          <p:cNvSpPr/>
          <p:nvPr/>
        </p:nvSpPr>
        <p:spPr>
          <a:xfrm>
            <a:off x="11245504" y="4039883"/>
            <a:ext cx="225083" cy="2391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9775854" y="2643942"/>
            <a:ext cx="225083" cy="2391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631917" y="3224236"/>
            <a:ext cx="3393371" cy="5459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95534" y="324809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6" name="Retângulo 5"/>
          <p:cNvSpPr/>
          <p:nvPr/>
        </p:nvSpPr>
        <p:spPr>
          <a:xfrm>
            <a:off x="7061922" y="3235581"/>
            <a:ext cx="2656067" cy="54591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699182" y="324926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9741699" y="3235581"/>
            <a:ext cx="2474009" cy="5459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10446713" y="325505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8885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6" grpId="0" animBg="1"/>
      <p:bldP spid="33" grpId="0" animBg="1"/>
      <p:bldP spid="32" grpId="0" animBg="1"/>
      <p:bldP spid="10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7" grpId="0" animBg="1"/>
      <p:bldP spid="4" grpId="0" animBg="1"/>
      <p:bldP spid="3" grpId="0"/>
      <p:bldP spid="41" grpId="0" animBg="1"/>
      <p:bldP spid="42" grpId="0" animBg="1"/>
      <p:bldP spid="48" grpId="0" animBg="1"/>
      <p:bldP spid="49" grpId="0" animBg="1"/>
      <p:bldP spid="45" grpId="0" animBg="1"/>
      <p:bldP spid="5" grpId="0" animBg="1"/>
      <p:bldP spid="8" grpId="0"/>
      <p:bldP spid="6" grpId="0" animBg="1"/>
      <p:bldP spid="9" grpId="0"/>
      <p:bldP spid="43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397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Atividades Realizadas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14661" y="2005267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Resoluções (Fiscalização e Regulação)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15533" y="2005267"/>
            <a:ext cx="347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Estudos econômicos financeiros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697575" y="2005267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Notas Técnicas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24477" y="390434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Consultas Públicas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313816" y="3772721"/>
            <a:ext cx="34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Reuniões com Conselhos de Saneamento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733671" y="386207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Visitas de Fiscalização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1059" y="5791191"/>
            <a:ext cx="237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Atendimentos da Ouvidoria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384882" y="5791192"/>
            <a:ext cx="347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Homologações de Regulamentos e outros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362575" y="1306523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98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94939" y="1306523"/>
            <a:ext cx="1596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60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331740" y="1306524"/>
            <a:ext cx="126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83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34712" y="5736599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Audiências Públicas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527006" y="3180627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56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353995" y="3100408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64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189368" y="3137356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31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370469" y="5117788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27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194156" y="5063196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06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503194" y="5117788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98316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26CE9-FEE3-4172-9F70-8110D8BD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45438" cy="89217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Visitas aos Municípios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7A79A7-0798-45B8-8184-3D93DA123803}"/>
              </a:ext>
            </a:extLst>
          </p:cNvPr>
          <p:cNvSpPr txBox="1"/>
          <p:nvPr/>
        </p:nvSpPr>
        <p:spPr>
          <a:xfrm>
            <a:off x="158642" y="1637385"/>
            <a:ext cx="41655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1A163"/>
                </a:solidFill>
              </a:rPr>
              <a:t>Foram percorridos </a:t>
            </a:r>
            <a:r>
              <a:rPr lang="pt-BR" sz="4000" b="1" dirty="0">
                <a:solidFill>
                  <a:srgbClr val="FF0000"/>
                </a:solidFill>
              </a:rPr>
              <a:t>23.524 </a:t>
            </a:r>
            <a:r>
              <a:rPr lang="pt-BR" sz="4000" b="1" dirty="0">
                <a:solidFill>
                  <a:srgbClr val="01A163"/>
                </a:solidFill>
              </a:rPr>
              <a:t>Km em </a:t>
            </a:r>
            <a:r>
              <a:rPr lang="pt-BR" sz="4000" b="1" dirty="0">
                <a:solidFill>
                  <a:srgbClr val="C00000"/>
                </a:solidFill>
              </a:rPr>
              <a:t>2018</a:t>
            </a:r>
            <a:r>
              <a:rPr lang="pt-BR" sz="4000" b="1" dirty="0">
                <a:solidFill>
                  <a:srgbClr val="01A163"/>
                </a:solidFill>
              </a:rPr>
              <a:t> em </a:t>
            </a:r>
            <a:r>
              <a:rPr lang="pt-BR" sz="4000" b="1" dirty="0">
                <a:solidFill>
                  <a:srgbClr val="FF0000"/>
                </a:solidFill>
              </a:rPr>
              <a:t>55</a:t>
            </a:r>
            <a:r>
              <a:rPr lang="pt-BR" sz="4000" b="1" dirty="0">
                <a:solidFill>
                  <a:srgbClr val="01A163"/>
                </a:solidFill>
              </a:rPr>
              <a:t> visitas realizadas aos municípios Regulados e Fiscalizados. </a:t>
            </a:r>
            <a:endParaRPr lang="pt-BR" sz="4000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Resultado de imagem para estradas minas">
            <a:extLst>
              <a:ext uri="{FF2B5EF4-FFF2-40B4-BE49-F238E27FC236}">
                <a16:creationId xmlns:a16="http://schemas.microsoft.com/office/drawing/2014/main" id="{CE02885E-E1F8-47B9-B652-EC267111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52" y="1406769"/>
            <a:ext cx="8385703" cy="4631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685741B-D1D7-4BBC-9B11-F60908076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39" y="3837987"/>
            <a:ext cx="3833973" cy="257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90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85503" y="233272"/>
            <a:ext cx="7565571" cy="838033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Alguns Resultados</a:t>
            </a:r>
          </a:p>
        </p:txBody>
      </p:sp>
      <p:sp>
        <p:nvSpPr>
          <p:cNvPr id="7" name="Fluxograma: Processo alternativo 6"/>
          <p:cNvSpPr/>
          <p:nvPr/>
        </p:nvSpPr>
        <p:spPr>
          <a:xfrm>
            <a:off x="460374" y="1632201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transparência em todos os processos </a:t>
            </a:r>
          </a:p>
        </p:txBody>
      </p:sp>
    </p:spTree>
    <p:extLst>
      <p:ext uri="{BB962C8B-B14F-4D97-AF65-F5344CB8AC3E}">
        <p14:creationId xmlns:p14="http://schemas.microsoft.com/office/powerpoint/2010/main" val="38274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8F87E-53EA-441D-BE98-682A152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937" y="196848"/>
            <a:ext cx="7835363" cy="1080000"/>
          </a:xfrm>
        </p:spPr>
        <p:txBody>
          <a:bodyPr>
            <a:normAutofit fontScale="90000"/>
          </a:bodyPr>
          <a:lstStyle/>
          <a:p>
            <a:r>
              <a:rPr lang="pt-BR" dirty="0"/>
              <a:t>Difusão de assuntos do </a:t>
            </a:r>
            <a:br>
              <a:rPr lang="pt-BR" dirty="0"/>
            </a:br>
            <a:r>
              <a:rPr lang="pt-BR" dirty="0"/>
              <a:t>saneamento básico</a:t>
            </a:r>
          </a:p>
        </p:txBody>
      </p:sp>
      <p:pic>
        <p:nvPicPr>
          <p:cNvPr id="4" name="Picture 2" descr="http://cisabrc.com.br/wp-content/uploads/2018/09/Sanemais_c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9" y="1425388"/>
            <a:ext cx="3464766" cy="50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monitor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10" y="1667371"/>
            <a:ext cx="7297546" cy="49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9082A1-50D9-470B-94A7-07F4F4CE2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8" t="12084" r="5151" b="7877"/>
          <a:stretch/>
        </p:blipFill>
        <p:spPr>
          <a:xfrm>
            <a:off x="4778015" y="2067951"/>
            <a:ext cx="6428935" cy="32352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E77366-53DE-4BED-B9C2-E67F7B0C8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38" t="6177" r="32616" b="6177"/>
          <a:stretch/>
        </p:blipFill>
        <p:spPr>
          <a:xfrm>
            <a:off x="550744" y="1425388"/>
            <a:ext cx="3542041" cy="50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14065" y="251622"/>
            <a:ext cx="7565571" cy="838033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Alguns Resultados</a:t>
            </a:r>
          </a:p>
        </p:txBody>
      </p:sp>
      <p:sp>
        <p:nvSpPr>
          <p:cNvPr id="7" name="Fluxograma: Processo alternativo 6"/>
          <p:cNvSpPr/>
          <p:nvPr/>
        </p:nvSpPr>
        <p:spPr>
          <a:xfrm>
            <a:off x="460374" y="1632201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transparência em todos os processos 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184236" y="1652338"/>
            <a:ext cx="3604592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Comprometimento dos gestores com redução de custos operacionais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7946966" y="1652338"/>
            <a:ext cx="3820964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organização e qualidade nas informações, especialmente nas apropriações de custos</a:t>
            </a:r>
          </a:p>
        </p:txBody>
      </p:sp>
      <p:sp>
        <p:nvSpPr>
          <p:cNvPr id="13" name="Fluxograma: Processo alternativo 6">
            <a:extLst>
              <a:ext uri="{FF2B5EF4-FFF2-40B4-BE49-F238E27FC236}">
                <a16:creationId xmlns:a16="http://schemas.microsoft.com/office/drawing/2014/main" id="{1E91D1EE-5028-44C6-B10A-ED32A107FEBB}"/>
              </a:ext>
            </a:extLst>
          </p:cNvPr>
          <p:cNvSpPr/>
          <p:nvPr/>
        </p:nvSpPr>
        <p:spPr>
          <a:xfrm>
            <a:off x="460374" y="4103574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Melhoria da qualidade dos serviços prestados</a:t>
            </a:r>
          </a:p>
        </p:txBody>
      </p:sp>
    </p:spTree>
    <p:extLst>
      <p:ext uri="{BB962C8B-B14F-4D97-AF65-F5344CB8AC3E}">
        <p14:creationId xmlns:p14="http://schemas.microsoft.com/office/powerpoint/2010/main" val="12995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26CE9-FEE3-4172-9F70-8110D8BD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02575" cy="89217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Fiscalização</a:t>
            </a:r>
          </a:p>
        </p:txBody>
      </p:sp>
      <p:grpSp>
        <p:nvGrpSpPr>
          <p:cNvPr id="3" name="Agrupar 9">
            <a:extLst>
              <a:ext uri="{FF2B5EF4-FFF2-40B4-BE49-F238E27FC236}">
                <a16:creationId xmlns:a16="http://schemas.microsoft.com/office/drawing/2014/main" id="{F548376E-42CB-4BF0-9ADE-3F5999E86006}"/>
              </a:ext>
            </a:extLst>
          </p:cNvPr>
          <p:cNvGrpSpPr/>
          <p:nvPr/>
        </p:nvGrpSpPr>
        <p:grpSpPr>
          <a:xfrm>
            <a:off x="101601" y="1532569"/>
            <a:ext cx="11538856" cy="4752101"/>
            <a:chOff x="3667529" y="2280707"/>
            <a:chExt cx="3797508" cy="4003963"/>
          </a:xfrm>
        </p:grpSpPr>
        <p:pic>
          <p:nvPicPr>
            <p:cNvPr id="4" name="Picture 2" descr="Resultado de imagem para man pointing vector">
              <a:extLst>
                <a:ext uri="{FF2B5EF4-FFF2-40B4-BE49-F238E27FC236}">
                  <a16:creationId xmlns:a16="http://schemas.microsoft.com/office/drawing/2014/main" id="{EC36B25C-596D-44EF-8D2D-C7D9B26A9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3" t="5253" r="17927" b="8484"/>
            <a:stretch/>
          </p:blipFill>
          <p:spPr bwMode="auto">
            <a:xfrm>
              <a:off x="6495359" y="2493172"/>
              <a:ext cx="969678" cy="3791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47A79A7-0798-45B8-8184-3D93DA123803}"/>
                </a:ext>
              </a:extLst>
            </p:cNvPr>
            <p:cNvSpPr txBox="1"/>
            <p:nvPr/>
          </p:nvSpPr>
          <p:spPr>
            <a:xfrm>
              <a:off x="3667529" y="2280707"/>
              <a:ext cx="2827830" cy="163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rgbClr val="01A163"/>
                  </a:solidFill>
                </a:rPr>
                <a:t>Todos os municípios regulados têm amostras de águas (ETA e ETE) coletadas para análises.</a:t>
              </a:r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" y="3691369"/>
            <a:ext cx="6302049" cy="27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0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249" y="365125"/>
            <a:ext cx="10515600" cy="941397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Fiscalização – Qualidade de água e esgoto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1249" y="2184142"/>
            <a:ext cx="3167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Análises completas de água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916706" y="2216737"/>
            <a:ext cx="347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Conformidade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90580" y="1344390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24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615090" y="1379122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92%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7BE4ED-9024-4937-8D58-D07B4788E6F9}"/>
              </a:ext>
            </a:extLst>
          </p:cNvPr>
          <p:cNvSpPr txBox="1"/>
          <p:nvPr/>
        </p:nvSpPr>
        <p:spPr>
          <a:xfrm>
            <a:off x="553286" y="3885449"/>
            <a:ext cx="3167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Análises básicas de água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3759381-9284-43EA-98E6-A10D2805606A}"/>
              </a:ext>
            </a:extLst>
          </p:cNvPr>
          <p:cNvSpPr txBox="1"/>
          <p:nvPr/>
        </p:nvSpPr>
        <p:spPr>
          <a:xfrm>
            <a:off x="1473158" y="3044901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97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30D6E5-FF7F-4F8E-B7C4-3464DB0B2098}"/>
              </a:ext>
            </a:extLst>
          </p:cNvPr>
          <p:cNvSpPr txBox="1"/>
          <p:nvPr/>
        </p:nvSpPr>
        <p:spPr>
          <a:xfrm>
            <a:off x="4860653" y="5846742"/>
            <a:ext cx="347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Conformidade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2F5738E-F8C7-4C33-941D-E83B4828AEF5}"/>
              </a:ext>
            </a:extLst>
          </p:cNvPr>
          <p:cNvSpPr txBox="1"/>
          <p:nvPr/>
        </p:nvSpPr>
        <p:spPr>
          <a:xfrm>
            <a:off x="5559037" y="5009127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62%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9DBC4FC-3298-47BF-9C88-BB0DD7221D19}"/>
              </a:ext>
            </a:extLst>
          </p:cNvPr>
          <p:cNvSpPr txBox="1"/>
          <p:nvPr/>
        </p:nvSpPr>
        <p:spPr>
          <a:xfrm>
            <a:off x="5498669" y="3060406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87%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61CCD5F-A18A-4196-B069-ADD909F02A80}"/>
              </a:ext>
            </a:extLst>
          </p:cNvPr>
          <p:cNvSpPr txBox="1"/>
          <p:nvPr/>
        </p:nvSpPr>
        <p:spPr>
          <a:xfrm>
            <a:off x="4719585" y="3975087"/>
            <a:ext cx="347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Conformidade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6122729-96DE-4AB2-862D-98241E86DFAA}"/>
              </a:ext>
            </a:extLst>
          </p:cNvPr>
          <p:cNvSpPr txBox="1"/>
          <p:nvPr/>
        </p:nvSpPr>
        <p:spPr>
          <a:xfrm>
            <a:off x="553286" y="5762112"/>
            <a:ext cx="3167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Análises de esgoto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1C24163-1218-41C7-BF27-4FAE4570C38E}"/>
              </a:ext>
            </a:extLst>
          </p:cNvPr>
          <p:cNvSpPr txBox="1"/>
          <p:nvPr/>
        </p:nvSpPr>
        <p:spPr>
          <a:xfrm>
            <a:off x="1473158" y="4851224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81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22" grpId="0"/>
      <p:bldP spid="25" grpId="0"/>
      <p:bldP spid="30" grpId="0"/>
      <p:bldP spid="33" grpId="0"/>
      <p:bldP spid="36" grpId="0"/>
      <p:bldP spid="35" grpId="0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0">
            <a:extLst>
              <a:ext uri="{FF2B5EF4-FFF2-40B4-BE49-F238E27FC236}">
                <a16:creationId xmlns:a16="http://schemas.microsoft.com/office/drawing/2014/main" id="{3577A203-A42C-4D49-99B2-36FFA896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22">
            <a:extLst>
              <a:ext uri="{FF2B5EF4-FFF2-40B4-BE49-F238E27FC236}">
                <a16:creationId xmlns:a16="http://schemas.microsoft.com/office/drawing/2014/main" id="{8C8C05AE-9DF1-4538-8394-34B4BA07D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9602889-AA17-4376-92C8-DD716DF86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3A512936-0740-49DA-92B7-25AE1EFB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D69E377-1B79-4292-82F4-61F0FC8D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B056DB3-E8FC-442B-B42C-E1ACA36FA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800E3F6-91AA-465C-9B6F-B1F3F489F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F57128A-5F54-4E7C-BAF0-BA5A38C12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FD4C7B5-BB70-4C82-874C-04686B29D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AA6A1943-65ED-4B22-BFE1-F6BD60263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208B7CF0-B3DF-4E10-9337-48A30CAE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DA981E40-24B8-4B14-8FD0-95E4DAE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17B2BEC2-F679-4E34-9966-C7F465E0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BCD4CCC-7F2B-4221-86A9-42D582106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5E55A2B-9964-40E4-8B47-37EBB07D8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462F7F0F-F6E9-42E8-860F-660F907C8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14DB16BD-676C-43E8-9576-0B57BC17F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3EF1A985-0BF6-48C7-B2D2-60A79D1F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B64767CD-8EFC-4DC5-A381-317285F81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F8754A2-0A7E-4053-9BF7-52987C708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27D7AB63-1693-4F87-BCCB-675B647C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3E932580-5A95-4E83-9F77-B21B6C28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"/>
          <a:stretch/>
        </p:blipFill>
        <p:spPr>
          <a:xfrm>
            <a:off x="20" y="227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5E225E9-A939-4AC0-8273-AC5EE74F1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/>
          <a:stretch/>
        </p:blipFill>
        <p:spPr>
          <a:xfrm>
            <a:off x="6096610" y="10"/>
            <a:ext cx="6095390" cy="3428991"/>
          </a:xfrm>
          <a:prstGeom prst="rect">
            <a:avLst/>
          </a:prstGeom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CDB848E-3DCB-4835-ABFF-E94000811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 r="-3" b="11017"/>
          <a:stretch/>
        </p:blipFill>
        <p:spPr>
          <a:xfrm>
            <a:off x="20" y="3429225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1A0247-CCEA-469A-B406-A6C576CC1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/>
          <a:stretch/>
        </p:blipFill>
        <p:spPr>
          <a:xfrm>
            <a:off x="6096610" y="3428999"/>
            <a:ext cx="6095390" cy="3429001"/>
          </a:xfrm>
          <a:prstGeom prst="rect">
            <a:avLst/>
          </a:prstGeom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DEC82A6-E15F-4C58-B742-131B884A5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643063"/>
            <a:ext cx="4510180" cy="4021353"/>
            <a:chOff x="3833747" y="1643063"/>
            <a:chExt cx="4510180" cy="4021353"/>
          </a:xfrm>
        </p:grpSpPr>
        <p:sp>
          <p:nvSpPr>
            <p:cNvPr id="46" name="Isosceles Triangle 39">
              <a:extLst>
                <a:ext uri="{FF2B5EF4-FFF2-40B4-BE49-F238E27FC236}">
                  <a16:creationId xmlns:a16="http://schemas.microsoft.com/office/drawing/2014/main" id="{F62D6D76-50AA-4CAA-B94A-16C5825F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6230EC-670E-421D-8348-0FB779CBD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643063"/>
              <a:ext cx="4510180" cy="3670289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AE26CE9-FEE3-4172-9F70-8110D8BD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Fiscalização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sistemas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226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800475" y="1173558"/>
            <a:ext cx="8229600" cy="4588564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6500" b="1" i="1" spc="-1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Contextualizando a Regulação e Fiscalização</a:t>
            </a:r>
          </a:p>
          <a:p>
            <a:pPr algn="ctr">
              <a:lnSpc>
                <a:spcPct val="110000"/>
              </a:lnSpc>
            </a:pPr>
            <a:r>
              <a:rPr lang="pt-BR" sz="6500" b="1" i="1" spc="-150" dirty="0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do Saneamento Básico e a ARISB-MG</a:t>
            </a:r>
            <a:endParaRPr lang="pt-BR" sz="6500" b="1" spc="-150" dirty="0">
              <a:ln w="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C15B49-CB2D-4DE9-A17C-4BFF8C59E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73" y="5769574"/>
            <a:ext cx="3150727" cy="11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2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397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Fiscalização em números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81742" y="205831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Visitas de Fiscalização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353995" y="2160465"/>
            <a:ext cx="347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Não Conformidades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32843" y="222576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Por visita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419047" y="1288118"/>
            <a:ext cx="150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22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052379" y="1322850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1.047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119070" y="1314178"/>
            <a:ext cx="171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≈ 47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7BE4ED-9024-4937-8D58-D07B4788E6F9}"/>
              </a:ext>
            </a:extLst>
          </p:cNvPr>
          <p:cNvSpPr txBox="1"/>
          <p:nvPr/>
        </p:nvSpPr>
        <p:spPr>
          <a:xfrm>
            <a:off x="1931333" y="448557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Visitas de Fiscalização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781A682-F0FF-4147-B0F0-9A3616D2639F}"/>
              </a:ext>
            </a:extLst>
          </p:cNvPr>
          <p:cNvSpPr txBox="1"/>
          <p:nvPr/>
        </p:nvSpPr>
        <p:spPr>
          <a:xfrm>
            <a:off x="4253177" y="3857477"/>
            <a:ext cx="347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Não Conformidades  recorrentes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AAE21E6-187E-4615-BED7-3DEAFD517990}"/>
              </a:ext>
            </a:extLst>
          </p:cNvPr>
          <p:cNvSpPr txBox="1"/>
          <p:nvPr/>
        </p:nvSpPr>
        <p:spPr>
          <a:xfrm>
            <a:off x="7732025" y="3922778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Índice de atendimento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3759381-9284-43EA-98E6-A10D2805606A}"/>
              </a:ext>
            </a:extLst>
          </p:cNvPr>
          <p:cNvSpPr txBox="1"/>
          <p:nvPr/>
        </p:nvSpPr>
        <p:spPr>
          <a:xfrm>
            <a:off x="2368638" y="3715374"/>
            <a:ext cx="1505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6</a:t>
            </a:r>
          </a:p>
          <a:p>
            <a:pPr algn="ctr"/>
            <a:endParaRPr lang="pt-BR" sz="5400" b="1" dirty="0">
              <a:solidFill>
                <a:srgbClr val="01A163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93C8372-CA96-4017-A35A-FCA0DA715B00}"/>
              </a:ext>
            </a:extLst>
          </p:cNvPr>
          <p:cNvSpPr txBox="1"/>
          <p:nvPr/>
        </p:nvSpPr>
        <p:spPr>
          <a:xfrm>
            <a:off x="8018252" y="3011190"/>
            <a:ext cx="171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50%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30D6E5-FF7F-4F8E-B7C4-3464DB0B2098}"/>
              </a:ext>
            </a:extLst>
          </p:cNvPr>
          <p:cNvSpPr txBox="1"/>
          <p:nvPr/>
        </p:nvSpPr>
        <p:spPr>
          <a:xfrm>
            <a:off x="4143194" y="5691995"/>
            <a:ext cx="347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Não Conformidades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45F3AB4-3115-46D8-BD89-C2E21E3E34AD}"/>
              </a:ext>
            </a:extLst>
          </p:cNvPr>
          <p:cNvSpPr txBox="1"/>
          <p:nvPr/>
        </p:nvSpPr>
        <p:spPr>
          <a:xfrm>
            <a:off x="7622042" y="575729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Por visita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2F5738E-F8C7-4C33-941D-E83B4828AEF5}"/>
              </a:ext>
            </a:extLst>
          </p:cNvPr>
          <p:cNvSpPr txBox="1"/>
          <p:nvPr/>
        </p:nvSpPr>
        <p:spPr>
          <a:xfrm>
            <a:off x="4841578" y="4854380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202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2E17EF6-BA16-49FF-B796-5FB8CEEA6CC7}"/>
              </a:ext>
            </a:extLst>
          </p:cNvPr>
          <p:cNvSpPr txBox="1"/>
          <p:nvPr/>
        </p:nvSpPr>
        <p:spPr>
          <a:xfrm>
            <a:off x="7908269" y="4845708"/>
            <a:ext cx="171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≈ 34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9DBC4FC-3298-47BF-9C88-BB0DD7221D19}"/>
              </a:ext>
            </a:extLst>
          </p:cNvPr>
          <p:cNvSpPr txBox="1"/>
          <p:nvPr/>
        </p:nvSpPr>
        <p:spPr>
          <a:xfrm>
            <a:off x="4935958" y="2905658"/>
            <a:ext cx="211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1A163"/>
                </a:solidFill>
              </a:rPr>
              <a:t>153</a:t>
            </a:r>
          </a:p>
        </p:txBody>
      </p:sp>
      <p:graphicFrame>
        <p:nvGraphicFramePr>
          <p:cNvPr id="37" name="Tabela 36">
            <a:extLst>
              <a:ext uri="{FF2B5EF4-FFF2-40B4-BE49-F238E27FC236}">
                <a16:creationId xmlns:a16="http://schemas.microsoft.com/office/drawing/2014/main" id="{DC389ACC-ED30-4A76-920C-F351C38A8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43553"/>
              </p:ext>
            </p:extLst>
          </p:nvPr>
        </p:nvGraphicFramePr>
        <p:xfrm>
          <a:off x="502846" y="1493922"/>
          <a:ext cx="1316443" cy="472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443">
                  <a:extLst>
                    <a:ext uri="{9D8B030D-6E8A-4147-A177-3AD203B41FA5}">
                      <a16:colId xmlns:a16="http://schemas.microsoft.com/office/drawing/2014/main" val="1742148754"/>
                    </a:ext>
                  </a:extLst>
                </a:gridCol>
              </a:tblGrid>
              <a:tr h="13694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081387"/>
                  </a:ext>
                </a:extLst>
              </a:tr>
              <a:tr h="3355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kern="1200" dirty="0">
                          <a:solidFill>
                            <a:srgbClr val="0167A9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229198"/>
                  </a:ext>
                </a:extLst>
              </a:tr>
            </a:tbl>
          </a:graphicData>
        </a:graphic>
      </p:graphicFrame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A0737E6-C98F-43E6-8ACF-01EB113CE10A}"/>
              </a:ext>
            </a:extLst>
          </p:cNvPr>
          <p:cNvCxnSpPr/>
          <p:nvPr/>
        </p:nvCxnSpPr>
        <p:spPr>
          <a:xfrm>
            <a:off x="1931333" y="2860735"/>
            <a:ext cx="7689708" cy="0"/>
          </a:xfrm>
          <a:prstGeom prst="line">
            <a:avLst/>
          </a:prstGeom>
          <a:ln w="22225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2" grpId="0"/>
      <p:bldP spid="13" grpId="0"/>
      <p:bldP spid="22" grpId="0"/>
      <p:bldP spid="23" grpId="0"/>
      <p:bldP spid="24" grpId="0"/>
      <p:bldP spid="25" grpId="0"/>
      <p:bldP spid="27" grpId="0"/>
      <p:bldP spid="30" grpId="0"/>
      <p:bldP spid="31" grpId="0"/>
      <p:bldP spid="33" grpId="0"/>
      <p:bldP spid="34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85503" y="251622"/>
            <a:ext cx="7565571" cy="838033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Alguns Resultados</a:t>
            </a:r>
          </a:p>
        </p:txBody>
      </p:sp>
      <p:sp>
        <p:nvSpPr>
          <p:cNvPr id="7" name="Fluxograma: Processo alternativo 6"/>
          <p:cNvSpPr/>
          <p:nvPr/>
        </p:nvSpPr>
        <p:spPr>
          <a:xfrm>
            <a:off x="460374" y="1632201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transparência em todos os processos 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184236" y="1652338"/>
            <a:ext cx="3604592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Comprometimento dos gestores com redução de custos operacionais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7946966" y="1652338"/>
            <a:ext cx="3820964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organização e qualidade nas informações, especialmente nas apropriações de custos</a:t>
            </a:r>
          </a:p>
        </p:txBody>
      </p:sp>
      <p:sp>
        <p:nvSpPr>
          <p:cNvPr id="10" name="Fluxograma: Processo alternativo 9"/>
          <p:cNvSpPr/>
          <p:nvPr/>
        </p:nvSpPr>
        <p:spPr>
          <a:xfrm>
            <a:off x="4184235" y="4123710"/>
            <a:ext cx="3662826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Ampliação de investimentos planejados e com recursos próprios</a:t>
            </a:r>
          </a:p>
        </p:txBody>
      </p:sp>
      <p:sp>
        <p:nvSpPr>
          <p:cNvPr id="13" name="Fluxograma: Processo alternativo 6">
            <a:extLst>
              <a:ext uri="{FF2B5EF4-FFF2-40B4-BE49-F238E27FC236}">
                <a16:creationId xmlns:a16="http://schemas.microsoft.com/office/drawing/2014/main" id="{1E91D1EE-5028-44C6-B10A-ED32A107FEBB}"/>
              </a:ext>
            </a:extLst>
          </p:cNvPr>
          <p:cNvSpPr/>
          <p:nvPr/>
        </p:nvSpPr>
        <p:spPr>
          <a:xfrm>
            <a:off x="460374" y="4103574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Melhoria da qualidade dos serviços prestados</a:t>
            </a:r>
          </a:p>
        </p:txBody>
      </p:sp>
    </p:spTree>
    <p:extLst>
      <p:ext uri="{BB962C8B-B14F-4D97-AF65-F5344CB8AC3E}">
        <p14:creationId xmlns:p14="http://schemas.microsoft.com/office/powerpoint/2010/main" val="42347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26CE9-FEE3-4172-9F70-8110D8BD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72" y="323899"/>
            <a:ext cx="7852191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Evolução dos Investimentos com</a:t>
            </a:r>
            <a:br>
              <a:rPr lang="pt-BR" dirty="0"/>
            </a:br>
            <a:r>
              <a:rPr lang="pt-BR" dirty="0"/>
              <a:t>Recursos Tarifários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B623C16-3A3A-4F0C-9E23-85A26E02E826}"/>
              </a:ext>
            </a:extLst>
          </p:cNvPr>
          <p:cNvSpPr txBox="1">
            <a:spLocks/>
          </p:cNvSpPr>
          <p:nvPr/>
        </p:nvSpPr>
        <p:spPr>
          <a:xfrm>
            <a:off x="296888" y="1471450"/>
            <a:ext cx="2038350" cy="549079"/>
          </a:xfrm>
          <a:prstGeom prst="rect">
            <a:avLst/>
          </a:prstGeo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600" dirty="0"/>
              <a:t>Exemplos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26A87C2-8976-4447-B936-5349F9BB51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846733"/>
              </p:ext>
            </p:extLst>
          </p:nvPr>
        </p:nvGraphicFramePr>
        <p:xfrm>
          <a:off x="296887" y="2301314"/>
          <a:ext cx="5676209" cy="423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5CC8777-2293-463C-B714-FCA783782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969316"/>
              </p:ext>
            </p:extLst>
          </p:nvPr>
        </p:nvGraphicFramePr>
        <p:xfrm>
          <a:off x="6218904" y="2301314"/>
          <a:ext cx="5676207" cy="422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B19712AC-1C23-49DC-8DE5-B6E81BCA565E}"/>
              </a:ext>
            </a:extLst>
          </p:cNvPr>
          <p:cNvSpPr txBox="1">
            <a:spLocks/>
          </p:cNvSpPr>
          <p:nvPr/>
        </p:nvSpPr>
        <p:spPr>
          <a:xfrm>
            <a:off x="5076826" y="1726826"/>
            <a:ext cx="2038350" cy="549079"/>
          </a:xfrm>
          <a:prstGeom prst="rect">
            <a:avLst/>
          </a:prstGeom>
          <a:ln w="28575" cmpd="sng">
            <a:noFill/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badi Extra Light" panose="020B0604020202020204" pitchFamily="34" charset="0"/>
              </a:rPr>
              <a:t>Buritizeiro</a:t>
            </a:r>
          </a:p>
        </p:txBody>
      </p:sp>
    </p:spTree>
    <p:extLst>
      <p:ext uri="{BB962C8B-B14F-4D97-AF65-F5344CB8AC3E}">
        <p14:creationId xmlns:p14="http://schemas.microsoft.com/office/powerpoint/2010/main" val="3398626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B623C16-3A3A-4F0C-9E23-85A26E02E826}"/>
              </a:ext>
            </a:extLst>
          </p:cNvPr>
          <p:cNvSpPr txBox="1">
            <a:spLocks/>
          </p:cNvSpPr>
          <p:nvPr/>
        </p:nvSpPr>
        <p:spPr>
          <a:xfrm>
            <a:off x="296888" y="1471450"/>
            <a:ext cx="2038350" cy="549079"/>
          </a:xfrm>
          <a:prstGeom prst="rect">
            <a:avLst/>
          </a:prstGeo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600" dirty="0"/>
              <a:t>Exemplos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9712AC-1C23-49DC-8DE5-B6E81BCA565E}"/>
              </a:ext>
            </a:extLst>
          </p:cNvPr>
          <p:cNvSpPr txBox="1">
            <a:spLocks/>
          </p:cNvSpPr>
          <p:nvPr/>
        </p:nvSpPr>
        <p:spPr>
          <a:xfrm>
            <a:off x="5076826" y="1712539"/>
            <a:ext cx="2038350" cy="549079"/>
          </a:xfrm>
          <a:prstGeom prst="rect">
            <a:avLst/>
          </a:prstGeom>
          <a:ln w="28575" cmpd="sng">
            <a:noFill/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badi Extra Light" panose="020B0604020202020204" pitchFamily="34" charset="0"/>
              </a:rPr>
              <a:t>Caeté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8E4C9E6-4B16-4F93-BCF0-1E44074CFB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308329"/>
              </p:ext>
            </p:extLst>
          </p:nvPr>
        </p:nvGraphicFramePr>
        <p:xfrm>
          <a:off x="191184" y="2296605"/>
          <a:ext cx="6130103" cy="422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F605F41-0C56-4F7F-9ABE-71795DB43D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419984"/>
              </p:ext>
            </p:extLst>
          </p:nvPr>
        </p:nvGraphicFramePr>
        <p:xfrm>
          <a:off x="6321287" y="2296606"/>
          <a:ext cx="5679528" cy="422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5A65E21D-9C9B-4DAD-B4D7-F8440AD4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72" y="323899"/>
            <a:ext cx="7852191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Evolução dos Investimentos com</a:t>
            </a:r>
            <a:br>
              <a:rPr lang="pt-BR" dirty="0"/>
            </a:br>
            <a:r>
              <a:rPr lang="pt-BR" dirty="0"/>
              <a:t>Recursos Tarifários</a:t>
            </a:r>
          </a:p>
        </p:txBody>
      </p:sp>
    </p:spTree>
    <p:extLst>
      <p:ext uri="{BB962C8B-B14F-4D97-AF65-F5344CB8AC3E}">
        <p14:creationId xmlns:p14="http://schemas.microsoft.com/office/powerpoint/2010/main" val="2844074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B623C16-3A3A-4F0C-9E23-85A26E02E826}"/>
              </a:ext>
            </a:extLst>
          </p:cNvPr>
          <p:cNvSpPr txBox="1">
            <a:spLocks/>
          </p:cNvSpPr>
          <p:nvPr/>
        </p:nvSpPr>
        <p:spPr>
          <a:xfrm>
            <a:off x="296888" y="1471450"/>
            <a:ext cx="2038350" cy="549079"/>
          </a:xfrm>
          <a:prstGeom prst="rect">
            <a:avLst/>
          </a:prstGeo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600" dirty="0"/>
              <a:t>Exemplos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9712AC-1C23-49DC-8DE5-B6E81BCA565E}"/>
              </a:ext>
            </a:extLst>
          </p:cNvPr>
          <p:cNvSpPr txBox="1">
            <a:spLocks/>
          </p:cNvSpPr>
          <p:nvPr/>
        </p:nvSpPr>
        <p:spPr>
          <a:xfrm>
            <a:off x="4401743" y="1726826"/>
            <a:ext cx="3388515" cy="549079"/>
          </a:xfrm>
          <a:prstGeom prst="rect">
            <a:avLst/>
          </a:prstGeom>
          <a:ln w="28575" cmpd="sng">
            <a:noFill/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badi Extra Light" panose="020B0604020202020204" pitchFamily="34" charset="0"/>
              </a:rPr>
              <a:t>Carmo do Cajuru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D936EC4-D337-4BF6-9427-8A801DAEE1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161392"/>
              </p:ext>
            </p:extLst>
          </p:nvPr>
        </p:nvGraphicFramePr>
        <p:xfrm>
          <a:off x="240591" y="2386013"/>
          <a:ext cx="6145921" cy="4143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D65E4A4-5FEF-4190-B270-0081E8A2F3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998690"/>
              </p:ext>
            </p:extLst>
          </p:nvPr>
        </p:nvGraphicFramePr>
        <p:xfrm>
          <a:off x="6278424" y="2386013"/>
          <a:ext cx="5799112" cy="4155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C914B181-632C-46F9-ABF2-2C9673EC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72" y="323899"/>
            <a:ext cx="7852191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Evolução dos Investimentos com</a:t>
            </a:r>
            <a:br>
              <a:rPr lang="pt-BR" dirty="0"/>
            </a:br>
            <a:r>
              <a:rPr lang="pt-BR" dirty="0"/>
              <a:t>Recursos Tarifários</a:t>
            </a:r>
          </a:p>
        </p:txBody>
      </p:sp>
    </p:spTree>
    <p:extLst>
      <p:ext uri="{BB962C8B-B14F-4D97-AF65-F5344CB8AC3E}">
        <p14:creationId xmlns:p14="http://schemas.microsoft.com/office/powerpoint/2010/main" val="2092706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B623C16-3A3A-4F0C-9E23-85A26E02E826}"/>
              </a:ext>
            </a:extLst>
          </p:cNvPr>
          <p:cNvSpPr txBox="1">
            <a:spLocks/>
          </p:cNvSpPr>
          <p:nvPr/>
        </p:nvSpPr>
        <p:spPr>
          <a:xfrm>
            <a:off x="296888" y="1471450"/>
            <a:ext cx="2038350" cy="549079"/>
          </a:xfrm>
          <a:prstGeom prst="rect">
            <a:avLst/>
          </a:prstGeo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600" dirty="0"/>
              <a:t>Exemplos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9712AC-1C23-49DC-8DE5-B6E81BCA565E}"/>
              </a:ext>
            </a:extLst>
          </p:cNvPr>
          <p:cNvSpPr txBox="1">
            <a:spLocks/>
          </p:cNvSpPr>
          <p:nvPr/>
        </p:nvSpPr>
        <p:spPr>
          <a:xfrm>
            <a:off x="4401743" y="1726826"/>
            <a:ext cx="3388515" cy="549079"/>
          </a:xfrm>
          <a:prstGeom prst="rect">
            <a:avLst/>
          </a:prstGeom>
          <a:ln w="28575" cmpd="sng">
            <a:noFill/>
            <a:prstDash val="solid"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badi Extra Light" panose="020B0604020202020204" pitchFamily="34" charset="0"/>
              </a:rPr>
              <a:t>Lagoa Formosa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8DA1F04-0546-48D5-BF7B-7F477437A6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263392"/>
              </p:ext>
            </p:extLst>
          </p:nvPr>
        </p:nvGraphicFramePr>
        <p:xfrm>
          <a:off x="237367" y="2414589"/>
          <a:ext cx="6151682" cy="4128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8C5A696-69C6-41A5-B7A5-415DC2426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153464"/>
              </p:ext>
            </p:extLst>
          </p:nvPr>
        </p:nvGraphicFramePr>
        <p:xfrm>
          <a:off x="6389049" y="2414590"/>
          <a:ext cx="5506062" cy="411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639FE112-D340-4E0F-8E3D-5F5A1F9B75DE}"/>
              </a:ext>
            </a:extLst>
          </p:cNvPr>
          <p:cNvSpPr txBox="1">
            <a:spLocks/>
          </p:cNvSpPr>
          <p:nvPr/>
        </p:nvSpPr>
        <p:spPr>
          <a:xfrm>
            <a:off x="1448972" y="323899"/>
            <a:ext cx="7852191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/>
              <a:t>Evolução dos Investimentos com</a:t>
            </a:r>
            <a:br>
              <a:rPr lang="pt-BR"/>
            </a:br>
            <a:r>
              <a:rPr lang="pt-BR"/>
              <a:t>Recursos Tarifários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0481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471203" y="251622"/>
            <a:ext cx="7565571" cy="838033"/>
          </a:xfrm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pt-BR" dirty="0"/>
              <a:t>Alguns Resultados</a:t>
            </a:r>
          </a:p>
        </p:txBody>
      </p:sp>
      <p:sp>
        <p:nvSpPr>
          <p:cNvPr id="7" name="Fluxograma: Processo alternativo 6"/>
          <p:cNvSpPr/>
          <p:nvPr/>
        </p:nvSpPr>
        <p:spPr>
          <a:xfrm>
            <a:off x="460374" y="1632201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transparência em todos os processos 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184236" y="1652338"/>
            <a:ext cx="3604592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Comprometimento dos gestores com redução de custos operacionais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7946966" y="1652338"/>
            <a:ext cx="3820964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organização e qualidade nas informações, especialmente nas apropriações de custos</a:t>
            </a:r>
          </a:p>
        </p:txBody>
      </p:sp>
      <p:sp>
        <p:nvSpPr>
          <p:cNvPr id="10" name="Fluxograma: Processo alternativo 9"/>
          <p:cNvSpPr/>
          <p:nvPr/>
        </p:nvSpPr>
        <p:spPr>
          <a:xfrm>
            <a:off x="4184235" y="4123710"/>
            <a:ext cx="3662826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Ampliação de investimentos planejados e com recursos próprios</a:t>
            </a:r>
          </a:p>
        </p:txBody>
      </p:sp>
      <p:sp>
        <p:nvSpPr>
          <p:cNvPr id="11" name="Fluxograma: Processo alternativo 10"/>
          <p:cNvSpPr/>
          <p:nvPr/>
        </p:nvSpPr>
        <p:spPr>
          <a:xfrm>
            <a:off x="8007766" y="4123710"/>
            <a:ext cx="3820964" cy="21639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Melhoria no relacionamento com o cliente e modernização dos regulamentos de serviços</a:t>
            </a:r>
          </a:p>
        </p:txBody>
      </p:sp>
      <p:sp>
        <p:nvSpPr>
          <p:cNvPr id="13" name="Fluxograma: Processo alternativo 6">
            <a:extLst>
              <a:ext uri="{FF2B5EF4-FFF2-40B4-BE49-F238E27FC236}">
                <a16:creationId xmlns:a16="http://schemas.microsoft.com/office/drawing/2014/main" id="{1E91D1EE-5028-44C6-B10A-ED32A107FEBB}"/>
              </a:ext>
            </a:extLst>
          </p:cNvPr>
          <p:cNvSpPr/>
          <p:nvPr/>
        </p:nvSpPr>
        <p:spPr>
          <a:xfrm>
            <a:off x="460374" y="4103574"/>
            <a:ext cx="3565723" cy="218404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Melhoria da qualidade dos serviços prestados</a:t>
            </a:r>
          </a:p>
        </p:txBody>
      </p:sp>
    </p:spTree>
    <p:extLst>
      <p:ext uri="{BB962C8B-B14F-4D97-AF65-F5344CB8AC3E}">
        <p14:creationId xmlns:p14="http://schemas.microsoft.com/office/powerpoint/2010/main" val="38107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300" y="225425"/>
            <a:ext cx="7902575" cy="892175"/>
          </a:xfrm>
        </p:spPr>
        <p:txBody>
          <a:bodyPr/>
          <a:lstStyle/>
          <a:p>
            <a:pPr algn="ctr"/>
            <a:r>
              <a:rPr lang="pt-BR" dirty="0"/>
              <a:t>Ouvidoria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0" y="1895841"/>
            <a:ext cx="5599850" cy="379998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E94BBC1-8E75-46B1-A390-C29FBF8908C6}"/>
              </a:ext>
            </a:extLst>
          </p:cNvPr>
          <p:cNvSpPr/>
          <p:nvPr/>
        </p:nvSpPr>
        <p:spPr>
          <a:xfrm>
            <a:off x="6453808" y="2650435"/>
            <a:ext cx="5181600" cy="2637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78" y="2429857"/>
            <a:ext cx="5660804" cy="31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8F87E-53EA-441D-BE98-682A152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225425"/>
            <a:ext cx="7902575" cy="1117600"/>
          </a:xfrm>
        </p:spPr>
        <p:txBody>
          <a:bodyPr>
            <a:normAutofit fontScale="90000"/>
          </a:bodyPr>
          <a:lstStyle/>
          <a:p>
            <a:r>
              <a:rPr lang="pt-BR" dirty="0"/>
              <a:t>Capacitação de </a:t>
            </a:r>
            <a:br>
              <a:rPr lang="pt-BR" dirty="0"/>
            </a:br>
            <a:r>
              <a:rPr lang="pt-BR" dirty="0"/>
              <a:t>servidores dos municípios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0"/>
          <a:stretch/>
        </p:blipFill>
        <p:spPr>
          <a:xfrm>
            <a:off x="1122441" y="1574642"/>
            <a:ext cx="4850685" cy="266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A imagem pode conter: 12 pessoas, pessoas sent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76" y="1574642"/>
            <a:ext cx="4850684" cy="266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A imagem pode conter: 4 pessoas, pessoas sorrindo, pessoas em pÃ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77" y="3731606"/>
            <a:ext cx="4850684" cy="266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CaixaDeTexto 5"/>
          <p:cNvSpPr txBox="1"/>
          <p:nvPr/>
        </p:nvSpPr>
        <p:spPr>
          <a:xfrm>
            <a:off x="649353" y="4302084"/>
            <a:ext cx="5745950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100" b="1" spc="-150" dirty="0">
                <a:solidFill>
                  <a:schemeClr val="accent5">
                    <a:lumMod val="50000"/>
                  </a:schemeClr>
                </a:solidFill>
              </a:rPr>
              <a:t>I Workshop  de Gestão Comercial</a:t>
            </a:r>
          </a:p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Localidade: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Belo Horizonte</a:t>
            </a:r>
          </a:p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Participantes: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60 servidores</a:t>
            </a:r>
          </a:p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Satisfação: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95,4%</a:t>
            </a:r>
          </a:p>
        </p:txBody>
      </p:sp>
    </p:spTree>
    <p:extLst>
      <p:ext uri="{BB962C8B-B14F-4D97-AF65-F5344CB8AC3E}">
        <p14:creationId xmlns:p14="http://schemas.microsoft.com/office/powerpoint/2010/main" val="612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26" cy="6858000"/>
          </a:xfrm>
        </p:spPr>
      </p:pic>
    </p:spTree>
    <p:extLst>
      <p:ext uri="{BB962C8B-B14F-4D97-AF65-F5344CB8AC3E}">
        <p14:creationId xmlns:p14="http://schemas.microsoft.com/office/powerpoint/2010/main" val="149036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ANANIAS RIBEIRO DE CASTRO\(D) CISAB\CISAB - RCMG\099 - Outros Vários\A_Plenária_aplaude_a_instalação_do_Consórcio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B4E3E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154" y="103942"/>
            <a:ext cx="11990230" cy="632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1152782" y="90689"/>
            <a:ext cx="1088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HISTÓRICO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47389" y="976835"/>
            <a:ext cx="11274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</a:rPr>
              <a:t>CRIAÇÃO DO CISAB RC COMO ENTE DE REGULAÇÃO</a:t>
            </a:r>
          </a:p>
        </p:txBody>
      </p:sp>
    </p:spTree>
    <p:extLst>
      <p:ext uri="{BB962C8B-B14F-4D97-AF65-F5344CB8AC3E}">
        <p14:creationId xmlns:p14="http://schemas.microsoft.com/office/powerpoint/2010/main" val="31918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1772" y="186235"/>
            <a:ext cx="7375028" cy="89217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2013 - 2014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83022" y="1656520"/>
            <a:ext cx="7375028" cy="4498249"/>
          </a:xfrm>
          <a:prstGeom prst="rect">
            <a:avLst/>
          </a:prstGeom>
          <a:blipFill rotWithShape="1">
            <a:blip r:embed="rId2"/>
            <a:srcRect/>
            <a:stretch>
              <a:fillRect t="-1000" b="-1000"/>
            </a:stretch>
          </a:blipFill>
          <a:effectLst>
            <a:softEdge rad="63500"/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>
            <a:off x="1260295" y="5055596"/>
            <a:ext cx="5220483" cy="891460"/>
            <a:chOff x="1082925" y="2423309"/>
            <a:chExt cx="5220483" cy="830849"/>
          </a:xfrm>
        </p:grpSpPr>
        <p:sp>
          <p:nvSpPr>
            <p:cNvPr id="17" name="Retângulo 16"/>
            <p:cNvSpPr/>
            <p:nvPr/>
          </p:nvSpPr>
          <p:spPr>
            <a:xfrm>
              <a:off x="1082925" y="2423309"/>
              <a:ext cx="5220483" cy="830849"/>
            </a:xfrm>
            <a:prstGeom prst="rect">
              <a:avLst/>
            </a:prstGeom>
            <a:solidFill>
              <a:schemeClr val="accent5">
                <a:lumMod val="50000"/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1082925" y="2423309"/>
              <a:ext cx="5220483" cy="8308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740" tIns="78740" rIns="78740" bIns="7874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1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Reuniões de Mobilização</a:t>
              </a:r>
            </a:p>
          </p:txBody>
        </p:sp>
      </p:grpSp>
      <p:sp>
        <p:nvSpPr>
          <p:cNvPr id="13" name="Retângulo 12" descr="Resultado de imagem para documento"/>
          <p:cNvSpPr/>
          <p:nvPr/>
        </p:nvSpPr>
        <p:spPr>
          <a:xfrm>
            <a:off x="7970013" y="1656520"/>
            <a:ext cx="4038964" cy="449824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/>
          <p:cNvGrpSpPr/>
          <p:nvPr/>
        </p:nvGrpSpPr>
        <p:grpSpPr>
          <a:xfrm>
            <a:off x="7970013" y="5055596"/>
            <a:ext cx="4038964" cy="891460"/>
            <a:chOff x="7792643" y="2423309"/>
            <a:chExt cx="4038964" cy="830849"/>
          </a:xfrm>
        </p:grpSpPr>
        <p:sp>
          <p:nvSpPr>
            <p:cNvPr id="15" name="Retângulo 14"/>
            <p:cNvSpPr/>
            <p:nvPr/>
          </p:nvSpPr>
          <p:spPr>
            <a:xfrm>
              <a:off x="7792643" y="2423309"/>
              <a:ext cx="4038964" cy="830849"/>
            </a:xfrm>
            <a:prstGeom prst="rect">
              <a:avLst/>
            </a:prstGeom>
            <a:solidFill>
              <a:schemeClr val="accent5">
                <a:lumMod val="50000"/>
                <a:alpha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7792643" y="2423309"/>
              <a:ext cx="4038964" cy="8308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740" tIns="78740" rIns="78740" bIns="7874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Protocolo de Intenções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40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4450" y="199299"/>
            <a:ext cx="8029575" cy="89217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2014</a:t>
            </a:r>
          </a:p>
        </p:txBody>
      </p:sp>
      <p:pic>
        <p:nvPicPr>
          <p:cNvPr id="3" name="Picture 2" descr="C:\ANANIAS RIBEIRO DE CASTRO\(D) CISAB\CISAB - RCMG\011 - IMAGENS e FOTOS\FOTO 05.jpg"/>
          <p:cNvPicPr>
            <a:picLocks noChangeAspect="1" noChangeArrowheads="1"/>
          </p:cNvPicPr>
          <p:nvPr/>
        </p:nvPicPr>
        <p:blipFill rotWithShape="1">
          <a:blip r:embed="rId2" cstate="print"/>
          <a:srcRect t="24166" r="3361"/>
          <a:stretch/>
        </p:blipFill>
        <p:spPr bwMode="auto">
          <a:xfrm>
            <a:off x="331267" y="1908313"/>
            <a:ext cx="6310164" cy="4121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C:\ANANIAS RIBEIRO DE CASTRO\(D) CISAB\CISAB - RCMG\099 - Outros Vários\Assinatura_dos_protocolos_da_reunião_de_instalação_do_CISAB_-_Região_Central.jpg"/>
          <p:cNvPicPr>
            <a:picLocks noChangeAspect="1" noChangeArrowheads="1"/>
          </p:cNvPicPr>
          <p:nvPr/>
        </p:nvPicPr>
        <p:blipFill rotWithShape="1">
          <a:blip r:embed="rId3" cstate="print"/>
          <a:srcRect l="14998"/>
          <a:stretch/>
        </p:blipFill>
        <p:spPr bwMode="auto">
          <a:xfrm>
            <a:off x="6914148" y="1908313"/>
            <a:ext cx="4946378" cy="4121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86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2014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B68C18-04F4-4FAF-B037-9EB550AE6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-3459" y="1422479"/>
            <a:ext cx="1219545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Municípios Fundadores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3459" y="2068810"/>
            <a:ext cx="6424636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Caeté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3647" y="2550945"/>
            <a:ext cx="6424636" cy="492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Carmo da Mata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0187" y="3033080"/>
            <a:ext cx="6424636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Carmo do Cajuru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6727" y="3515635"/>
            <a:ext cx="6424636" cy="492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25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Carmópolis</a:t>
            </a:r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Minas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3267" y="4011838"/>
            <a:ext cx="6424636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Itabirito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13455" y="4493973"/>
            <a:ext cx="6424636" cy="492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25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Itaguara</a:t>
            </a:r>
            <a:endParaRPr lang="pt-BR" sz="2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-9995" y="4976528"/>
            <a:ext cx="6424636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Itaúna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-6535" y="5458663"/>
            <a:ext cx="6424636" cy="492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dirty="0"/>
              <a:t>	Oliveira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271751" y="2068810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44.377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71751" y="2550666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11.559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271751" y="3032522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22.136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271751" y="3514798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18.895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271751" y="4010722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50.816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271751" y="4492578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13.329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271751" y="4974854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92.696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271751" y="5470358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41.907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-6727" y="5948874"/>
            <a:ext cx="6424636" cy="49244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bg1"/>
                </a:solidFill>
              </a:rPr>
              <a:t>	Total (habitantes)*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275019" y="5947200"/>
            <a:ext cx="18560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295.715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530997" y="6480831"/>
            <a:ext cx="250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*População: IBGE - 2017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6782369" y="2378549"/>
          <a:ext cx="5082654" cy="3850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name="CorelDRAW" r:id="rId3" imgW="5944658" imgH="4502996" progId="CorelDraw.Graphic.18">
                  <p:embed/>
                </p:oleObj>
              </mc:Choice>
              <mc:Fallback>
                <p:oleObj name="CorelDRAW" r:id="rId3" imgW="5944658" imgH="450299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2369" y="2378549"/>
                        <a:ext cx="5082654" cy="3850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aixaDeTexto 27"/>
          <p:cNvSpPr txBox="1"/>
          <p:nvPr/>
        </p:nvSpPr>
        <p:spPr>
          <a:xfrm>
            <a:off x="8699582" y="2891550"/>
            <a:ext cx="2483893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Região Central:</a:t>
            </a:r>
          </a:p>
          <a:p>
            <a:pPr algn="ctr"/>
            <a:endParaRPr lang="pt-BR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 municípios</a:t>
            </a:r>
          </a:p>
        </p:txBody>
      </p:sp>
      <p:sp>
        <p:nvSpPr>
          <p:cNvPr id="26" name="Fluxograma: Processo alternativo 25"/>
          <p:cNvSpPr/>
          <p:nvPr/>
        </p:nvSpPr>
        <p:spPr>
          <a:xfrm>
            <a:off x="8931965" y="4174552"/>
            <a:ext cx="1945076" cy="74697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SEDE</a:t>
            </a:r>
          </a:p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 Horizonte</a:t>
            </a:r>
          </a:p>
        </p:txBody>
      </p:sp>
    </p:spTree>
    <p:extLst>
      <p:ext uri="{BB962C8B-B14F-4D97-AF65-F5344CB8AC3E}">
        <p14:creationId xmlns:p14="http://schemas.microsoft.com/office/powerpoint/2010/main" val="26883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801"/>
                            </p:stCondLst>
                            <p:childTnLst>
                              <p:par>
                                <p:cTn id="9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8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18814" y="1673064"/>
            <a:ext cx="4514852" cy="4514852"/>
            <a:chOff x="499026" y="1608896"/>
            <a:chExt cx="4514852" cy="4514852"/>
          </a:xfrm>
        </p:grpSpPr>
        <p:sp>
          <p:nvSpPr>
            <p:cNvPr id="3" name="Elipse 2" descr="Resultado de imagem para revisÃ£o de documentos"/>
            <p:cNvSpPr/>
            <p:nvPr/>
          </p:nvSpPr>
          <p:spPr>
            <a:xfrm>
              <a:off x="499026" y="1608896"/>
              <a:ext cx="4514852" cy="4514852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7000" r="-5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" name="Grupo 3"/>
            <p:cNvGrpSpPr/>
            <p:nvPr/>
          </p:nvGrpSpPr>
          <p:grpSpPr>
            <a:xfrm>
              <a:off x="2115224" y="3378045"/>
              <a:ext cx="2716481" cy="1489901"/>
              <a:chOff x="2341964" y="1837824"/>
              <a:chExt cx="2716481" cy="148990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341964" y="1837824"/>
                <a:ext cx="2716481" cy="1489901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Retângulo 5"/>
              <p:cNvSpPr/>
              <p:nvPr/>
            </p:nvSpPr>
            <p:spPr>
              <a:xfrm>
                <a:off x="2341964" y="1837824"/>
                <a:ext cx="2716481" cy="148990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lvl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3500" b="1" kern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1ª alteração do Protocolo de Intenções</a:t>
                </a:r>
              </a:p>
            </p:txBody>
          </p:sp>
        </p:grpSp>
      </p:grpSp>
      <p:pic>
        <p:nvPicPr>
          <p:cNvPr id="7" name="Picture 2" descr="Resultado de imagem para justiÃ§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2"/>
          <a:stretch/>
        </p:blipFill>
        <p:spPr bwMode="auto">
          <a:xfrm>
            <a:off x="5256794" y="1408446"/>
            <a:ext cx="3455643" cy="19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10" y="3403553"/>
            <a:ext cx="3450627" cy="3062238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384300" y="225425"/>
            <a:ext cx="7923979" cy="89217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2014 - 2015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712437" y="1408446"/>
            <a:ext cx="3254974" cy="1992480"/>
            <a:chOff x="8712437" y="1424488"/>
            <a:chExt cx="3254974" cy="1992480"/>
          </a:xfrm>
        </p:grpSpPr>
        <p:sp>
          <p:nvSpPr>
            <p:cNvPr id="11" name="Retângulo 10"/>
            <p:cNvSpPr/>
            <p:nvPr/>
          </p:nvSpPr>
          <p:spPr>
            <a:xfrm>
              <a:off x="8712437" y="1424488"/>
              <a:ext cx="3254974" cy="199248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9308279" y="1835952"/>
              <a:ext cx="209416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Segurança</a:t>
              </a:r>
            </a:p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Jurídica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712437" y="3400924"/>
            <a:ext cx="3254974" cy="3064867"/>
            <a:chOff x="8712437" y="3416966"/>
            <a:chExt cx="3254974" cy="3064867"/>
          </a:xfrm>
        </p:grpSpPr>
        <p:sp>
          <p:nvSpPr>
            <p:cNvPr id="14" name="Retângulo 13"/>
            <p:cNvSpPr/>
            <p:nvPr/>
          </p:nvSpPr>
          <p:spPr>
            <a:xfrm>
              <a:off x="8712437" y="3416966"/>
              <a:ext cx="3254974" cy="30648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9279506" y="3826015"/>
              <a:ext cx="2120837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Inclusão</a:t>
              </a:r>
            </a:p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de outras</a:t>
              </a:r>
            </a:p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regiões do</a:t>
              </a:r>
            </a:p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Estado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3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792869"/>
              </p:ext>
            </p:extLst>
          </p:nvPr>
        </p:nvGraphicFramePr>
        <p:xfrm>
          <a:off x="181470" y="225286"/>
          <a:ext cx="9008372" cy="643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CorelDRAW" r:id="rId3" imgW="5944658" imgH="4502996" progId="CorelDraw.Graphic.18">
                  <p:embed/>
                </p:oleObj>
              </mc:Choice>
              <mc:Fallback>
                <p:oleObj name="CorelDRAW" r:id="rId3" imgW="5944658" imgH="450299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470" y="225286"/>
                        <a:ext cx="9008372" cy="6439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602427" y="2274838"/>
            <a:ext cx="437428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municípios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Consorciados e conveniados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792998C-9092-45D0-AB29-EFD86F80D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874"/>
            <a:ext cx="3150727" cy="11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740</Words>
  <Application>Microsoft Office PowerPoint</Application>
  <PresentationFormat>Widescreen</PresentationFormat>
  <Paragraphs>206</Paragraphs>
  <Slides>39</Slides>
  <Notes>0</Notes>
  <HiddenSlides>2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Abadi</vt:lpstr>
      <vt:lpstr>Abadi Extra Light</vt:lpstr>
      <vt:lpstr>Arial</vt:lpstr>
      <vt:lpstr>Bahnschrift SemiBold SemiConden</vt:lpstr>
      <vt:lpstr>Calibri</vt:lpstr>
      <vt:lpstr>Calibri Light</vt:lpstr>
      <vt:lpstr>Wingdings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2013 - 2014</vt:lpstr>
      <vt:lpstr>2014</vt:lpstr>
      <vt:lpstr>2014</vt:lpstr>
      <vt:lpstr>2014 - 2015</vt:lpstr>
      <vt:lpstr>Apresentação do PowerPoint</vt:lpstr>
      <vt:lpstr>Apresentação do PowerPoint</vt:lpstr>
      <vt:lpstr>2ª Alteração do  Protocolo de Intenções</vt:lpstr>
      <vt:lpstr>2ª Alteração do  Protocolo de Intenções</vt:lpstr>
      <vt:lpstr>2ª Alteração do  Protocolo de Intenções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 Organizacional</vt:lpstr>
      <vt:lpstr>Apresentação do PowerPoint</vt:lpstr>
      <vt:lpstr>Atividades Realizadas</vt:lpstr>
      <vt:lpstr>Visitas aos Municípios</vt:lpstr>
      <vt:lpstr>Alguns Resultados</vt:lpstr>
      <vt:lpstr>Difusão de assuntos do  saneamento básico</vt:lpstr>
      <vt:lpstr>Alguns Resultados</vt:lpstr>
      <vt:lpstr>Fiscalização</vt:lpstr>
      <vt:lpstr>Fiscalização – Qualidade de água e esgoto</vt:lpstr>
      <vt:lpstr>Fiscalização dos sistemas</vt:lpstr>
      <vt:lpstr>Fiscalização em números</vt:lpstr>
      <vt:lpstr>Alguns Resultados</vt:lpstr>
      <vt:lpstr>Evolução dos Investimentos com Recursos Tarifários</vt:lpstr>
      <vt:lpstr>Evolução dos Investimentos com Recursos Tarifários</vt:lpstr>
      <vt:lpstr>Evolução dos Investimentos com Recursos Tarifários</vt:lpstr>
      <vt:lpstr>Apresentação do PowerPoint</vt:lpstr>
      <vt:lpstr>Alguns Resultados</vt:lpstr>
      <vt:lpstr>Ouvidoria</vt:lpstr>
      <vt:lpstr>Capacitação de  servidores dos municípios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Thimóteo Cézar Lima</dc:creator>
  <cp:lastModifiedBy>Celismar Silva</cp:lastModifiedBy>
  <cp:revision>49</cp:revision>
  <dcterms:created xsi:type="dcterms:W3CDTF">2019-04-26T13:21:20Z</dcterms:created>
  <dcterms:modified xsi:type="dcterms:W3CDTF">2019-05-08T12:35:05Z</dcterms:modified>
</cp:coreProperties>
</file>