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0" r:id="rId4"/>
    <p:sldId id="259" r:id="rId5"/>
    <p:sldId id="261" r:id="rId6"/>
    <p:sldId id="263" r:id="rId7"/>
    <p:sldId id="270" r:id="rId8"/>
    <p:sldId id="264" r:id="rId9"/>
    <p:sldId id="271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Google%20Drive\Disserta&#231;&#227;o%20-%20mestrado\PRINCIPAL%2026.09.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>
        <c:manualLayout>
          <c:layoutTarget val="inner"/>
          <c:xMode val="edge"/>
          <c:yMode val="edge"/>
          <c:x val="0.18719060585319491"/>
          <c:y val="0.12034086977475751"/>
          <c:w val="0.56658717229286859"/>
          <c:h val="0.7200254086341964"/>
        </c:manualLayout>
      </c:layout>
      <c:lineChart>
        <c:grouping val="standard"/>
        <c:ser>
          <c:idx val="1"/>
          <c:order val="0"/>
          <c:tx>
            <c:v>GERAL (SNIS 2013) 1157 municípios concluintes entre 4791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RESUMO.CURVA!$A$18:$A$27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RESUMO.CURVA!$D$3:$D$12</c:f>
              <c:numCache>
                <c:formatCode>0.0%</c:formatCode>
                <c:ptCount val="10"/>
                <c:pt idx="0">
                  <c:v>8.6430423509075305E-4</c:v>
                </c:pt>
                <c:pt idx="1">
                  <c:v>8.6430423509075305E-4</c:v>
                </c:pt>
                <c:pt idx="2">
                  <c:v>1.72860847018153E-3</c:v>
                </c:pt>
                <c:pt idx="3">
                  <c:v>0.10285220397579962</c:v>
                </c:pt>
                <c:pt idx="4">
                  <c:v>0.16248919619706539</c:v>
                </c:pt>
                <c:pt idx="5">
                  <c:v>0.21694036300778183</c:v>
                </c:pt>
                <c:pt idx="6">
                  <c:v>0.29213483146067432</c:v>
                </c:pt>
                <c:pt idx="7">
                  <c:v>0.54105445116681072</c:v>
                </c:pt>
                <c:pt idx="8">
                  <c:v>0.74935177182368262</c:v>
                </c:pt>
                <c:pt idx="9">
                  <c:v>1</c:v>
                </c:pt>
              </c:numCache>
            </c:numRef>
          </c:val>
        </c:ser>
        <c:ser>
          <c:idx val="0"/>
          <c:order val="1"/>
          <c:tx>
            <c:v>AMOSTRA DA PESQUISA - 194 municípios concluintes entre 819</c:v>
          </c:tx>
          <c:spPr>
            <a:ln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numRef>
              <c:f>RESUMO.CURVA!$A$18:$A$27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RESUMO.CURVA!$D$18:$D$27</c:f>
              <c:numCache>
                <c:formatCode>0.0%</c:formatCode>
                <c:ptCount val="10"/>
                <c:pt idx="0">
                  <c:v>5.1546391752577371E-3</c:v>
                </c:pt>
                <c:pt idx="1">
                  <c:v>5.1546391752577371E-3</c:v>
                </c:pt>
                <c:pt idx="2">
                  <c:v>1.0309278350515478E-2</c:v>
                </c:pt>
                <c:pt idx="3">
                  <c:v>5.670103092783612E-2</c:v>
                </c:pt>
                <c:pt idx="4">
                  <c:v>9.793814432989717E-2</c:v>
                </c:pt>
                <c:pt idx="5">
                  <c:v>0.15463917525773196</c:v>
                </c:pt>
                <c:pt idx="6">
                  <c:v>0.24226804123711576</c:v>
                </c:pt>
                <c:pt idx="7">
                  <c:v>0.52061855670103097</c:v>
                </c:pt>
                <c:pt idx="8">
                  <c:v>0.75257731958762886</c:v>
                </c:pt>
                <c:pt idx="9">
                  <c:v>1</c:v>
                </c:pt>
              </c:numCache>
            </c:numRef>
          </c:val>
        </c:ser>
        <c:marker val="1"/>
        <c:axId val="58644736"/>
        <c:axId val="57331712"/>
      </c:lineChart>
      <c:catAx>
        <c:axId val="58644736"/>
        <c:scaling>
          <c:orientation val="minMax"/>
        </c:scaling>
        <c:axPos val="b"/>
        <c:numFmt formatCode="General" sourceLinked="1"/>
        <c:tickLblPos val="nextTo"/>
        <c:crossAx val="57331712"/>
        <c:crosses val="autoZero"/>
        <c:auto val="1"/>
        <c:lblAlgn val="ctr"/>
        <c:lblOffset val="100"/>
      </c:catAx>
      <c:valAx>
        <c:axId val="57331712"/>
        <c:scaling>
          <c:orientation val="minMax"/>
        </c:scaling>
        <c:axPos val="l"/>
        <c:majorGridlines/>
        <c:numFmt formatCode="0.0%" sourceLinked="1"/>
        <c:tickLblPos val="nextTo"/>
        <c:crossAx val="58644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26626416770283"/>
          <c:y val="0.43624434825139224"/>
          <c:w val="0.22084092231151289"/>
          <c:h val="0.36430762821314383"/>
        </c:manualLayout>
      </c:layout>
    </c:legend>
    <c:plotVisOnly val="1"/>
    <c:dispBlanksAs val="gap"/>
  </c:chart>
  <c:txPr>
    <a:bodyPr/>
    <a:lstStyle/>
    <a:p>
      <a:pPr>
        <a:defRPr sz="1400">
          <a:latin typeface="+mn-lt"/>
          <a:cs typeface="Times New Roman" pitchFamily="18" charset="0"/>
        </a:defRPr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904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367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4591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8650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7043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2604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9579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1900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4182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6508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0085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B9C54-842D-4F97-BC4F-833DAF94D61B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708E4-01AD-4082-85DA-61BFEADDF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8358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54919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pt-BR" dirty="0" smtClean="0">
                <a:solidFill>
                  <a:srgbClr val="C00000"/>
                </a:solidFill>
              </a:rPr>
              <a:t>Difusão de planos municipais de saneamento básico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924944"/>
            <a:ext cx="8174142" cy="936104"/>
          </a:xfrm>
        </p:spPr>
        <p:txBody>
          <a:bodyPr>
            <a:normAutofit/>
          </a:bodyPr>
          <a:lstStyle/>
          <a:p>
            <a:pPr algn="l"/>
            <a:r>
              <a:rPr lang="pt-BR" sz="2200" dirty="0" smtClean="0">
                <a:solidFill>
                  <a:schemeClr val="tx1"/>
                </a:solidFill>
              </a:rPr>
              <a:t>CONDICIONANTES DA FORMAÇÃO DA AGENDA GOVERNAMENTAL</a:t>
            </a:r>
            <a:endParaRPr lang="pt-BR" sz="2200" dirty="0">
              <a:solidFill>
                <a:schemeClr val="tx1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55576" y="4797152"/>
            <a:ext cx="640080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 err="1" smtClean="0">
                <a:solidFill>
                  <a:schemeClr val="tx1">
                    <a:lumMod val="65000"/>
                  </a:schemeClr>
                </a:solidFill>
              </a:rPr>
              <a:t>Grégory</a:t>
            </a:r>
            <a:r>
              <a:rPr lang="pt-BR" sz="1800" dirty="0" smtClean="0">
                <a:solidFill>
                  <a:schemeClr val="tx1">
                    <a:lumMod val="65000"/>
                  </a:schemeClr>
                </a:solidFill>
              </a:rPr>
              <a:t> dos Passos Carvalho – mestre/</a:t>
            </a:r>
            <a:r>
              <a:rPr lang="pt-BR" sz="1800" dirty="0" err="1" smtClean="0">
                <a:solidFill>
                  <a:schemeClr val="tx1">
                    <a:lumMod val="65000"/>
                  </a:schemeClr>
                </a:solidFill>
              </a:rPr>
              <a:t>IPOL-UnB</a:t>
            </a:r>
            <a:endParaRPr lang="pt-BR" sz="1800" dirty="0" smtClean="0">
              <a:solidFill>
                <a:schemeClr val="tx1">
                  <a:lumMod val="65000"/>
                </a:schemeClr>
              </a:solidFill>
            </a:endParaRPr>
          </a:p>
          <a:p>
            <a:pPr algn="l"/>
            <a:r>
              <a:rPr lang="pt-BR" sz="1800" dirty="0" smtClean="0">
                <a:solidFill>
                  <a:schemeClr val="tx1">
                    <a:lumMod val="65000"/>
                  </a:schemeClr>
                </a:solidFill>
              </a:rPr>
              <a:t>Jaraguá do Sul-SC, 19  de maio de 2015</a:t>
            </a:r>
            <a:endParaRPr lang="pt-BR" sz="1800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58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RESULTADOS DAS ANÁLISES </a:t>
            </a:r>
            <a:r>
              <a:rPr lang="pt-BR" sz="1200" b="1" dirty="0" smtClean="0">
                <a:solidFill>
                  <a:srgbClr val="C00000"/>
                </a:solidFill>
              </a:rPr>
              <a:t>(continuação)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b="1" dirty="0" smtClean="0"/>
              <a:t>Majoritariamente, a adoção de planos está associada a três condições: atuação de agentes estaduais, ter regularizado contratos de concessão e o município não ser administrado por prefeito de partido de esquerda.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Parte considerável dos casos adota a política especialmente por conta das regras de regularização de contratos de concessão entre prefeituras e companhias estaduais, especialmente até 2011 (antes da flexibilização das regras em 2012). Isso indica que o instrumento coercitivo de regularização de contratos pode ter surtido efeito ainda em 2011. Nesse ponto, nos casos que aderiram a política em 2011, as combinações que possuem predominância apresentam majoritariamente a condição de prefeituras terem regularizado contratos de concessão. Já, as combinações que possuem predominância de conclusão de planos em 2012 e 2013 não apresentam regularização de contratos como condição.</a:t>
            </a:r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RESULTADOS DAS ANÁLISES </a:t>
            </a:r>
            <a:r>
              <a:rPr lang="pt-BR" sz="1200" b="1" dirty="0" smtClean="0">
                <a:solidFill>
                  <a:srgbClr val="C00000"/>
                </a:solidFill>
              </a:rPr>
              <a:t>(continuação)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Além disso, existiu a expectativa de aplicação de outra regra (acesso a recursos federais).  O cenário de possibilidade de escassez de recursos, onde só quem teria plano receberia recursos, pode ter estimulado a adoção de planos.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Identificou-se a atuação de agentes estaduais (governos estaduais e/ou companhias estaduais) na promoção, apoio e elaboração de planos municipais, especialmente na região Sul do país e em SP. Onde teve maior adoção de planos, teve também atuação de agentes estaduais.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Nessa pesquisa, RS, SC, PR e SP são vizinhos e seus agentes estaduais tiveram desempenho mais assertivo no resultado que gerou a adoção de planos. Sobre o efeito vizinhança, a literatura indica que a divisão de fronteiras e a possibilidade de escassez de recursos  estimulam a competição.</a:t>
            </a:r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RESULTADOS DAS ANÁLISES </a:t>
            </a:r>
            <a:r>
              <a:rPr lang="pt-BR" sz="1200" b="1" dirty="0" smtClean="0">
                <a:solidFill>
                  <a:srgbClr val="C00000"/>
                </a:solidFill>
              </a:rPr>
              <a:t>(continuação)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b="1" dirty="0" smtClean="0"/>
              <a:t>Outras explicações para a adoção de planos são possíveis, mas com efeitos menores: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pt-BR" sz="1900" dirty="0" smtClean="0"/>
              <a:t>Maior </a:t>
            </a:r>
            <a:r>
              <a:rPr lang="pt-BR" sz="1900" dirty="0" smtClean="0"/>
              <a:t>nível de PIB per capita explica adoção especialmente em municípios da região Norte.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pt-BR" sz="1900" dirty="0" smtClean="0"/>
              <a:t>Além disso, </a:t>
            </a:r>
            <a:r>
              <a:rPr lang="pt-BR" sz="1900" dirty="0" smtClean="0"/>
              <a:t>possuir maior nível de PIB per capita e a prefeitura já possuir um melhor histórico de prestação de serviços de saneamento explicam </a:t>
            </a:r>
            <a:r>
              <a:rPr lang="pt-BR" sz="1900" dirty="0" smtClean="0"/>
              <a:t>a maior parte de casos de prefeituras atendidas por prestadores </a:t>
            </a:r>
            <a:r>
              <a:rPr lang="pt-BR" sz="1900" dirty="0" smtClean="0"/>
              <a:t>privados, mas alguns  poucos casos são explicados por outros fatores nesse contexto (prestadores privados).</a:t>
            </a:r>
            <a:endParaRPr lang="pt-BR" sz="19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Com efeito bem residual: ter competição política local alta (fator que aparece em prefeituras de maior porte, e também em parte dos primeiros adotantes).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endParaRPr lang="pt-BR" sz="1900" dirty="0" smtClean="0"/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CONCLUSÃO GERAL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/>
              <a:t>É </a:t>
            </a:r>
            <a:r>
              <a:rPr lang="pt-BR" sz="2000" dirty="0" smtClean="0"/>
              <a:t>preciso observar que, como não há um processo de adesão automático à política estudada, o modelo nacional pensado para a política de saneamento encontra dificuldades em nível local de ordem política, institucional e econômica. A </a:t>
            </a:r>
            <a:r>
              <a:rPr lang="pt-BR" sz="2000" dirty="0" smtClean="0"/>
              <a:t>maior parte adoção </a:t>
            </a:r>
            <a:r>
              <a:rPr lang="pt-BR" sz="2000" dirty="0" smtClean="0"/>
              <a:t>de planos municipais, como apontado, </a:t>
            </a:r>
            <a:r>
              <a:rPr lang="pt-BR" sz="2000" dirty="0" smtClean="0"/>
              <a:t>dependeu, </a:t>
            </a:r>
            <a:r>
              <a:rPr lang="pt-BR" sz="2000" dirty="0" smtClean="0"/>
              <a:t>em parte, da atuação de agentes estaduais.</a:t>
            </a:r>
            <a:endParaRPr lang="pt-BR" sz="195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/>
              <a:t>indica-se a necessidade de avaliação da qualidade dos planos elaborados para se verificar até que ponto os fatores majoritários que impulsionam a difusão (atuação de agentes estaduais, regularização de contratos de concessão e o município não ser administrado por prefeito de partido de esquerda) não prejudicam o propósito inicial do surgimento de planos de </a:t>
            </a:r>
            <a:r>
              <a:rPr lang="pt-BR" sz="2000" dirty="0" err="1" smtClean="0"/>
              <a:t>empoderar</a:t>
            </a:r>
            <a:r>
              <a:rPr lang="pt-BR" sz="2000" dirty="0" smtClean="0"/>
              <a:t> os municípios com a participação da comunidade local nas decisões sobre os serviços de saneamento</a:t>
            </a:r>
            <a:r>
              <a:rPr lang="pt-BR" sz="1950" dirty="0" smtClean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CONTEXTO</a:t>
            </a:r>
            <a:r>
              <a:rPr lang="pt-BR" sz="2100" b="1" dirty="0">
                <a:solidFill>
                  <a:srgbClr val="C00000"/>
                </a:solidFill>
              </a:rPr>
              <a:t>: </a:t>
            </a:r>
            <a:endParaRPr lang="pt-BR" sz="2100" b="1" dirty="0" smtClean="0">
              <a:solidFill>
                <a:srgbClr val="C00000"/>
              </a:solidFill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Pouca visibilidade da agenda saneamento desde o fim do Plano Nacional de Saneamento (</a:t>
            </a:r>
            <a:r>
              <a:rPr lang="pt-BR" sz="1950" dirty="0" err="1" smtClean="0"/>
              <a:t>Planasa</a:t>
            </a:r>
            <a:r>
              <a:rPr lang="pt-BR" sz="1950" dirty="0" smtClean="0"/>
              <a:t>) nos anos 1980.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A enormidade de custos jurídicos e financeiros inviabilizou, ao longo dos anos 1990, o investimento por parte de municípios.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Nos anos 2000, o tema ganha visibilidade mundial por conta dos Objetivos de Desenvolvimento do Milênio e, no Brasil, discutia-se a necessidade de um marco legal que disciplinasse os serviços de saneamento.  Prefeituras, sob condições distintas, elaboraram os primeiros planos municipais de saneamento básico – Belo Horizonte em Minas Gerais em 2004, e Alagoinhas na Bahia em 2006.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Surge a lei federal nº 11.445/2007, instituindo as diretrizes do saneamento básico. Destaca-se o planejamento municipal, por meio de incentivos, sendo condição para validade de novos contratos de concessão e acesso a recursos </a:t>
            </a:r>
            <a:r>
              <a:rPr lang="pt-BR" sz="1950" dirty="0" smtClean="0"/>
              <a:t>federais.</a:t>
            </a:r>
            <a:endParaRPr lang="pt-BR" sz="195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Não houve processo automático de adesão à política. Ao final de 2013, estimava-se que 24% das prefeituras teriam adotado planos.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Os municípios que já adotaram planos de saneamento estão dispersos por todas as regiões, envolvendo ainda municípios de todos os portes.</a:t>
            </a:r>
            <a:endParaRPr lang="pt-BR" sz="1950" dirty="0"/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OBJETIVOS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Objetivo principal: compreender quais são as condicionantes da adoção de planos municipais de saneamento básico, comparando prefeituras que adotaram a agenda e outras que não a assumiram no período de 2004 a 2013.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As análises deste trabalho objetivam também colaborar com os debates nos estudos acerca da difusão e descentralização de políticas públicas, avaliando-se, para tanto, o caso complexo da política de saneamento básico. </a:t>
            </a:r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REFERENCIAL TEÓRICO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Literatura de difusão para explicar a tomada de decisão por parte de gestores municipais.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Ela contribui para entender a adoção de planos, unificando estudos de redes, instituições e comportamento político, por meio da identificação de determinantes internos e externos, além de estruturas.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Ela considera ainda aspectos da tomada de decisão que vão além do que a literatura de federalismo geralmente observa – desenho da legislação federal e o papel do governo federal como coordenador de políticas descentralizadas.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A saber, difusão/transferência de políticas é o processo pelo qual o conhecimento sobre políticas, arranjos administrativos, instituições e </a:t>
            </a:r>
            <a:r>
              <a:rPr lang="pt-BR" sz="1950" dirty="0" err="1" smtClean="0"/>
              <a:t>ideias</a:t>
            </a:r>
            <a:r>
              <a:rPr lang="pt-BR" sz="1950" dirty="0" smtClean="0"/>
              <a:t> em um sistema político (passado ou presente) é usado no desenvolvimento de políticas, medidas administrativas, instituições e </a:t>
            </a:r>
            <a:r>
              <a:rPr lang="pt-BR" sz="1950" dirty="0" err="1" smtClean="0"/>
              <a:t>ideias</a:t>
            </a:r>
            <a:r>
              <a:rPr lang="pt-BR" sz="1950" dirty="0" smtClean="0"/>
              <a:t> em outro sistema político (DOLOWITZ; MARSH, 2000).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Nesse trabalho, consideram-se como mecanismos de </a:t>
            </a:r>
            <a:r>
              <a:rPr lang="pt-BR" sz="1950" dirty="0" smtClean="0"/>
              <a:t>difusão: </a:t>
            </a:r>
            <a:r>
              <a:rPr lang="pt-BR" sz="1950" dirty="0" smtClean="0"/>
              <a:t>coerção (ex.: legislação federal), emulação (aspectos simbólicos na propagação de uma </a:t>
            </a:r>
            <a:r>
              <a:rPr lang="pt-BR" sz="1950" dirty="0" err="1" smtClean="0"/>
              <a:t>ideia</a:t>
            </a:r>
            <a:r>
              <a:rPr lang="pt-BR" sz="1950" dirty="0" smtClean="0"/>
              <a:t>), aprendizado (aprende-se que vale a pena adotar certa política, pois </a:t>
            </a:r>
            <a:r>
              <a:rPr lang="pt-BR" sz="1950" dirty="0" smtClean="0"/>
              <a:t>ela </a:t>
            </a:r>
            <a:r>
              <a:rPr lang="pt-BR" sz="1950" dirty="0" smtClean="0"/>
              <a:t>gera retornos) e competição (</a:t>
            </a:r>
            <a:r>
              <a:rPr lang="pt-BR" sz="1950" dirty="0" smtClean="0"/>
              <a:t>associada à </a:t>
            </a:r>
            <a:r>
              <a:rPr lang="pt-BR" sz="1950" dirty="0" smtClean="0"/>
              <a:t>expectativa de recursos escassos). </a:t>
            </a:r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HIPÓTESES</a:t>
            </a:r>
          </a:p>
          <a:p>
            <a:pPr marL="514350" lvl="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sz="1900" dirty="0" smtClean="0"/>
              <a:t>Prefeituras de municípios com maior nível de PIB per capita estão mais propensas a adotarem planos de saneamento. </a:t>
            </a:r>
          </a:p>
          <a:p>
            <a:pPr marL="514350" lvl="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sz="1900" dirty="0" smtClean="0"/>
              <a:t>Prefeituras de municípios com maior competição política estão mais propensas a adotarem planos de saneamento.</a:t>
            </a:r>
          </a:p>
          <a:p>
            <a:pPr marL="514350" lvl="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sz="1900" dirty="0" smtClean="0"/>
              <a:t>Prefeituras administradas por prefeitos de partidos de esquerda estão mais propensas a adotarem planos de saneamento.</a:t>
            </a:r>
          </a:p>
          <a:p>
            <a:pPr marL="514350" lvl="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sz="1900" dirty="0" smtClean="0"/>
              <a:t>Prefeituras com maior proporção de municípios vizinhos adotantes da política estão mais propensas a adotarem planos de saneamento.</a:t>
            </a:r>
          </a:p>
          <a:p>
            <a:pPr marL="514350" lvl="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sz="1900" dirty="0" smtClean="0"/>
              <a:t>Prefeituras de municípios com melhor histórico de prestação de serviços de saneamento (menor proporção da população com acesso precário a tratamento de esgoto) estão mais propensas a adotarem planos de saneamento.</a:t>
            </a:r>
          </a:p>
          <a:p>
            <a:pPr marL="514350" lvl="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sz="1900" dirty="0" smtClean="0"/>
              <a:t>Prefeituras de municípios com maior necessidade de ações em saneamento (maior proporção da população com acesso precário a tratamento de esgoto) estão mais propensas a adotarem planos de saneamento.</a:t>
            </a:r>
          </a:p>
          <a:p>
            <a:pPr marL="514350" lvl="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sz="1900" dirty="0" smtClean="0"/>
              <a:t>Prefeituras que tenham regularizado contratos de concessão a partir de 2007 estão mais propensas a adotarem planos de saneamento.</a:t>
            </a:r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OPERACIONALIZAÇÃO E OUTROS ASPECTOS METODOLÓGICOS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850" dirty="0" err="1" smtClean="0"/>
              <a:t>Qualitative</a:t>
            </a:r>
            <a:r>
              <a:rPr lang="pt-BR" sz="1850" dirty="0" smtClean="0"/>
              <a:t> </a:t>
            </a:r>
            <a:r>
              <a:rPr lang="pt-BR" sz="1850" dirty="0" err="1" smtClean="0"/>
              <a:t>Comparative</a:t>
            </a:r>
            <a:r>
              <a:rPr lang="pt-BR" sz="1850" dirty="0" smtClean="0"/>
              <a:t> </a:t>
            </a:r>
            <a:r>
              <a:rPr lang="pt-BR" sz="1850" dirty="0" err="1" smtClean="0"/>
              <a:t>Analysis</a:t>
            </a:r>
            <a:r>
              <a:rPr lang="pt-BR" sz="1850" dirty="0" smtClean="0"/>
              <a:t> (QCA), mais especificamente um desdobramento dessa, o </a:t>
            </a:r>
            <a:r>
              <a:rPr lang="pt-BR" sz="1850" dirty="0" err="1" smtClean="0"/>
              <a:t>Fuzzy</a:t>
            </a:r>
            <a:r>
              <a:rPr lang="pt-BR" sz="1850" dirty="0" smtClean="0"/>
              <a:t>-set/QCA (utilizando-se software próprio da metodologia, </a:t>
            </a:r>
            <a:r>
              <a:rPr lang="pt-BR" sz="1850" dirty="0" err="1" smtClean="0"/>
              <a:t>fs</a:t>
            </a:r>
            <a:r>
              <a:rPr lang="pt-BR" sz="1850" dirty="0" smtClean="0"/>
              <a:t>/QCA – versão 2.5).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850" dirty="0" smtClean="0"/>
              <a:t>As condições testadas foram tabulados em uma escala entre 0 e 1, ou então de maneira dicotômica, 0 ou 1.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850" dirty="0" smtClean="0"/>
              <a:t>A metodologia implica na avaliação de consistências e coberturas de combinações de condições para um determinado resultado (nesse caso adoção da política). A consistência ajuda a avaliar o grau em que uma condição (ou combinação de condições) está associada ao resultado. A cobertura avalia o poder de explicação.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185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185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185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50" dirty="0" smtClean="0"/>
              <a:t>Casos estudados: amostragem por cotas dentro da totalidade de municípios brasileiros, respeitando-se a proporção de municípios conforme suas características </a:t>
            </a:r>
            <a:r>
              <a:rPr lang="pt-BR" sz="1850" dirty="0" err="1" smtClean="0"/>
              <a:t>sociodemográficas</a:t>
            </a:r>
            <a:r>
              <a:rPr lang="pt-BR" sz="1850" dirty="0" smtClean="0"/>
              <a:t> (grau de urbanização, porte populacional, densidade demográfica e se situado em região metropolitana ou não) e perfil dos prestadores de serviço de saneamento (municipal, estadual, privado ou misto).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42910" y="3786190"/>
          <a:ext cx="8143932" cy="13338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71966"/>
                <a:gridCol w="4071966"/>
              </a:tblGrid>
              <a:tr h="311300">
                <a:tc gridSpan="2">
                  <a:txBody>
                    <a:bodyPr/>
                    <a:lstStyle/>
                    <a:p>
                      <a:r>
                        <a:rPr lang="pt-BR" sz="1600" b="1" kern="1200" dirty="0" smtClean="0">
                          <a:solidFill>
                            <a:schemeClr val="bg1"/>
                          </a:solidFill>
                        </a:rPr>
                        <a:t>Fórmulas para consistência e cobertura, conforme combinações de condições e resultados</a:t>
                      </a:r>
                      <a:endParaRPr lang="pt-BR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1130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Consistência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Cobertura</a:t>
                      </a:r>
                      <a:endParaRPr lang="pt-BR" sz="1600" dirty="0"/>
                    </a:p>
                  </a:txBody>
                  <a:tcPr/>
                </a:tc>
              </a:tr>
              <a:tr h="663285"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071669" y="4500570"/>
            <a:ext cx="1141869" cy="714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357950" y="4500570"/>
            <a:ext cx="1000132" cy="6458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OPERACIONALIZAÇÃO E OUTROS ASPECTOS METODOLÓGICOS </a:t>
            </a:r>
            <a:r>
              <a:rPr lang="pt-BR" sz="1200" b="1" dirty="0" smtClean="0">
                <a:solidFill>
                  <a:srgbClr val="C00000"/>
                </a:solidFill>
              </a:rPr>
              <a:t>(continuação)</a:t>
            </a:r>
            <a:endParaRPr lang="pt-BR" sz="1800" b="1" dirty="0" smtClean="0">
              <a:solidFill>
                <a:srgbClr val="C00000"/>
              </a:solidFill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00" dirty="0" smtClean="0"/>
              <a:t>Foram selecionados 819 municípios, sendo 194 adotantes e 625 não adotantes, mantendo-se em todos os estratos da amostra a proporção entre adotantes e não adotantes dada pelo universo de casos e, quando possível, a proporção de casos entre os diferentes estratos.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00" dirty="0" smtClean="0"/>
              <a:t>Análise 1: sob o método da diferença de Mill, a análise comparou os municípios, independentemente do resultado da elaboração ou não do plano municipal, conforme fossem mais similares (de acordo com as características </a:t>
            </a:r>
            <a:r>
              <a:rPr lang="pt-BR" sz="1900" dirty="0" err="1" smtClean="0"/>
              <a:t>sociodemográficas</a:t>
            </a:r>
            <a:r>
              <a:rPr lang="pt-BR" sz="1900" dirty="0" smtClean="0"/>
              <a:t> e pelo perfil dos prestadores de serviço).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900" dirty="0" smtClean="0"/>
              <a:t>Análise 2: os casos adotantes da política foram controlados conforme o seu período de adoção (antes ou depois das alterações na legislação federal), para avaliar o efeito das instituições.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pt-BR" sz="1400" dirty="0" smtClean="0"/>
              <a:t>Dois modelos, sendo um para os que não possuíam contratos de concessão e, portanto, sujeitos somente à regra de acesso a recursos federais (com efeitos a partir de 2011). E outro para os que possuem contratos de concessão, que são sujeitos também à regra de validade de contratos com efeito de 2007 a 2010, sendo que a partir de 2011 não se registra aplicação da regra e em 2012 é efetivamente flexibilizada.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00" dirty="0" smtClean="0"/>
              <a:t>Complementarmente, análises de documentos e entrevistas com especialistas. </a:t>
            </a:r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RESULTADOS DAS ANÁLISES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pt-BR" sz="1950" b="1" dirty="0" smtClean="0"/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1950" b="1" dirty="0" smtClean="0"/>
              <a:t>Curva S: evolução da adoção de planos municipais ao longo do tempo</a:t>
            </a:r>
            <a:endParaRPr lang="pt-BR" sz="195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100" b="1" dirty="0" smtClean="0"/>
          </a:p>
        </p:txBody>
      </p:sp>
      <p:graphicFrame>
        <p:nvGraphicFramePr>
          <p:cNvPr id="4" name="Gráfico 3"/>
          <p:cNvGraphicFramePr/>
          <p:nvPr/>
        </p:nvGraphicFramePr>
        <p:xfrm>
          <a:off x="428596" y="1420937"/>
          <a:ext cx="8274973" cy="5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b="1" dirty="0" smtClean="0">
                <a:solidFill>
                  <a:srgbClr val="C00000"/>
                </a:solidFill>
              </a:rPr>
              <a:t>RESULTADOS DAS ANÁLISES </a:t>
            </a:r>
            <a:r>
              <a:rPr lang="pt-BR" sz="1200" b="1" dirty="0" smtClean="0">
                <a:solidFill>
                  <a:srgbClr val="C00000"/>
                </a:solidFill>
              </a:rPr>
              <a:t>(continuação)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b="1" dirty="0" smtClean="0"/>
              <a:t>Início do processo de difusão: prefeitos de partidos de esquerda e a atuação de atores ligados à Frente Nacional pelo Saneamento Ambiental 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Atores </a:t>
            </a:r>
            <a:r>
              <a:rPr lang="pt-BR" sz="1950" dirty="0" smtClean="0"/>
              <a:t>ligados a movimentos sociais de esquerda (ligados ao PT</a:t>
            </a:r>
            <a:r>
              <a:rPr lang="pt-BR" sz="1950" dirty="0" smtClean="0"/>
              <a:t>) </a:t>
            </a:r>
            <a:r>
              <a:rPr lang="pt-BR" sz="1950" dirty="0" smtClean="0"/>
              <a:t>defendiam maior participação no processo decisório do setor trazendo a responsabilidade de decisão para o nível mais próximo da população – nível municipal.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Esses atores participaram da elaboração dos primeiros planos de saneamento (adotados por prefeituras administradas por partidos de esquerda) e também no processo de elaboração da proposta do governo federal para o marco legal do saneamento.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Esse feito ideológico explica a adoção em situações onde as prefeituras não estão inseridas em regiões metropolitanas, especialmente nos primeiros anos (até 2009).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950" dirty="0" smtClean="0"/>
              <a:t>Contudo, com a alteração da legislação federal, a adoção de planos por prefeitos de esquerda torna-se minoritária.</a:t>
            </a:r>
          </a:p>
        </p:txBody>
      </p:sp>
    </p:spTree>
    <p:extLst>
      <p:ext uri="{BB962C8B-B14F-4D97-AF65-F5344CB8AC3E}">
        <p14:creationId xmlns="" xmlns:p14="http://schemas.microsoft.com/office/powerpoint/2010/main" val="141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1764</Words>
  <Application>Microsoft Office PowerPoint</Application>
  <PresentationFormat>Apresentação na tela (4:3)</PresentationFormat>
  <Paragraphs>69</Paragraphs>
  <Slides>13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Difusão de planos municipais de saneamento básico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Gregory</dc:creator>
  <cp:lastModifiedBy>User</cp:lastModifiedBy>
  <cp:revision>79</cp:revision>
  <dcterms:created xsi:type="dcterms:W3CDTF">2014-06-23T18:59:46Z</dcterms:created>
  <dcterms:modified xsi:type="dcterms:W3CDTF">2016-05-19T12:16:49Z</dcterms:modified>
</cp:coreProperties>
</file>