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52" r:id="rId2"/>
    <p:sldMasterId id="2147483660" r:id="rId3"/>
    <p:sldMasterId id="2147483656" r:id="rId4"/>
  </p:sldMasterIdLst>
  <p:notesMasterIdLst>
    <p:notesMasterId r:id="rId31"/>
  </p:notesMasterIdLst>
  <p:handoutMasterIdLst>
    <p:handoutMasterId r:id="rId32"/>
  </p:handoutMasterIdLst>
  <p:sldIdLst>
    <p:sldId id="260" r:id="rId5"/>
    <p:sldId id="263" r:id="rId6"/>
    <p:sldId id="258" r:id="rId7"/>
    <p:sldId id="264" r:id="rId8"/>
    <p:sldId id="265" r:id="rId9"/>
    <p:sldId id="266" r:id="rId10"/>
    <p:sldId id="269" r:id="rId11"/>
    <p:sldId id="270" r:id="rId12"/>
    <p:sldId id="271" r:id="rId13"/>
    <p:sldId id="272" r:id="rId14"/>
    <p:sldId id="273" r:id="rId15"/>
    <p:sldId id="274" r:id="rId16"/>
    <p:sldId id="276" r:id="rId17"/>
    <p:sldId id="277" r:id="rId18"/>
    <p:sldId id="278" r:id="rId19"/>
    <p:sldId id="280" r:id="rId20"/>
    <p:sldId id="281" r:id="rId21"/>
    <p:sldId id="282" r:id="rId22"/>
    <p:sldId id="283" r:id="rId23"/>
    <p:sldId id="288" r:id="rId24"/>
    <p:sldId id="284" r:id="rId25"/>
    <p:sldId id="286" r:id="rId26"/>
    <p:sldId id="285" r:id="rId27"/>
    <p:sldId id="287" r:id="rId28"/>
    <p:sldId id="279" r:id="rId29"/>
    <p:sldId id="261" r:id="rId30"/>
  </p:sldIdLst>
  <p:sldSz cx="9144000" cy="6858000" type="screen4x3"/>
  <p:notesSz cx="6811963" cy="994568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4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60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444" y="-114"/>
      </p:cViewPr>
      <p:guideLst>
        <p:guide orient="horz" pos="3133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778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72E9157-3A58-428D-996D-E95586FF3AA4}" type="datetimeFigureOut">
              <a:rPr lang="pt-BR"/>
              <a:pPr>
                <a:defRPr/>
              </a:pPr>
              <a:t>28/05/2018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778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B13246-6FF8-4E0E-A681-39FA5BD42C4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4980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778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78D23A-233E-4615-BA27-690AC0C07E4E}" type="datetimeFigureOut">
              <a:rPr lang="pt-BR"/>
              <a:pPr>
                <a:defRPr/>
              </a:pPr>
              <a:t>28/05/2018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363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05" tIns="45802" rIns="91605" bIns="45802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0879" y="4724759"/>
            <a:ext cx="5450207" cy="4475083"/>
          </a:xfrm>
          <a:prstGeom prst="rect">
            <a:avLst/>
          </a:prstGeom>
        </p:spPr>
        <p:txBody>
          <a:bodyPr vert="horz" lIns="91605" tIns="45802" rIns="91605" bIns="45802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778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933A7DE-072A-4DC8-B5B5-8CAB5AEC6A4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15767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448987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578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9443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5156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995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microsoft.com/office/2007/relationships/hdphoto" Target="../media/hdphoto1.wdp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668088"/>
            <a:ext cx="1979712" cy="74443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527" y="5733256"/>
            <a:ext cx="1631025" cy="580245"/>
          </a:xfrm>
          <a:prstGeom prst="rect">
            <a:avLst/>
          </a:prstGeom>
        </p:spPr>
      </p:pic>
      <p:pic>
        <p:nvPicPr>
          <p:cNvPr id="5" name="Picture 2" descr="logo congresso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3192289" cy="122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m para assemae"/>
          <p:cNvPicPr>
            <a:picLocks noChangeAspect="1" noChangeArrowheads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07176"/>
            <a:ext cx="1251664" cy="81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 userDrawn="1"/>
        </p:nvSpPr>
        <p:spPr>
          <a:xfrm>
            <a:off x="6704969" y="219799"/>
            <a:ext cx="888385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0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REALIZAÇÃO:</a:t>
            </a:r>
            <a:endParaRPr lang="pt-BR" sz="1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0B0F0">
                <a:alpha val="40000"/>
              </a:srgbClr>
            </a:gs>
            <a:gs pos="30000">
              <a:schemeClr val="accent1">
                <a:tint val="44500"/>
                <a:satMod val="160000"/>
                <a:alpha val="1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Retângulo de cantos arredondados 3"/>
          <p:cNvSpPr/>
          <p:nvPr userDrawn="1"/>
        </p:nvSpPr>
        <p:spPr>
          <a:xfrm>
            <a:off x="250825" y="215900"/>
            <a:ext cx="7273925" cy="620713"/>
          </a:xfrm>
          <a:prstGeom prst="round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5" name="Picture 2" descr="C:\Users\rcs2036\Desktop\Logo 40 anos 1 cor.gif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96" b="10418"/>
          <a:stretch/>
        </p:blipFill>
        <p:spPr bwMode="auto">
          <a:xfrm>
            <a:off x="7612903" y="288007"/>
            <a:ext cx="1351585" cy="47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logo congresso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320"/>
            <a:ext cx="1430207" cy="5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 userDrawn="1"/>
        </p:nvSpPr>
        <p:spPr>
          <a:xfrm>
            <a:off x="7740352" y="6491407"/>
            <a:ext cx="882356" cy="2154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800" b="1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REALIZAÇÃO:</a:t>
            </a:r>
            <a:endParaRPr lang="pt-BR" sz="800" b="1" cap="none" spc="0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Picture 2" descr="Resultado de imagem para assemae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39" y="6403812"/>
            <a:ext cx="606913" cy="39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0B0F0">
                <a:alpha val="40000"/>
              </a:srgbClr>
            </a:gs>
            <a:gs pos="30000">
              <a:schemeClr val="accent1">
                <a:tint val="44500"/>
                <a:satMod val="160000"/>
                <a:alpha val="1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1" name="Picture 2" descr="logo congresso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320"/>
            <a:ext cx="1430207" cy="5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 userDrawn="1"/>
        </p:nvSpPr>
        <p:spPr>
          <a:xfrm>
            <a:off x="7740352" y="6491407"/>
            <a:ext cx="882356" cy="2154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800" b="1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REALIZAÇÃO:</a:t>
            </a:r>
            <a:endParaRPr lang="pt-BR" sz="800" b="1" cap="none" spc="0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Picture 2" descr="Resultado de imagem para assemae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39" y="6403812"/>
            <a:ext cx="606913" cy="39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7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7" name="CaixaDeTexto 5"/>
          <p:cNvSpPr txBox="1">
            <a:spLocks noChangeArrowheads="1"/>
          </p:cNvSpPr>
          <p:nvPr userDrawn="1"/>
        </p:nvSpPr>
        <p:spPr bwMode="auto">
          <a:xfrm>
            <a:off x="395288" y="1675542"/>
            <a:ext cx="8353425" cy="398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2000" b="1" dirty="0" smtClean="0">
                <a:solidFill>
                  <a:srgbClr val="000066"/>
                </a:solidFill>
              </a:rPr>
              <a:t>____________________________________________________________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  <a:buSzPct val="95000"/>
              <a:defRPr/>
            </a:pPr>
            <a:r>
              <a:rPr lang="pt-BR" sz="1600" b="1" dirty="0" smtClean="0">
                <a:solidFill>
                  <a:srgbClr val="002060"/>
                </a:solidFill>
              </a:rPr>
              <a:t>DIRETORIA EXECUTIVA DA SANASA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presidente 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- </a:t>
            </a:r>
            <a:r>
              <a:rPr lang="pt-BR" sz="1600" kern="1200" dirty="0" err="1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Arly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 de Lara  </a:t>
            </a:r>
            <a:r>
              <a:rPr lang="pt-BR" sz="1600" kern="1200" dirty="0" err="1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Romêo</a:t>
            </a:r>
            <a:endParaRPr lang="pt-BR" sz="1600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Chefe de Gabinete/Procuradora Geral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</a:t>
            </a:r>
            <a:r>
              <a:rPr lang="pt-BR" sz="1600" dirty="0" smtClean="0">
                <a:solidFill>
                  <a:srgbClr val="002060"/>
                </a:solidFill>
                <a:ea typeface="MS PGothic" charset="0"/>
                <a:cs typeface="MS PGothic" charset="0"/>
              </a:rPr>
              <a:t>Maria Paula Balesteros Silva</a:t>
            </a:r>
            <a:endParaRPr lang="pt-BR" sz="1600" b="1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Administrativo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Paulo Jorge Zeraik</a:t>
            </a:r>
            <a:endParaRPr lang="pt-BR" sz="1600" b="1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Comercial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Luiz Fernando Lopes</a:t>
            </a:r>
            <a:endParaRPr lang="pt-BR" sz="1600" b="1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Financeiro e de Rel. com Investidores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Pedro Cláudio da Silva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Técnico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Marco Antônio dos Santos</a:t>
            </a:r>
          </a:p>
          <a:p>
            <a:pPr algn="ctr" eaLnBrk="1" hangingPunct="1">
              <a:lnSpc>
                <a:spcPct val="150000"/>
              </a:lnSpc>
            </a:pPr>
            <a:endParaRPr lang="pt-BR" sz="1000" b="1" dirty="0" smtClea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  <a:spcAft>
                <a:spcPts val="1200"/>
              </a:spcAft>
              <a:buSzPct val="95000"/>
              <a:defRPr/>
            </a:pPr>
            <a:r>
              <a:rPr lang="pt-BR" sz="2000" b="1" dirty="0" smtClean="0">
                <a:solidFill>
                  <a:srgbClr val="002060"/>
                </a:solidFill>
              </a:rPr>
              <a:t>www.sanasa.com.br    0800 77 21 195</a:t>
            </a:r>
            <a:endParaRPr lang="pt-BR" dirty="0" smtClean="0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3" y="5756561"/>
            <a:ext cx="1646701" cy="61921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913" y="5809134"/>
            <a:ext cx="1405985" cy="50018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467544" y="1484784"/>
            <a:ext cx="8065269" cy="2088232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099" name="CaixaDeTexto 2"/>
          <p:cNvSpPr txBox="1">
            <a:spLocks noChangeArrowheads="1"/>
          </p:cNvSpPr>
          <p:nvPr/>
        </p:nvSpPr>
        <p:spPr bwMode="auto">
          <a:xfrm>
            <a:off x="755265" y="1620959"/>
            <a:ext cx="748982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b="1" dirty="0" smtClean="0"/>
              <a:t>CONSTRUINDO </a:t>
            </a:r>
            <a:r>
              <a:rPr lang="pt-BR" sz="2800" b="1" dirty="0"/>
              <a:t>UM PORTAL CORPORATIVO PARA UM SISTEMA DE GESTÃO DA QUALIDADE EM UMA EMPRESA DE SANEAMENTO</a:t>
            </a:r>
            <a:endParaRPr lang="pt-BR" sz="28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718195" y="4005064"/>
            <a:ext cx="58146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pt-BR" sz="2400" b="1" baseline="30000" dirty="0" smtClean="0">
                <a:solidFill>
                  <a:schemeClr val="tx2"/>
                </a:solidFill>
                <a:ea typeface="MS PGothic" panose="020B0600070205080204" pitchFamily="34" charset="-128"/>
                <a:cs typeface="+mn-cs"/>
              </a:rPr>
              <a:t>Autores:</a:t>
            </a:r>
            <a:r>
              <a:rPr lang="pt-BR" sz="2400" b="1" dirty="0" smtClean="0">
                <a:solidFill>
                  <a:schemeClr val="tx2"/>
                </a:solidFill>
                <a:ea typeface="MS PGothic" panose="020B0600070205080204" pitchFamily="34" charset="-128"/>
                <a:cs typeface="+mn-cs"/>
              </a:rPr>
              <a:t> </a:t>
            </a:r>
          </a:p>
          <a:p>
            <a:pPr algn="r" defTabSz="457200"/>
            <a:r>
              <a:rPr lang="pt-BR" sz="2000" b="1" dirty="0">
                <a:solidFill>
                  <a:schemeClr val="tx2"/>
                </a:solidFill>
                <a:ea typeface="MS PGothic" panose="020B0600070205080204" pitchFamily="34" charset="-128"/>
                <a:cs typeface="+mn-cs"/>
              </a:rPr>
              <a:t> </a:t>
            </a:r>
            <a:r>
              <a:rPr lang="pt-BR" sz="2000" b="1" dirty="0" smtClean="0">
                <a:solidFill>
                  <a:schemeClr val="tx2"/>
                </a:solidFill>
                <a:ea typeface="MS PGothic" panose="020B0600070205080204" pitchFamily="34" charset="-128"/>
                <a:cs typeface="+mn-cs"/>
              </a:rPr>
              <a:t>          Vitorio Henrique Ferreira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1520" y="260648"/>
            <a:ext cx="727280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600" b="1" dirty="0" smtClean="0">
                <a:solidFill>
                  <a:schemeClr val="tx2"/>
                </a:solidFill>
                <a:latin typeface="Arial" charset="0"/>
              </a:rPr>
              <a:t>MATERIAL E MÉTODOS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51520" y="908720"/>
            <a:ext cx="8784976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Preparação</a:t>
            </a:r>
            <a:endParaRPr lang="pt-BR" sz="2800" dirty="0"/>
          </a:p>
          <a:p>
            <a:endParaRPr lang="pt-BR" sz="1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 smtClean="0"/>
              <a:t>Definir </a:t>
            </a:r>
            <a:r>
              <a:rPr lang="pt-BR" sz="2200" dirty="0"/>
              <a:t>claramente e divulgar convenientemente as responsabilidades, bem como o limite de autoridade no que toca à implantação e operação do </a:t>
            </a:r>
            <a:r>
              <a:rPr lang="pt-BR" sz="2200" dirty="0" smtClean="0"/>
              <a:t>portal.</a:t>
            </a:r>
          </a:p>
          <a:p>
            <a:endParaRPr lang="pt-BR" sz="1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 smtClean="0"/>
              <a:t>Ações</a:t>
            </a:r>
          </a:p>
          <a:p>
            <a:endParaRPr lang="pt-BR" sz="1000" b="1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dirty="0" smtClean="0"/>
              <a:t>Sensibilização </a:t>
            </a:r>
            <a:r>
              <a:rPr lang="pt-BR" sz="2200" dirty="0"/>
              <a:t>e preparação dos colaboradores envolvidos, por meio de treinamento, visando integrá-los e </a:t>
            </a:r>
            <a:r>
              <a:rPr lang="pt-BR" sz="2200" dirty="0" smtClean="0"/>
              <a:t>capacitá-los.</a:t>
            </a:r>
          </a:p>
          <a:p>
            <a:pPr lvl="1"/>
            <a:endParaRPr lang="pt-BR" sz="1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dirty="0" smtClean="0"/>
              <a:t>Adequação </a:t>
            </a:r>
            <a:r>
              <a:rPr lang="pt-BR" sz="2200" dirty="0"/>
              <a:t>e manutenção da infraestrutura de bancos de dados para integração dos sistemas de controle de documentação, formulários, indicadores e relatórios </a:t>
            </a:r>
            <a:r>
              <a:rPr lang="pt-BR" sz="2200" dirty="0" smtClean="0"/>
              <a:t>eletrônicos.</a:t>
            </a:r>
          </a:p>
          <a:p>
            <a:pPr lvl="1"/>
            <a:endParaRPr lang="pt-BR" sz="1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dirty="0" smtClean="0"/>
              <a:t>Revisão </a:t>
            </a:r>
            <a:r>
              <a:rPr lang="pt-BR" sz="2200" dirty="0"/>
              <a:t>de todos os procedimentos, requisitos, descrição dos processos e suas interações envolvidos na implantação dos módulos do Portal de Gestão da Qualidade.</a:t>
            </a:r>
          </a:p>
          <a:p>
            <a:pPr lvl="1"/>
            <a:endParaRPr lang="pt-BR" sz="1000" dirty="0" smtClean="0"/>
          </a:p>
        </p:txBody>
      </p:sp>
    </p:spTree>
    <p:extLst>
      <p:ext uri="{BB962C8B-B14F-4D97-AF65-F5344CB8AC3E}">
        <p14:creationId xmlns:p14="http://schemas.microsoft.com/office/powerpoint/2010/main" val="331458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1520" y="260648"/>
            <a:ext cx="727280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600" b="1" dirty="0" smtClean="0">
                <a:solidFill>
                  <a:schemeClr val="tx2"/>
                </a:solidFill>
                <a:latin typeface="Arial" charset="0"/>
              </a:rPr>
              <a:t>MATERIAL E MÉTODOS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51520" y="908720"/>
            <a:ext cx="8784976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Desenvolvimento e Implantação</a:t>
            </a:r>
            <a:endParaRPr lang="pt-BR" sz="2800" dirty="0"/>
          </a:p>
          <a:p>
            <a:endParaRPr lang="pt-BR" sz="1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 smtClean="0"/>
              <a:t>Hardware: servidor de Intranet coorporativo e servidor de Homologação.</a:t>
            </a:r>
          </a:p>
          <a:p>
            <a:endParaRPr lang="pt-BR" sz="1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 smtClean="0"/>
              <a:t>Banco </a:t>
            </a:r>
            <a:r>
              <a:rPr lang="pt-BR" sz="2200" dirty="0"/>
              <a:t>de </a:t>
            </a:r>
            <a:r>
              <a:rPr lang="pt-BR" sz="2200" dirty="0" smtClean="0"/>
              <a:t>dados: </a:t>
            </a:r>
            <a:r>
              <a:rPr lang="pt-BR" sz="2200" dirty="0"/>
              <a:t>DB2 UDB – </a:t>
            </a:r>
            <a:r>
              <a:rPr lang="pt-BR" sz="2200" dirty="0" smtClean="0"/>
              <a:t>IBM</a:t>
            </a:r>
          </a:p>
          <a:p>
            <a:endParaRPr lang="pt-BR" sz="1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 smtClean="0"/>
              <a:t>Ferramenta </a:t>
            </a:r>
            <a:r>
              <a:rPr lang="pt-BR" sz="2200" dirty="0"/>
              <a:t>para desenvolvimento dos </a:t>
            </a:r>
            <a:r>
              <a:rPr lang="pt-BR" sz="2200" dirty="0" smtClean="0"/>
              <a:t>aplicativos: Microsoft </a:t>
            </a:r>
            <a:r>
              <a:rPr lang="pt-BR" sz="2200" dirty="0"/>
              <a:t>.</a:t>
            </a:r>
            <a:r>
              <a:rPr lang="pt-BR" sz="2200" dirty="0" smtClean="0"/>
              <a:t>NET.</a:t>
            </a:r>
          </a:p>
          <a:p>
            <a:endParaRPr lang="pt-BR" sz="1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 smtClean="0"/>
              <a:t>Padrões </a:t>
            </a:r>
            <a:r>
              <a:rPr lang="pt-BR" sz="2200" dirty="0"/>
              <a:t>de layout e </a:t>
            </a:r>
            <a:r>
              <a:rPr lang="pt-BR" sz="2200" dirty="0" smtClean="0"/>
              <a:t>usabilidade: Estabelecidos </a:t>
            </a:r>
            <a:r>
              <a:rPr lang="pt-BR" sz="2200" dirty="0"/>
              <a:t>na Intranet </a:t>
            </a:r>
            <a:r>
              <a:rPr lang="pt-BR" sz="2200" dirty="0" smtClean="0"/>
              <a:t>coorporativa.</a:t>
            </a:r>
          </a:p>
          <a:p>
            <a:endParaRPr lang="pt-BR" sz="1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 smtClean="0"/>
              <a:t>Gestão </a:t>
            </a:r>
            <a:r>
              <a:rPr lang="pt-BR" sz="2200" dirty="0"/>
              <a:t>da execução do </a:t>
            </a:r>
            <a:r>
              <a:rPr lang="pt-BR" sz="2200" dirty="0" smtClean="0"/>
              <a:t>projeto: metodologia </a:t>
            </a:r>
            <a:r>
              <a:rPr lang="pt-BR" sz="2200" dirty="0"/>
              <a:t>ágil </a:t>
            </a:r>
            <a:r>
              <a:rPr lang="pt-BR" sz="2200" i="1" dirty="0"/>
              <a:t>Scrum</a:t>
            </a:r>
            <a:r>
              <a:rPr lang="pt-BR" sz="2200" dirty="0"/>
              <a:t>. </a:t>
            </a:r>
            <a:endParaRPr lang="pt-BR" sz="2200" dirty="0" smtClean="0"/>
          </a:p>
          <a:p>
            <a:endParaRPr lang="pt-BR" sz="1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O </a:t>
            </a:r>
            <a:r>
              <a:rPr lang="pt-BR" sz="2000" i="1" dirty="0"/>
              <a:t>Sprint</a:t>
            </a:r>
            <a:r>
              <a:rPr lang="pt-BR" sz="2000" dirty="0"/>
              <a:t> </a:t>
            </a:r>
            <a:r>
              <a:rPr lang="pt-BR" sz="2000" dirty="0" smtClean="0"/>
              <a:t>de </a:t>
            </a:r>
            <a:r>
              <a:rPr lang="pt-BR" sz="2000" dirty="0"/>
              <a:t>ciclo mensal. </a:t>
            </a:r>
            <a:endParaRPr lang="pt-BR" sz="2000" dirty="0" smtClean="0"/>
          </a:p>
          <a:p>
            <a:pPr lvl="1"/>
            <a:endParaRPr lang="pt-BR" sz="8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Ao </a:t>
            </a:r>
            <a:r>
              <a:rPr lang="pt-BR" sz="2000" dirty="0"/>
              <a:t>final de um </a:t>
            </a:r>
            <a:r>
              <a:rPr lang="pt-BR" sz="2000" i="1" dirty="0"/>
              <a:t>Sprint</a:t>
            </a:r>
            <a:r>
              <a:rPr lang="pt-BR" sz="2000" dirty="0"/>
              <a:t>, as funcionalidades implementadas eram apresentadas no ambiente de homologação, a fim de serem testados e validados de forma a atender os propósitos atribuições e responsabilidades anteriormente definidas, e só então disponibilizadas ao usuário final na Intranet </a:t>
            </a:r>
            <a:r>
              <a:rPr lang="pt-BR" sz="2000" dirty="0" smtClean="0"/>
              <a:t>coorporativa.</a:t>
            </a:r>
          </a:p>
          <a:p>
            <a:pPr lvl="1"/>
            <a:endParaRPr lang="pt-BR" sz="8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As correções são planejadas </a:t>
            </a:r>
            <a:r>
              <a:rPr lang="pt-BR" sz="2000" dirty="0"/>
              <a:t>no próximo </a:t>
            </a:r>
            <a:r>
              <a:rPr lang="pt-BR" sz="2000" i="1" dirty="0"/>
              <a:t>Sprint</a:t>
            </a:r>
            <a:r>
              <a:rPr lang="pt-BR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493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1520" y="260648"/>
            <a:ext cx="727280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600" b="1" dirty="0" smtClean="0">
                <a:solidFill>
                  <a:schemeClr val="tx2"/>
                </a:solidFill>
                <a:latin typeface="Arial" charset="0"/>
              </a:rPr>
              <a:t>RESULTADOS E DISCUSSÃO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51520" y="908720"/>
            <a:ext cx="878497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Estrutura </a:t>
            </a:r>
            <a:r>
              <a:rPr lang="pt-BR" sz="2800" b="1" dirty="0"/>
              <a:t>básica do </a:t>
            </a:r>
            <a:r>
              <a:rPr lang="pt-BR" sz="2800" b="1" dirty="0" smtClean="0"/>
              <a:t>portal</a:t>
            </a:r>
          </a:p>
          <a:p>
            <a:endParaRPr lang="pt-BR" sz="8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 smtClean="0"/>
              <a:t>Indicadores </a:t>
            </a:r>
            <a:r>
              <a:rPr lang="pt-BR" sz="2400" b="1" dirty="0"/>
              <a:t>(implementado)</a:t>
            </a:r>
            <a:r>
              <a:rPr lang="pt-BR" sz="2400" dirty="0"/>
              <a:t>: </a:t>
            </a:r>
            <a:r>
              <a:rPr lang="pt-BR" sz="2400" dirty="0" smtClean="0"/>
              <a:t>monitorar </a:t>
            </a:r>
            <a:r>
              <a:rPr lang="pt-BR" sz="2400" dirty="0"/>
              <a:t>os processos do Sistema de Gestão da </a:t>
            </a:r>
            <a:r>
              <a:rPr lang="pt-BR" sz="2400" dirty="0" smtClean="0"/>
              <a:t>Qualidade.</a:t>
            </a:r>
          </a:p>
          <a:p>
            <a:endParaRPr lang="pt-BR" sz="1000" dirty="0" smtClean="0"/>
          </a:p>
          <a:p>
            <a:pPr lvl="1"/>
            <a:r>
              <a:rPr lang="pt-BR" sz="2400" dirty="0" smtClean="0"/>
              <a:t>Principais funcionalidades: </a:t>
            </a:r>
          </a:p>
          <a:p>
            <a:pPr lvl="1"/>
            <a:endParaRPr lang="pt-BR" sz="1000" dirty="0" smtClean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t-BR" sz="2200" dirty="0" smtClean="0"/>
              <a:t>Cadastrar </a:t>
            </a:r>
            <a:r>
              <a:rPr lang="pt-BR" sz="2200" dirty="0"/>
              <a:t>os indicadores e variáveis</a:t>
            </a:r>
            <a:r>
              <a:rPr lang="pt-BR" sz="2200" dirty="0" smtClean="0"/>
              <a:t>;</a:t>
            </a:r>
          </a:p>
          <a:p>
            <a:pPr lvl="2"/>
            <a:endParaRPr lang="pt-BR" sz="800" dirty="0" smtClean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t-BR" sz="2200" dirty="0" smtClean="0"/>
              <a:t>Informar </a:t>
            </a:r>
            <a:r>
              <a:rPr lang="pt-BR" sz="2200" dirty="0"/>
              <a:t>a meta, a periodicidade e o responsável </a:t>
            </a:r>
            <a:r>
              <a:rPr lang="pt-BR" sz="2200" dirty="0" smtClean="0"/>
              <a:t>(indicador ou variável);</a:t>
            </a:r>
          </a:p>
          <a:p>
            <a:pPr lvl="2"/>
            <a:endParaRPr lang="pt-BR" sz="800" dirty="0" smtClean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t-BR" sz="2200" dirty="0" smtClean="0"/>
              <a:t>Lançar </a:t>
            </a:r>
            <a:r>
              <a:rPr lang="pt-BR" sz="2200" dirty="0"/>
              <a:t>os resultados nos prazos pré-estabelecidos</a:t>
            </a:r>
            <a:r>
              <a:rPr lang="pt-BR" sz="2200" dirty="0" smtClean="0"/>
              <a:t>;</a:t>
            </a:r>
          </a:p>
          <a:p>
            <a:pPr lvl="2"/>
            <a:endParaRPr lang="pt-BR" sz="800" dirty="0" smtClean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t-BR" sz="2200" dirty="0" smtClean="0"/>
              <a:t>Analisar </a:t>
            </a:r>
            <a:r>
              <a:rPr lang="pt-BR" sz="2200" dirty="0"/>
              <a:t>e solicitar ações de melhoria ou não conformidade, se necessário. </a:t>
            </a:r>
          </a:p>
        </p:txBody>
      </p:sp>
    </p:spTree>
    <p:extLst>
      <p:ext uri="{BB962C8B-B14F-4D97-AF65-F5344CB8AC3E}">
        <p14:creationId xmlns:p14="http://schemas.microsoft.com/office/powerpoint/2010/main" val="281839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1520" y="260648"/>
            <a:ext cx="727280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600" b="1" dirty="0" smtClean="0">
                <a:solidFill>
                  <a:schemeClr val="tx2"/>
                </a:solidFill>
                <a:latin typeface="Arial" charset="0"/>
              </a:rPr>
              <a:t>RESULTADOS E DISCUSSÃO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51520" y="908720"/>
            <a:ext cx="878497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Estrutura </a:t>
            </a:r>
            <a:r>
              <a:rPr lang="pt-BR" sz="2800" b="1" dirty="0"/>
              <a:t>básica do </a:t>
            </a:r>
            <a:r>
              <a:rPr lang="pt-BR" sz="2800" b="1" dirty="0" smtClean="0"/>
              <a:t>portal</a:t>
            </a:r>
          </a:p>
          <a:p>
            <a:endParaRPr lang="pt-BR" sz="8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 smtClean="0"/>
              <a:t>Informação </a:t>
            </a:r>
            <a:r>
              <a:rPr lang="pt-BR" sz="2400" b="1" dirty="0"/>
              <a:t>Documentada / Formulários (implementado)</a:t>
            </a:r>
            <a:r>
              <a:rPr lang="pt-BR" sz="2400" dirty="0"/>
              <a:t>: controlar os documentos </a:t>
            </a:r>
            <a:r>
              <a:rPr lang="pt-BR" sz="2400" dirty="0" smtClean="0"/>
              <a:t>referentes </a:t>
            </a:r>
            <a:r>
              <a:rPr lang="pt-BR" sz="2400" dirty="0"/>
              <a:t>aos processos de medição e monitoramento, análise de risco, análise crítica e monitoramento da cadeia de fornecimento </a:t>
            </a:r>
            <a:r>
              <a:rPr lang="pt-BR" sz="2400" dirty="0" smtClean="0"/>
              <a:t>do </a:t>
            </a:r>
            <a:r>
              <a:rPr lang="pt-BR" sz="2400" dirty="0"/>
              <a:t>Sistema de Gestão da Qualidade. </a:t>
            </a:r>
            <a:endParaRPr lang="pt-BR" sz="2400" dirty="0" smtClean="0"/>
          </a:p>
          <a:p>
            <a:endParaRPr lang="pt-BR" sz="1000" dirty="0"/>
          </a:p>
          <a:p>
            <a:pPr lvl="1"/>
            <a:r>
              <a:rPr lang="pt-BR" sz="2400" dirty="0"/>
              <a:t>Principais funcionalidades: </a:t>
            </a:r>
          </a:p>
          <a:p>
            <a:pPr lvl="1"/>
            <a:endParaRPr lang="pt-BR" sz="10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t-BR" sz="2200" dirty="0" smtClean="0"/>
              <a:t>Elaborar </a:t>
            </a:r>
            <a:r>
              <a:rPr lang="pt-BR" sz="2200" dirty="0"/>
              <a:t>e vincular um tipo de </a:t>
            </a:r>
            <a:r>
              <a:rPr lang="pt-BR" sz="2200" dirty="0" smtClean="0"/>
              <a:t>documento;</a:t>
            </a:r>
          </a:p>
          <a:p>
            <a:pPr lvl="2"/>
            <a:endParaRPr lang="pt-BR" sz="800" dirty="0" smtClean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t-BR" sz="2200" dirty="0" smtClean="0"/>
              <a:t>Notificar </a:t>
            </a:r>
            <a:r>
              <a:rPr lang="pt-BR" sz="2200" dirty="0"/>
              <a:t>o responsável pela </a:t>
            </a:r>
            <a:r>
              <a:rPr lang="pt-BR" sz="2200" dirty="0" smtClean="0"/>
              <a:t>aprovação;</a:t>
            </a:r>
          </a:p>
          <a:p>
            <a:pPr lvl="2"/>
            <a:endParaRPr lang="pt-BR" sz="800" dirty="0" smtClean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t-BR" sz="2200" dirty="0" smtClean="0"/>
              <a:t>Liberar </a:t>
            </a:r>
            <a:r>
              <a:rPr lang="pt-BR" sz="2200" dirty="0"/>
              <a:t>documento após análise crítica e </a:t>
            </a:r>
            <a:r>
              <a:rPr lang="pt-BR" sz="2200" dirty="0" smtClean="0"/>
              <a:t>validação;</a:t>
            </a:r>
          </a:p>
          <a:p>
            <a:pPr lvl="2"/>
            <a:endParaRPr lang="pt-BR" sz="800" dirty="0" smtClean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t-BR" sz="2200" dirty="0" smtClean="0"/>
              <a:t>Disponibilizar </a:t>
            </a:r>
            <a:r>
              <a:rPr lang="pt-BR" sz="2200" dirty="0"/>
              <a:t>os documentos </a:t>
            </a:r>
            <a:r>
              <a:rPr lang="pt-BR" sz="2200" dirty="0" smtClean="0"/>
              <a:t>atualizados;</a:t>
            </a:r>
          </a:p>
          <a:p>
            <a:pPr lvl="2"/>
            <a:endParaRPr lang="pt-BR" sz="800" dirty="0" smtClean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t-BR" sz="2200" dirty="0" smtClean="0"/>
              <a:t>Controlar </a:t>
            </a:r>
            <a:r>
              <a:rPr lang="pt-BR" sz="2200" dirty="0"/>
              <a:t>os registros </a:t>
            </a:r>
            <a:r>
              <a:rPr lang="pt-BR" sz="2200" dirty="0" smtClean="0"/>
              <a:t>(</a:t>
            </a:r>
            <a:r>
              <a:rPr lang="pt-BR" sz="2200" dirty="0"/>
              <a:t>elaboração, análise crítica, validação, versionamento e distribuição</a:t>
            </a:r>
            <a:r>
              <a:rPr lang="pt-BR" sz="2200" dirty="0" smtClean="0"/>
              <a:t>).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98219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1520" y="260648"/>
            <a:ext cx="727280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600" b="1" dirty="0" smtClean="0">
                <a:solidFill>
                  <a:schemeClr val="tx2"/>
                </a:solidFill>
                <a:latin typeface="Arial" charset="0"/>
              </a:rPr>
              <a:t>RESULTADOS E DISCUSSÃO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51520" y="908720"/>
            <a:ext cx="878497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Estrutura </a:t>
            </a:r>
            <a:r>
              <a:rPr lang="pt-BR" sz="2800" b="1" dirty="0"/>
              <a:t>básica do </a:t>
            </a:r>
            <a:r>
              <a:rPr lang="pt-BR" sz="2800" b="1" dirty="0" smtClean="0"/>
              <a:t>portal</a:t>
            </a:r>
          </a:p>
          <a:p>
            <a:endParaRPr lang="pt-BR" sz="8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 smtClean="0"/>
              <a:t>Relatórios Eletrônicos (implementação)</a:t>
            </a:r>
            <a:r>
              <a:rPr lang="pt-BR" sz="2400" dirty="0" smtClean="0"/>
              <a:t>: gestão </a:t>
            </a:r>
            <a:r>
              <a:rPr lang="pt-BR" sz="2400" dirty="0"/>
              <a:t>de melhorias, controlando os registros envolvidos durante todo o processo de forma segura e com monitoramento da eficácia dessas </a:t>
            </a:r>
            <a:r>
              <a:rPr lang="pt-BR" sz="2400" dirty="0" smtClean="0"/>
              <a:t>ações.</a:t>
            </a:r>
          </a:p>
          <a:p>
            <a:endParaRPr lang="pt-BR" sz="1000" dirty="0"/>
          </a:p>
          <a:p>
            <a:pPr lvl="1"/>
            <a:r>
              <a:rPr lang="pt-BR" sz="2400" dirty="0"/>
              <a:t>Principais funcionalidades: </a:t>
            </a:r>
          </a:p>
          <a:p>
            <a:pPr lvl="1"/>
            <a:endParaRPr lang="pt-BR" sz="8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t-BR" sz="2200" dirty="0" smtClean="0"/>
              <a:t>Identificar </a:t>
            </a:r>
            <a:r>
              <a:rPr lang="pt-BR" sz="2200" dirty="0"/>
              <a:t>e cadastrar o relatório </a:t>
            </a:r>
            <a:r>
              <a:rPr lang="pt-BR" sz="2200" dirty="0" smtClean="0"/>
              <a:t>com </a:t>
            </a:r>
            <a:r>
              <a:rPr lang="pt-BR" sz="2200" dirty="0"/>
              <a:t>direcionamento automático (e-mail) ao responsável pela ação</a:t>
            </a:r>
            <a:r>
              <a:rPr lang="pt-BR" sz="2200" dirty="0" smtClean="0"/>
              <a:t>;</a:t>
            </a:r>
          </a:p>
          <a:p>
            <a:pPr lvl="2"/>
            <a:endParaRPr lang="pt-BR" sz="800" dirty="0" smtClean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t-BR" sz="2200" dirty="0" smtClean="0"/>
              <a:t>Aprovação </a:t>
            </a:r>
            <a:r>
              <a:rPr lang="pt-BR" sz="2200" dirty="0"/>
              <a:t>do relatório, classificação e determinação dos responsáveis pela tratativa</a:t>
            </a:r>
            <a:r>
              <a:rPr lang="pt-BR" sz="2200" dirty="0" smtClean="0"/>
              <a:t>;</a:t>
            </a:r>
          </a:p>
          <a:p>
            <a:pPr lvl="2"/>
            <a:endParaRPr lang="pt-BR" sz="800" dirty="0" smtClean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t-BR" sz="2200" dirty="0" smtClean="0"/>
              <a:t>Identificar </a:t>
            </a:r>
            <a:r>
              <a:rPr lang="pt-BR" sz="2200" dirty="0"/>
              <a:t>e cadastrar a tomada de ações</a:t>
            </a:r>
            <a:r>
              <a:rPr lang="pt-BR" sz="2200" dirty="0" smtClean="0"/>
              <a:t>;</a:t>
            </a:r>
          </a:p>
          <a:p>
            <a:pPr lvl="2"/>
            <a:endParaRPr lang="pt-BR" sz="800" dirty="0" smtClean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t-BR" sz="2200" dirty="0" smtClean="0"/>
              <a:t>Registrar </a:t>
            </a:r>
            <a:r>
              <a:rPr lang="pt-BR" sz="2200" dirty="0"/>
              <a:t>as disposições imediatas</a:t>
            </a:r>
            <a:r>
              <a:rPr lang="pt-BR" sz="2200" dirty="0" smtClean="0"/>
              <a:t>;</a:t>
            </a:r>
          </a:p>
          <a:p>
            <a:pPr lvl="2"/>
            <a:endParaRPr lang="pt-BR" sz="800" dirty="0" smtClean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t-BR" sz="2200" dirty="0" smtClean="0"/>
              <a:t>Avaliar </a:t>
            </a:r>
            <a:r>
              <a:rPr lang="pt-BR" sz="2200" dirty="0"/>
              <a:t>as causas; </a:t>
            </a:r>
            <a:endParaRPr lang="pt-BR" sz="2200" dirty="0" smtClean="0"/>
          </a:p>
          <a:p>
            <a:pPr lvl="2"/>
            <a:endParaRPr lang="pt-BR" sz="800" dirty="0" smtClean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t-BR" sz="2200" dirty="0" smtClean="0"/>
              <a:t>Confirmar </a:t>
            </a:r>
            <a:r>
              <a:rPr lang="pt-BR" sz="2200" dirty="0"/>
              <a:t>a implementação e avaliar a eficácia das ações.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124060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1520" y="260648"/>
            <a:ext cx="727280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600" b="1" dirty="0" smtClean="0">
                <a:solidFill>
                  <a:schemeClr val="tx2"/>
                </a:solidFill>
                <a:latin typeface="Arial" charset="0"/>
              </a:rPr>
              <a:t>RESULTADOS E DISCUSSÃO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51520" y="908720"/>
            <a:ext cx="878497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Estrutura </a:t>
            </a:r>
            <a:r>
              <a:rPr lang="pt-BR" sz="2800" b="1" dirty="0"/>
              <a:t>básica do </a:t>
            </a:r>
            <a:r>
              <a:rPr lang="pt-BR" sz="2800" b="1" dirty="0" smtClean="0"/>
              <a:t>portal</a:t>
            </a:r>
          </a:p>
          <a:p>
            <a:endParaRPr lang="pt-BR" sz="8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 smtClean="0"/>
              <a:t>Gestão de Medição e Monitoramento (aguardando cronograma)</a:t>
            </a:r>
            <a:r>
              <a:rPr lang="pt-BR" sz="2400" dirty="0" smtClean="0"/>
              <a:t>: gerenciar </a:t>
            </a:r>
            <a:r>
              <a:rPr lang="pt-BR" sz="2400" dirty="0"/>
              <a:t>os dispositivos de monitoramento e medição que são utilizados para gerar evidências de conformidades dos </a:t>
            </a:r>
            <a:r>
              <a:rPr lang="pt-BR" sz="2400" dirty="0" smtClean="0"/>
              <a:t>produtos.</a:t>
            </a:r>
          </a:p>
          <a:p>
            <a:endParaRPr lang="pt-BR" sz="1000" dirty="0"/>
          </a:p>
          <a:p>
            <a:pPr lvl="1"/>
            <a:r>
              <a:rPr lang="pt-BR" sz="2400" dirty="0"/>
              <a:t>Principais funcionalidades: </a:t>
            </a:r>
          </a:p>
          <a:p>
            <a:pPr lvl="1"/>
            <a:endParaRPr lang="pt-BR" sz="8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t-BR" sz="2200" dirty="0" smtClean="0"/>
              <a:t>Cadastrar </a:t>
            </a:r>
            <a:r>
              <a:rPr lang="pt-BR" sz="2200" dirty="0"/>
              <a:t>o equipamento de medição, os critérios de aprovação e a frequência de calibração</a:t>
            </a:r>
            <a:r>
              <a:rPr lang="pt-BR" sz="2200" dirty="0" smtClean="0"/>
              <a:t>;</a:t>
            </a:r>
          </a:p>
          <a:p>
            <a:pPr lvl="2"/>
            <a:endParaRPr lang="pt-BR" sz="800" dirty="0" smtClean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t-BR" sz="2200" dirty="0" smtClean="0"/>
              <a:t>Verificar se as calibrações estão dentro dos prazos definidos e gerar laudos de verificação e ou calibração a partir dos resultados cadastrados.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199436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1520" y="260648"/>
            <a:ext cx="727280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600" b="1" dirty="0" smtClean="0">
                <a:solidFill>
                  <a:schemeClr val="tx2"/>
                </a:solidFill>
                <a:latin typeface="Arial" charset="0"/>
              </a:rPr>
              <a:t>RESULTADOS E DISCUSSÃO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51520" y="908720"/>
            <a:ext cx="87849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Benefícios</a:t>
            </a:r>
          </a:p>
          <a:p>
            <a:endParaRPr lang="pt-BR" sz="8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 smtClean="0"/>
              <a:t>Agilidade</a:t>
            </a:r>
            <a:r>
              <a:rPr lang="pt-BR" sz="2000" dirty="0"/>
              <a:t>: acesso rápido às </a:t>
            </a:r>
            <a:r>
              <a:rPr lang="pt-BR" sz="2000" dirty="0" smtClean="0"/>
              <a:t>informações (centralização </a:t>
            </a:r>
            <a:r>
              <a:rPr lang="pt-BR" sz="2000" dirty="0"/>
              <a:t>e </a:t>
            </a:r>
            <a:r>
              <a:rPr lang="pt-BR" sz="2000" dirty="0" smtClean="0"/>
              <a:t>integração).</a:t>
            </a:r>
          </a:p>
          <a:p>
            <a:endParaRPr lang="pt-BR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 smtClean="0"/>
              <a:t>Foco </a:t>
            </a:r>
            <a:r>
              <a:rPr lang="pt-BR" sz="2000" b="1" dirty="0"/>
              <a:t>em resultados</a:t>
            </a:r>
            <a:r>
              <a:rPr lang="pt-BR" sz="2000" dirty="0"/>
              <a:t>: automatização e integração </a:t>
            </a:r>
            <a:r>
              <a:rPr lang="pt-BR" sz="2000" dirty="0" smtClean="0"/>
              <a:t>(notificações </a:t>
            </a:r>
            <a:r>
              <a:rPr lang="pt-BR" sz="2000" dirty="0"/>
              <a:t>de atraso, abertura de RNC automáticas, perfis de acesso e consulta </a:t>
            </a:r>
            <a:r>
              <a:rPr lang="pt-BR" sz="2000" dirty="0" smtClean="0"/>
              <a:t>individualizados).</a:t>
            </a:r>
          </a:p>
          <a:p>
            <a:endParaRPr lang="pt-BR" sz="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 smtClean="0"/>
              <a:t>Assertividade</a:t>
            </a:r>
            <a:r>
              <a:rPr lang="pt-BR" sz="2000" dirty="0"/>
              <a:t>: planejamento e controle das </a:t>
            </a:r>
            <a:r>
              <a:rPr lang="pt-BR" sz="2000" dirty="0" smtClean="0"/>
              <a:t>atividades (automatização dos fluxos </a:t>
            </a:r>
            <a:r>
              <a:rPr lang="pt-BR" sz="2000" dirty="0"/>
              <a:t>de </a:t>
            </a:r>
            <a:r>
              <a:rPr lang="pt-BR" sz="2000" dirty="0" smtClean="0"/>
              <a:t>trabalho).</a:t>
            </a:r>
          </a:p>
          <a:p>
            <a:endParaRPr lang="pt-BR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 smtClean="0"/>
              <a:t>Desempenho</a:t>
            </a:r>
            <a:r>
              <a:rPr lang="pt-BR" sz="2000" dirty="0"/>
              <a:t>: melhoria no planejamento </a:t>
            </a:r>
            <a:r>
              <a:rPr lang="pt-BR" sz="2000" dirty="0" smtClean="0"/>
              <a:t>estratégico (</a:t>
            </a:r>
            <a:r>
              <a:rPr lang="pt-BR" sz="2000" dirty="0"/>
              <a:t>módulo Indicadores</a:t>
            </a:r>
            <a:r>
              <a:rPr lang="pt-BR" sz="2000" dirty="0" smtClean="0"/>
              <a:t>).</a:t>
            </a:r>
          </a:p>
          <a:p>
            <a:endParaRPr lang="pt-BR" sz="8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 smtClean="0"/>
              <a:t>Integração</a:t>
            </a:r>
            <a:r>
              <a:rPr lang="pt-BR" sz="2000" dirty="0"/>
              <a:t>: </a:t>
            </a:r>
            <a:r>
              <a:rPr lang="pt-BR" sz="2000" dirty="0" smtClean="0"/>
              <a:t>módulos integrados</a:t>
            </a:r>
            <a:r>
              <a:rPr lang="pt-BR" sz="2000" dirty="0"/>
              <a:t>, proporcionando uma melhor interação entre os </a:t>
            </a:r>
            <a:r>
              <a:rPr lang="pt-BR" sz="2000" dirty="0" smtClean="0"/>
              <a:t>processos.</a:t>
            </a:r>
          </a:p>
          <a:p>
            <a:endParaRPr lang="pt-BR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 smtClean="0"/>
              <a:t>Organização</a:t>
            </a:r>
            <a:r>
              <a:rPr lang="pt-BR" sz="2000" dirty="0"/>
              <a:t>:</a:t>
            </a:r>
            <a:r>
              <a:rPr lang="pt-BR" sz="2000" b="1" dirty="0"/>
              <a:t> </a:t>
            </a:r>
            <a:r>
              <a:rPr lang="pt-BR" sz="2000" dirty="0"/>
              <a:t>simplificação da gestão das informações </a:t>
            </a:r>
            <a:r>
              <a:rPr lang="pt-BR" sz="2000" dirty="0" smtClean="0"/>
              <a:t>documentadas (</a:t>
            </a:r>
            <a:r>
              <a:rPr lang="pt-BR" sz="2000" dirty="0"/>
              <a:t>módulo Informação Documentada</a:t>
            </a:r>
            <a:r>
              <a:rPr lang="pt-BR" sz="2000" dirty="0" smtClean="0"/>
              <a:t>).</a:t>
            </a:r>
          </a:p>
          <a:p>
            <a:endParaRPr lang="pt-BR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 smtClean="0"/>
              <a:t>Segurança</a:t>
            </a:r>
            <a:r>
              <a:rPr lang="pt-BR" sz="2000" b="1" dirty="0"/>
              <a:t>:</a:t>
            </a:r>
            <a:r>
              <a:rPr lang="pt-BR" sz="2000" dirty="0"/>
              <a:t> controle de acesso por usuário e perfil, limitando e personalizando o acesso a informações </a:t>
            </a:r>
            <a:r>
              <a:rPr lang="pt-BR" sz="2000" dirty="0" smtClean="0"/>
              <a:t>estratégicas.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29030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1520" y="260648"/>
            <a:ext cx="727280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600" b="1" dirty="0" smtClean="0">
                <a:solidFill>
                  <a:schemeClr val="tx2"/>
                </a:solidFill>
                <a:latin typeface="Arial" charset="0"/>
              </a:rPr>
              <a:t>PORTAL GESTÃO DA QUALIDADE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t="8001" r="1176" b="3800"/>
          <a:stretch/>
        </p:blipFill>
        <p:spPr>
          <a:xfrm>
            <a:off x="72008" y="1268760"/>
            <a:ext cx="9036496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00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1520" y="260648"/>
            <a:ext cx="727280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600" b="1" dirty="0" smtClean="0">
                <a:solidFill>
                  <a:schemeClr val="tx2"/>
                </a:solidFill>
                <a:latin typeface="Arial" charset="0"/>
              </a:rPr>
              <a:t>PORTAL GESTÃO DA QUALIDADE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t="6601" b="2401"/>
          <a:stretch/>
        </p:blipFill>
        <p:spPr>
          <a:xfrm>
            <a:off x="0" y="1196752"/>
            <a:ext cx="914400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7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1520" y="260648"/>
            <a:ext cx="727280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600" b="1" dirty="0" smtClean="0">
                <a:solidFill>
                  <a:schemeClr val="tx2"/>
                </a:solidFill>
                <a:latin typeface="Arial" charset="0"/>
              </a:rPr>
              <a:t>PORTAL GESTÃO DA QUALIDADE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"/>
          <a:stretch/>
        </p:blipFill>
        <p:spPr>
          <a:xfrm>
            <a:off x="44478" y="1157507"/>
            <a:ext cx="906402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31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1520" y="282415"/>
            <a:ext cx="727280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600" b="1" dirty="0" smtClean="0">
                <a:solidFill>
                  <a:schemeClr val="tx2"/>
                </a:solidFill>
                <a:latin typeface="Arial" charset="0"/>
              </a:rPr>
              <a:t>MUNICÍPIO DE CAMPINAS-SP</a:t>
            </a:r>
            <a:endParaRPr lang="pt-BR" sz="26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7504" y="869455"/>
            <a:ext cx="8280920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pt-BR" sz="2200" b="1" dirty="0">
                <a:solidFill>
                  <a:schemeClr val="tx2"/>
                </a:solidFill>
                <a:latin typeface="Arial" charset="0"/>
              </a:rPr>
              <a:t>Está localizado em uma região Metropolitana composta por: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47517" y="1336640"/>
            <a:ext cx="6048672" cy="5537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309" y="2972745"/>
            <a:ext cx="3528159" cy="3290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7"/>
          <p:cNvSpPr>
            <a:spLocks noChangeShapeType="1"/>
          </p:cNvSpPr>
          <p:nvPr/>
        </p:nvSpPr>
        <p:spPr bwMode="auto">
          <a:xfrm flipV="1">
            <a:off x="3163103" y="4941167"/>
            <a:ext cx="3048003" cy="628286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 type="stealth" w="med" len="med"/>
          </a:ln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682948" y="4617819"/>
            <a:ext cx="14688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1200" dirty="0">
                <a:solidFill>
                  <a:srgbClr val="000066"/>
                </a:solidFill>
              </a:rPr>
              <a:t>Estado de São Paulo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13525" y="1301820"/>
            <a:ext cx="5817318" cy="116955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A1F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pt-BR" dirty="0" smtClean="0">
                <a:solidFill>
                  <a:schemeClr val="tx2"/>
                </a:solidFill>
              </a:rPr>
              <a:t>20 municípios (5 </a:t>
            </a:r>
            <a:r>
              <a:rPr lang="pt-BR" dirty="0">
                <a:solidFill>
                  <a:schemeClr val="tx2"/>
                </a:solidFill>
              </a:rPr>
              <a:t>milhões </a:t>
            </a:r>
            <a:r>
              <a:rPr lang="pt-BR" dirty="0" smtClean="0">
                <a:solidFill>
                  <a:schemeClr val="tx2"/>
                </a:solidFill>
              </a:rPr>
              <a:t>habitantes)</a:t>
            </a:r>
          </a:p>
          <a:p>
            <a:pPr>
              <a:spcBef>
                <a:spcPts val="600"/>
              </a:spcBef>
            </a:pPr>
            <a:endParaRPr lang="pt-BR" dirty="0" smtClean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</a:pPr>
            <a:r>
              <a:rPr lang="pt-BR" sz="1600" dirty="0" smtClean="0">
                <a:solidFill>
                  <a:schemeClr val="tx2"/>
                </a:solidFill>
              </a:rPr>
              <a:t>População Campinas: 1.182.429  Hab. (IBGE 2017)</a:t>
            </a:r>
            <a:endParaRPr lang="pt-B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67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1520" y="260648"/>
            <a:ext cx="727280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600" b="1" dirty="0" smtClean="0">
                <a:solidFill>
                  <a:schemeClr val="tx2"/>
                </a:solidFill>
                <a:latin typeface="Arial" charset="0"/>
              </a:rPr>
              <a:t>PORTAL GESTÃO DA QUALIDADE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6"/>
          <a:stretch/>
        </p:blipFill>
        <p:spPr>
          <a:xfrm>
            <a:off x="58191" y="1165820"/>
            <a:ext cx="90364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9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1520" y="260648"/>
            <a:ext cx="727280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600" b="1" dirty="0" smtClean="0">
                <a:solidFill>
                  <a:schemeClr val="tx2"/>
                </a:solidFill>
                <a:latin typeface="Arial" charset="0"/>
              </a:rPr>
              <a:t>PORTAL GESTÃO DA QUALIDADE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6"/>
          <a:stretch/>
        </p:blipFill>
        <p:spPr>
          <a:xfrm>
            <a:off x="66504" y="1165820"/>
            <a:ext cx="90364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59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1520" y="260648"/>
            <a:ext cx="727280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600" b="1" dirty="0" smtClean="0">
                <a:solidFill>
                  <a:schemeClr val="tx2"/>
                </a:solidFill>
                <a:latin typeface="Arial" charset="0"/>
              </a:rPr>
              <a:t>PORTAL GESTÃO DA QUALIDADE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6"/>
          <a:stretch/>
        </p:blipFill>
        <p:spPr>
          <a:xfrm>
            <a:off x="55382" y="1093812"/>
            <a:ext cx="90364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5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1520" y="260648"/>
            <a:ext cx="727280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600" b="1" dirty="0" smtClean="0">
                <a:solidFill>
                  <a:schemeClr val="tx2"/>
                </a:solidFill>
                <a:latin typeface="Arial" charset="0"/>
              </a:rPr>
              <a:t>PORTAL GESTÃO DA QUALIDADE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6"/>
          <a:stretch/>
        </p:blipFill>
        <p:spPr>
          <a:xfrm>
            <a:off x="55382" y="1052736"/>
            <a:ext cx="90364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52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1520" y="260648"/>
            <a:ext cx="727280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600" b="1" dirty="0" smtClean="0">
                <a:solidFill>
                  <a:schemeClr val="tx2"/>
                </a:solidFill>
                <a:latin typeface="Arial" charset="0"/>
              </a:rPr>
              <a:t>PORTAL GESTÃO DA QUALIDADE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6"/>
          <a:stretch/>
        </p:blipFill>
        <p:spPr>
          <a:xfrm>
            <a:off x="47069" y="980728"/>
            <a:ext cx="90364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1520" y="260648"/>
            <a:ext cx="727280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600" b="1" dirty="0" smtClean="0">
                <a:solidFill>
                  <a:schemeClr val="tx2"/>
                </a:solidFill>
                <a:latin typeface="Arial" charset="0"/>
              </a:rPr>
              <a:t>CONCLUSÃO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51520" y="908720"/>
            <a:ext cx="878497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Embora não totalmente </a:t>
            </a:r>
            <a:r>
              <a:rPr lang="pt-BR" sz="2000" dirty="0"/>
              <a:t>finalizado, </a:t>
            </a:r>
            <a:r>
              <a:rPr lang="pt-BR" sz="2000" dirty="0" smtClean="0"/>
              <a:t>considera-se </a:t>
            </a:r>
            <a:r>
              <a:rPr lang="pt-BR" sz="2000" dirty="0"/>
              <a:t>uma experiência enriquecedora e de </a:t>
            </a:r>
            <a:r>
              <a:rPr lang="pt-BR" sz="2000" dirty="0" smtClean="0"/>
              <a:t>sucesso.</a:t>
            </a:r>
          </a:p>
          <a:p>
            <a:endParaRPr lang="pt-BR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Construção </a:t>
            </a:r>
            <a:r>
              <a:rPr lang="pt-BR" sz="2000" dirty="0"/>
              <a:t>e evolução de forma incremental e </a:t>
            </a:r>
            <a:r>
              <a:rPr lang="pt-BR" sz="2000" dirty="0" smtClean="0"/>
              <a:t>iterativa. Evolução progressiva sem queimar etapas (do </a:t>
            </a:r>
            <a:r>
              <a:rPr lang="pt-BR" sz="2000" dirty="0"/>
              <a:t>básico para </a:t>
            </a:r>
            <a:r>
              <a:rPr lang="pt-BR" sz="2000" dirty="0" smtClean="0"/>
              <a:t>funcionalidades </a:t>
            </a:r>
            <a:r>
              <a:rPr lang="pt-BR" sz="2000" dirty="0"/>
              <a:t>mais </a:t>
            </a:r>
            <a:r>
              <a:rPr lang="pt-BR" sz="2000" dirty="0" smtClean="0"/>
              <a:t>avançadas).</a:t>
            </a:r>
          </a:p>
          <a:p>
            <a:endParaRPr lang="pt-BR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Forte </a:t>
            </a:r>
            <a:r>
              <a:rPr lang="pt-BR" sz="2000" dirty="0"/>
              <a:t>relação existente entre a “qualidade do portal” e as “características de integração</a:t>
            </a:r>
            <a:r>
              <a:rPr lang="pt-BR" sz="2000" dirty="0" smtClean="0"/>
              <a:t>” (mais </a:t>
            </a:r>
            <a:r>
              <a:rPr lang="pt-BR" sz="2000" dirty="0"/>
              <a:t>importante </a:t>
            </a:r>
            <a:r>
              <a:rPr lang="pt-BR" sz="2000" dirty="0" smtClean="0"/>
              <a:t>integrar antes de implementar </a:t>
            </a:r>
            <a:r>
              <a:rPr lang="pt-BR" sz="2000" dirty="0"/>
              <a:t>funcionalidades técnicas muito mais </a:t>
            </a:r>
            <a:r>
              <a:rPr lang="pt-BR" sz="2000" dirty="0" smtClean="0"/>
              <a:t>avançadas).</a:t>
            </a:r>
          </a:p>
          <a:p>
            <a:endParaRPr lang="pt-BR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Decisão </a:t>
            </a:r>
            <a:r>
              <a:rPr lang="pt-BR" sz="2000" dirty="0"/>
              <a:t>estratégica, menos burocrática, orientada a resultados </a:t>
            </a:r>
            <a:r>
              <a:rPr lang="pt-BR" sz="2000" dirty="0" smtClean="0"/>
              <a:t>na busca de melhoria </a:t>
            </a:r>
            <a:r>
              <a:rPr lang="pt-BR" sz="2000" dirty="0"/>
              <a:t>dos processos internos, </a:t>
            </a:r>
            <a:r>
              <a:rPr lang="pt-BR" sz="2000" dirty="0" smtClean="0"/>
              <a:t>para </a:t>
            </a:r>
            <a:r>
              <a:rPr lang="pt-BR" sz="2000" dirty="0"/>
              <a:t>o atendimento da satisfação do </a:t>
            </a:r>
            <a:r>
              <a:rPr lang="pt-BR" sz="2000" dirty="0" smtClean="0"/>
              <a:t>cliente.</a:t>
            </a:r>
          </a:p>
          <a:p>
            <a:endParaRPr lang="pt-BR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O Portal </a:t>
            </a:r>
            <a:r>
              <a:rPr lang="pt-BR" sz="2000" dirty="0"/>
              <a:t>de Gestão da Qualidade SANASA constitui-se em uma solução unificadora para os diversos níveis hierárquicos da organização, permitindo um salto qualitativo na gestão da qualidade adequados ao setor de saneamento</a:t>
            </a:r>
            <a:r>
              <a:rPr lang="pt-BR" sz="2000" dirty="0" smtClean="0"/>
              <a:t>.</a:t>
            </a:r>
          </a:p>
          <a:p>
            <a:endParaRPr lang="pt-BR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Como melhoria, </a:t>
            </a:r>
            <a:r>
              <a:rPr lang="pt-BR" sz="2000" dirty="0"/>
              <a:t>sugere-se a incorporação de um modulo responsável por monitorar a cadeia de fornecimento. </a:t>
            </a:r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102672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 txBox="1">
            <a:spLocks/>
          </p:cNvSpPr>
          <p:nvPr/>
        </p:nvSpPr>
        <p:spPr bwMode="auto">
          <a:xfrm>
            <a:off x="0" y="1052736"/>
            <a:ext cx="9144000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/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2200" b="1" dirty="0" smtClean="0">
                <a:solidFill>
                  <a:srgbClr val="000066"/>
                </a:solidFill>
                <a:latin typeface="Arial" charset="0"/>
              </a:rPr>
              <a:t>VITÓRIO HENRIQUE FERREIRA</a:t>
            </a:r>
            <a:endParaRPr lang="pt-BR" sz="2200" b="1" dirty="0">
              <a:solidFill>
                <a:srgbClr val="000066"/>
              </a:solidFill>
              <a:latin typeface="Arial" charset="0"/>
            </a:endParaRPr>
          </a:p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1600" b="1" i="1" dirty="0" smtClean="0">
                <a:solidFill>
                  <a:srgbClr val="000066"/>
                </a:solidFill>
                <a:latin typeface="Arial" charset="0"/>
              </a:rPr>
              <a:t>Coordenador de Sistemas Especiais / Tecnologia da Informação</a:t>
            </a:r>
            <a:endParaRPr lang="pt-BR" sz="1600" b="1" i="1" dirty="0">
              <a:solidFill>
                <a:srgbClr val="000066"/>
              </a:solidFill>
              <a:latin typeface="Arial" charset="0"/>
            </a:endParaRPr>
          </a:p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1600" i="1" dirty="0" smtClean="0">
                <a:solidFill>
                  <a:srgbClr val="000066"/>
                </a:solidFill>
                <a:latin typeface="Arial" charset="0"/>
              </a:rPr>
              <a:t>(19)3735-5154 – vitorio.ferreira@sanasa.com.br</a:t>
            </a:r>
            <a:endParaRPr lang="pt-BR" sz="1600" i="1" dirty="0">
              <a:solidFill>
                <a:srgbClr val="0099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>
                <a:alpha val="27843"/>
              </a:srgbClr>
            </a:gs>
            <a:gs pos="33000">
              <a:schemeClr val="accent1">
                <a:tint val="44500"/>
                <a:satMod val="160000"/>
                <a:alpha val="1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72"/>
            <a:ext cx="9144000" cy="6467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1520" y="260648"/>
            <a:ext cx="727280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600" b="1" dirty="0" smtClean="0">
                <a:solidFill>
                  <a:schemeClr val="tx2"/>
                </a:solidFill>
                <a:latin typeface="Arial" charset="0"/>
              </a:rPr>
              <a:t>INTRODUÇÃO / OBJETIVOS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67544" y="908720"/>
            <a:ext cx="813690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 smtClean="0"/>
              <a:t>Desde </a:t>
            </a:r>
            <a:r>
              <a:rPr lang="pt-BR" sz="2200" dirty="0"/>
              <a:t>2004 a SANASA – Campinas</a:t>
            </a:r>
            <a:r>
              <a:rPr lang="pt-BR" sz="2200" dirty="0" smtClean="0"/>
              <a:t>, </a:t>
            </a:r>
            <a:r>
              <a:rPr lang="pt-BR" sz="2200" dirty="0"/>
              <a:t>implantou e vêm renovando a certificação ABNT NBR ISO 9001:2015. </a:t>
            </a:r>
            <a:endParaRPr lang="pt-BR" sz="2200" dirty="0" smtClean="0"/>
          </a:p>
          <a:p>
            <a:endParaRPr lang="pt-BR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 smtClean="0"/>
              <a:t>Necessidade </a:t>
            </a:r>
            <a:r>
              <a:rPr lang="pt-BR" sz="2200" dirty="0"/>
              <a:t>de tornar o controle das atividades e processos mais simples, ágeis, integrados e adequados às exigências normativas, levou a elaboração de um modelo coorporativo de Sistema de Gestão da Qualidade, denominado Portal de Gestão da Qualidade. </a:t>
            </a:r>
            <a:endParaRPr lang="pt-BR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 smtClean="0"/>
              <a:t>A </a:t>
            </a:r>
            <a:r>
              <a:rPr lang="pt-BR" sz="2200" dirty="0"/>
              <a:t>metodologia utilizada neste modelo, adotou um design descritivo, incidido sobre o modo como estão estruturados os processos e procedimentos no </a:t>
            </a:r>
            <a:r>
              <a:rPr lang="pt-BR" sz="2200" dirty="0" smtClean="0"/>
              <a:t>Mapa </a:t>
            </a:r>
            <a:r>
              <a:rPr lang="pt-BR" sz="2200" dirty="0"/>
              <a:t>de Processos e </a:t>
            </a:r>
            <a:r>
              <a:rPr lang="pt-BR" sz="2200" dirty="0" smtClean="0"/>
              <a:t>Interações.</a:t>
            </a:r>
          </a:p>
          <a:p>
            <a:endParaRPr lang="pt-B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 smtClean="0"/>
              <a:t>Período de implantação de </a:t>
            </a:r>
            <a:r>
              <a:rPr lang="pt-BR" sz="2200" dirty="0"/>
              <a:t>2 anos a partir de junho de 2017.</a:t>
            </a:r>
          </a:p>
        </p:txBody>
      </p:sp>
    </p:spTree>
    <p:extLst>
      <p:ext uri="{BB962C8B-B14F-4D97-AF65-F5344CB8AC3E}">
        <p14:creationId xmlns:p14="http://schemas.microsoft.com/office/powerpoint/2010/main" val="305977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1520" y="260648"/>
            <a:ext cx="727280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600" b="1" dirty="0" smtClean="0">
                <a:solidFill>
                  <a:schemeClr val="tx2"/>
                </a:solidFill>
                <a:latin typeface="Arial" charset="0"/>
              </a:rPr>
              <a:t>MATERIAL E MÉTODOS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67544" y="908720"/>
            <a:ext cx="8136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 smtClean="0"/>
              <a:t>Compõe-se </a:t>
            </a:r>
            <a:r>
              <a:rPr lang="pt-BR" sz="3200" dirty="0"/>
              <a:t>das seguintes fases: </a:t>
            </a:r>
            <a:endParaRPr lang="pt-BR" sz="3200" dirty="0" smtClean="0"/>
          </a:p>
          <a:p>
            <a:endParaRPr lang="pt-BR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3200" dirty="0" smtClean="0"/>
              <a:t>Decisão;</a:t>
            </a:r>
          </a:p>
          <a:p>
            <a:pPr lvl="1"/>
            <a:endParaRPr lang="pt-BR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3200" dirty="0" smtClean="0"/>
              <a:t>Planejamento;</a:t>
            </a:r>
          </a:p>
          <a:p>
            <a:pPr lvl="1"/>
            <a:endParaRPr lang="pt-BR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3200" dirty="0" smtClean="0"/>
              <a:t>Preparação;</a:t>
            </a:r>
          </a:p>
          <a:p>
            <a:pPr lvl="1"/>
            <a:endParaRPr lang="pt-BR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3200" dirty="0" smtClean="0"/>
              <a:t>Desenvolvimento </a:t>
            </a:r>
            <a:r>
              <a:rPr lang="pt-BR" sz="3200" dirty="0"/>
              <a:t>e </a:t>
            </a:r>
            <a:r>
              <a:rPr lang="pt-BR" sz="3200" dirty="0" smtClean="0"/>
              <a:t>Implantação.</a:t>
            </a:r>
          </a:p>
        </p:txBody>
      </p:sp>
    </p:spTree>
    <p:extLst>
      <p:ext uri="{BB962C8B-B14F-4D97-AF65-F5344CB8AC3E}">
        <p14:creationId xmlns:p14="http://schemas.microsoft.com/office/powerpoint/2010/main" val="392929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1520" y="260648"/>
            <a:ext cx="727280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600" b="1" dirty="0" smtClean="0">
                <a:solidFill>
                  <a:schemeClr val="tx2"/>
                </a:solidFill>
                <a:latin typeface="Arial" charset="0"/>
              </a:rPr>
              <a:t>MATERIAL E MÉTODOS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67544" y="908720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Decisão</a:t>
            </a:r>
            <a:endParaRPr lang="pt-BR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Estabelecer os padrões, </a:t>
            </a:r>
            <a:r>
              <a:rPr lang="pt-BR" sz="2400" dirty="0"/>
              <a:t>as principais atribuições e as responsabilidades </a:t>
            </a:r>
            <a:r>
              <a:rPr lang="pt-BR" sz="2400" dirty="0" smtClean="0"/>
              <a:t>do </a:t>
            </a:r>
            <a:r>
              <a:rPr lang="pt-BR" sz="2400" dirty="0"/>
              <a:t>Portal de Gestão da </a:t>
            </a:r>
            <a:r>
              <a:rPr lang="pt-BR" sz="2400" dirty="0" smtClean="0"/>
              <a:t>Qualidade.</a:t>
            </a:r>
          </a:p>
          <a:p>
            <a:endParaRPr lang="pt-B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Grupo Multidisciplinar: engenheiros</a:t>
            </a:r>
            <a:r>
              <a:rPr lang="pt-BR" sz="2400" dirty="0"/>
              <a:t>, auditores da qualidade e analistas de tecnologia da </a:t>
            </a:r>
            <a:r>
              <a:rPr lang="pt-BR" sz="2400" dirty="0" smtClean="0"/>
              <a:t>informação.</a:t>
            </a:r>
          </a:p>
          <a:p>
            <a:endParaRPr lang="pt-B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Gerência de Gestão da Qualidade e Relações </a:t>
            </a:r>
            <a:r>
              <a:rPr lang="pt-BR" sz="2400" dirty="0" smtClean="0"/>
              <a:t>Técnicas – </a:t>
            </a:r>
            <a:r>
              <a:rPr lang="pt-BR" sz="2400" i="1" dirty="0" smtClean="0"/>
              <a:t>Product</a:t>
            </a:r>
            <a:r>
              <a:rPr lang="pt-BR" sz="2400" i="1" dirty="0"/>
              <a:t> </a:t>
            </a:r>
            <a:r>
              <a:rPr lang="pt-BR" sz="2400" i="1" dirty="0" smtClean="0"/>
              <a:t>Owner.</a:t>
            </a:r>
          </a:p>
          <a:p>
            <a:endParaRPr lang="pt-BR" sz="2400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Coordenadoria de Sistemas </a:t>
            </a:r>
            <a:r>
              <a:rPr lang="pt-BR" sz="2400" dirty="0" smtClean="0"/>
              <a:t>Especiais (TI) - </a:t>
            </a:r>
            <a:r>
              <a:rPr lang="pt-BR" sz="2400" i="1" dirty="0" smtClean="0"/>
              <a:t> Scrum Master.</a:t>
            </a:r>
          </a:p>
        </p:txBody>
      </p:sp>
    </p:spTree>
    <p:extLst>
      <p:ext uri="{BB962C8B-B14F-4D97-AF65-F5344CB8AC3E}">
        <p14:creationId xmlns:p14="http://schemas.microsoft.com/office/powerpoint/2010/main" val="389120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1520" y="260648"/>
            <a:ext cx="727280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600" b="1" dirty="0" smtClean="0">
                <a:solidFill>
                  <a:schemeClr val="tx2"/>
                </a:solidFill>
                <a:latin typeface="Arial" charset="0"/>
              </a:rPr>
              <a:t>MATERIAL E MÉTODOS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67544" y="908720"/>
            <a:ext cx="813690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Decisão (Atribuições)</a:t>
            </a:r>
            <a:endParaRPr lang="pt-BR" sz="2800" dirty="0"/>
          </a:p>
          <a:p>
            <a:endParaRPr lang="pt-BR" sz="1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Controlar documentos</a:t>
            </a:r>
            <a:endParaRPr lang="pt-BR" sz="2400" dirty="0"/>
          </a:p>
          <a:p>
            <a:endParaRPr lang="pt-BR" sz="1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Controlar registros</a:t>
            </a:r>
            <a:endParaRPr lang="pt-BR" sz="2400" dirty="0"/>
          </a:p>
          <a:p>
            <a:endParaRPr lang="pt-BR" sz="1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Monitorar processos</a:t>
            </a:r>
          </a:p>
          <a:p>
            <a:endParaRPr lang="pt-BR" sz="1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Análise </a:t>
            </a:r>
            <a:r>
              <a:rPr lang="pt-BR" sz="2400" dirty="0"/>
              <a:t>de </a:t>
            </a:r>
            <a:r>
              <a:rPr lang="pt-BR" sz="2400" dirty="0" smtClean="0"/>
              <a:t>risco</a:t>
            </a:r>
          </a:p>
          <a:p>
            <a:endParaRPr lang="pt-BR" sz="1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Gestão </a:t>
            </a:r>
            <a:r>
              <a:rPr lang="pt-BR" sz="2400" dirty="0"/>
              <a:t>de </a:t>
            </a:r>
            <a:r>
              <a:rPr lang="pt-BR" sz="2400" dirty="0" smtClean="0"/>
              <a:t>melhorias</a:t>
            </a:r>
            <a:endParaRPr lang="pt-BR" sz="2400" dirty="0"/>
          </a:p>
          <a:p>
            <a:endParaRPr lang="pt-BR" sz="1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Análise crítica</a:t>
            </a:r>
          </a:p>
          <a:p>
            <a:endParaRPr lang="pt-BR" sz="1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Medição </a:t>
            </a:r>
            <a:r>
              <a:rPr lang="pt-BR" sz="2400" dirty="0"/>
              <a:t>e </a:t>
            </a:r>
            <a:r>
              <a:rPr lang="pt-BR" sz="2400" dirty="0" smtClean="0"/>
              <a:t>monitoramento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10858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1520" y="260648"/>
            <a:ext cx="727280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600" b="1" dirty="0" smtClean="0">
                <a:solidFill>
                  <a:schemeClr val="tx2"/>
                </a:solidFill>
                <a:latin typeface="Arial" charset="0"/>
              </a:rPr>
              <a:t>MATERIAL E MÉTODOS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51520" y="908720"/>
            <a:ext cx="8784976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Planejamento</a:t>
            </a:r>
            <a:endParaRPr lang="pt-BR" sz="2800" dirty="0"/>
          </a:p>
          <a:p>
            <a:endParaRPr lang="pt-BR" sz="1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Identificar </a:t>
            </a:r>
            <a:r>
              <a:rPr lang="pt-BR" sz="2000" dirty="0"/>
              <a:t>os processos necessários para sua implementação, determinando a sequência, convergência e </a:t>
            </a:r>
            <a:r>
              <a:rPr lang="pt-BR" sz="2000" dirty="0" smtClean="0"/>
              <a:t>interações. </a:t>
            </a:r>
          </a:p>
          <a:p>
            <a:endParaRPr lang="pt-BR" sz="1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 smtClean="0"/>
              <a:t>Cronograma Semestral (4 Fases)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2º </a:t>
            </a:r>
            <a:r>
              <a:rPr lang="pt-BR" sz="2000" dirty="0"/>
              <a:t>semestre de </a:t>
            </a:r>
            <a:r>
              <a:rPr lang="pt-BR" sz="2000" dirty="0" smtClean="0"/>
              <a:t>2017 -  </a:t>
            </a:r>
            <a:r>
              <a:rPr lang="pt-BR" sz="2000" dirty="0"/>
              <a:t>prevê integrar, padronizar e modernizar a gestão de </a:t>
            </a:r>
            <a:r>
              <a:rPr lang="pt-BR" sz="2000" dirty="0" smtClean="0"/>
              <a:t>indicadores.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1º </a:t>
            </a:r>
            <a:r>
              <a:rPr lang="pt-BR" sz="2000" dirty="0"/>
              <a:t>semestre de </a:t>
            </a:r>
            <a:r>
              <a:rPr lang="pt-BR" sz="2000" dirty="0" smtClean="0"/>
              <a:t>2018 -  </a:t>
            </a:r>
            <a:r>
              <a:rPr lang="pt-BR" sz="2000" dirty="0"/>
              <a:t>prevê integrar, padronizar e modernizar a gestão de informação documentada e </a:t>
            </a:r>
            <a:r>
              <a:rPr lang="pt-BR" sz="2000" dirty="0" smtClean="0"/>
              <a:t>formulários.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2º </a:t>
            </a:r>
            <a:r>
              <a:rPr lang="pt-BR" sz="2000" dirty="0"/>
              <a:t>semestre de </a:t>
            </a:r>
            <a:r>
              <a:rPr lang="pt-BR" sz="2000" dirty="0" smtClean="0"/>
              <a:t>2018 - prevê </a:t>
            </a:r>
            <a:r>
              <a:rPr lang="pt-BR" sz="2000" dirty="0"/>
              <a:t>integrar, padronizar e modernizar a gestão de relatórios </a:t>
            </a:r>
            <a:r>
              <a:rPr lang="pt-BR" sz="2000" dirty="0" smtClean="0"/>
              <a:t>eletrônicos.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/>
              <a:t>1º semestre de </a:t>
            </a:r>
            <a:r>
              <a:rPr lang="pt-BR" sz="2000" dirty="0" smtClean="0"/>
              <a:t>2019 - prevê </a:t>
            </a:r>
            <a:r>
              <a:rPr lang="pt-BR" sz="2000" dirty="0"/>
              <a:t>o desenvolvimento </a:t>
            </a:r>
            <a:r>
              <a:rPr lang="pt-BR" sz="2000" dirty="0" smtClean="0"/>
              <a:t>do módulo de </a:t>
            </a:r>
            <a:r>
              <a:rPr lang="pt-BR" sz="2000" dirty="0"/>
              <a:t>gestão de medição e </a:t>
            </a:r>
            <a:r>
              <a:rPr lang="pt-BR" sz="2000" dirty="0" smtClean="0"/>
              <a:t>monitoramento.</a:t>
            </a:r>
          </a:p>
          <a:p>
            <a:pPr lvl="1"/>
            <a:endParaRPr lang="pt-BR" sz="1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 smtClean="0"/>
              <a:t>Equipe de Trabalho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Tempo </a:t>
            </a:r>
            <a:r>
              <a:rPr lang="pt-BR" sz="2000" dirty="0"/>
              <a:t>integral: </a:t>
            </a:r>
            <a:r>
              <a:rPr lang="pt-BR" sz="2000" dirty="0" smtClean="0"/>
              <a:t>01 </a:t>
            </a:r>
            <a:r>
              <a:rPr lang="pt-BR" sz="2000" dirty="0"/>
              <a:t>analista de </a:t>
            </a:r>
            <a:r>
              <a:rPr lang="pt-BR" sz="2000" dirty="0" smtClean="0"/>
              <a:t>TI, 01 </a:t>
            </a:r>
            <a:r>
              <a:rPr lang="pt-BR" sz="2000" dirty="0"/>
              <a:t>auditor da qualidade e o </a:t>
            </a:r>
            <a:r>
              <a:rPr lang="pt-BR" sz="2000" dirty="0" smtClean="0"/>
              <a:t>coordenador;</a:t>
            </a:r>
            <a:endParaRPr lang="pt-BR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/>
              <a:t>Conforme </a:t>
            </a:r>
            <a:r>
              <a:rPr lang="pt-BR" sz="2000" dirty="0" smtClean="0"/>
              <a:t>necessidade: 01 </a:t>
            </a:r>
            <a:r>
              <a:rPr lang="pt-BR" sz="2000" dirty="0"/>
              <a:t>analista de </a:t>
            </a:r>
            <a:r>
              <a:rPr lang="pt-BR" sz="2000" dirty="0" smtClean="0"/>
              <a:t>TI, 01 </a:t>
            </a:r>
            <a:r>
              <a:rPr lang="pt-BR" sz="2000" dirty="0"/>
              <a:t>analista de </a:t>
            </a:r>
            <a:r>
              <a:rPr lang="pt-BR" sz="2000" dirty="0" smtClean="0"/>
              <a:t>BD, 03 </a:t>
            </a:r>
            <a:r>
              <a:rPr lang="pt-BR" sz="2000" dirty="0"/>
              <a:t>auditores da qualidade</a:t>
            </a:r>
            <a:r>
              <a:rPr lang="pt-BR" sz="2000" dirty="0" smtClean="0"/>
              <a:t>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72646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1520" y="260648"/>
            <a:ext cx="727280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600" b="1" dirty="0" smtClean="0">
                <a:solidFill>
                  <a:schemeClr val="tx2"/>
                </a:solidFill>
                <a:latin typeface="Arial" charset="0"/>
              </a:rPr>
              <a:t>MATERIAL E MÉTODOS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51520" y="908720"/>
            <a:ext cx="8784976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Preparação</a:t>
            </a:r>
            <a:endParaRPr lang="pt-BR" sz="2800" dirty="0"/>
          </a:p>
          <a:p>
            <a:endParaRPr lang="pt-BR" sz="1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 smtClean="0"/>
              <a:t>Definir </a:t>
            </a:r>
            <a:r>
              <a:rPr lang="pt-BR" sz="2200" dirty="0"/>
              <a:t>claramente e divulgar convenientemente as responsabilidades, bem como o limite de autoridade no que toca à implantação e operação do </a:t>
            </a:r>
            <a:r>
              <a:rPr lang="pt-BR" sz="2200" dirty="0" smtClean="0"/>
              <a:t>portal.</a:t>
            </a:r>
          </a:p>
          <a:p>
            <a:endParaRPr lang="pt-BR" sz="1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 smtClean="0"/>
              <a:t>Ações</a:t>
            </a:r>
          </a:p>
          <a:p>
            <a:endParaRPr lang="pt-BR" sz="1000" b="1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dirty="0" smtClean="0"/>
              <a:t>Sensibilização </a:t>
            </a:r>
            <a:r>
              <a:rPr lang="pt-BR" sz="2200" dirty="0"/>
              <a:t>e preparação dos colaboradores envolvidos, por meio de treinamento, visando integrá-los e </a:t>
            </a:r>
            <a:r>
              <a:rPr lang="pt-BR" sz="2200" dirty="0" smtClean="0"/>
              <a:t>capacitá-los.</a:t>
            </a:r>
          </a:p>
          <a:p>
            <a:pPr lvl="1"/>
            <a:endParaRPr lang="pt-BR" sz="1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dirty="0" smtClean="0"/>
              <a:t>Adequação </a:t>
            </a:r>
            <a:r>
              <a:rPr lang="pt-BR" sz="2200" dirty="0"/>
              <a:t>e manutenção da infraestrutura de bancos de dados para integração dos sistemas de controle de documentação, formulários, indicadores e relatórios </a:t>
            </a:r>
            <a:r>
              <a:rPr lang="pt-BR" sz="2200" dirty="0" smtClean="0"/>
              <a:t>eletrônicos.</a:t>
            </a:r>
          </a:p>
          <a:p>
            <a:pPr lvl="1"/>
            <a:endParaRPr lang="pt-BR" sz="1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dirty="0" smtClean="0"/>
              <a:t>Revisão </a:t>
            </a:r>
            <a:r>
              <a:rPr lang="pt-BR" sz="2200" dirty="0"/>
              <a:t>de todos os procedimentos, requisitos, descrição dos processos e suas interações envolvidos na implantação dos módulos do Portal de Gestão da Qualidade.</a:t>
            </a:r>
          </a:p>
          <a:p>
            <a:pPr lvl="1"/>
            <a:endParaRPr lang="pt-BR" sz="1000" dirty="0" smtClean="0"/>
          </a:p>
        </p:txBody>
      </p:sp>
    </p:spTree>
    <p:extLst>
      <p:ext uri="{BB962C8B-B14F-4D97-AF65-F5344CB8AC3E}">
        <p14:creationId xmlns:p14="http://schemas.microsoft.com/office/powerpoint/2010/main" val="202339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theme/theme1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1508</TotalTime>
  <Words>1323</Words>
  <Application>Microsoft Office PowerPoint</Application>
  <PresentationFormat>Apresentação na tela (4:3)</PresentationFormat>
  <Paragraphs>207</Paragraphs>
  <Slides>26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26</vt:i4>
      </vt:variant>
    </vt:vector>
  </HeadingPairs>
  <TitlesOfParts>
    <vt:vector size="34" baseType="lpstr">
      <vt:lpstr>MS PGothic</vt:lpstr>
      <vt:lpstr>Arial</vt:lpstr>
      <vt:lpstr>Calibri</vt:lpstr>
      <vt:lpstr>Corbel</vt:lpstr>
      <vt:lpstr>1_Personalizar design</vt:lpstr>
      <vt:lpstr>Personalizar design</vt:lpstr>
      <vt:lpstr>3_Personalizar design</vt:lpstr>
      <vt:lpstr>2_Personalizar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Alessandro Tetzner</dc:creator>
  <cp:lastModifiedBy>Vitorio Henrique</cp:lastModifiedBy>
  <cp:revision>93</cp:revision>
  <cp:lastPrinted>2013-03-06T14:17:17Z</cp:lastPrinted>
  <dcterms:created xsi:type="dcterms:W3CDTF">2013-01-21T13:05:03Z</dcterms:created>
  <dcterms:modified xsi:type="dcterms:W3CDTF">2018-05-28T12:53:40Z</dcterms:modified>
</cp:coreProperties>
</file>