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84" r:id="rId5"/>
    <p:sldId id="260" r:id="rId6"/>
    <p:sldId id="285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4" r:id="rId24"/>
    <p:sldId id="303" r:id="rId25"/>
    <p:sldId id="30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baseline="0"/>
              <a:t>Variação da diferença da quantidade de resíduos coletados</a:t>
            </a:r>
            <a:r>
              <a:rPr lang="en-US" sz="1100"/>
              <a:t> (t/mês)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'[dadosw de coleta.xlsx]Plan1'!$P$13</c:f>
              <c:strCache>
                <c:ptCount val="1"/>
                <c:pt idx="0">
                  <c:v>variação (t/mês)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2F8-4059-AAD8-2590D323C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8575"/>
            </c:spPr>
            <c:trendlineType val="linear"/>
            <c:dispRSqr val="0"/>
            <c:dispEq val="0"/>
          </c:trendline>
          <c:cat>
            <c:multiLvlStrRef>
              <c:f>'[dadosw de coleta.xlsx]Plan1'!$Q$11:$Y$12</c:f>
              <c:multiLvlStrCache>
                <c:ptCount val="9"/>
                <c:lvl>
                  <c:pt idx="0">
                    <c:v>jul</c:v>
                  </c:pt>
                  <c:pt idx="1">
                    <c:v>ago</c:v>
                  </c:pt>
                  <c:pt idx="2">
                    <c:v>set</c:v>
                  </c:pt>
                  <c:pt idx="3">
                    <c:v>out</c:v>
                  </c:pt>
                  <c:pt idx="4">
                    <c:v>nov</c:v>
                  </c:pt>
                  <c:pt idx="5">
                    <c:v>dez</c:v>
                  </c:pt>
                  <c:pt idx="6">
                    <c:v>jan</c:v>
                  </c:pt>
                  <c:pt idx="7">
                    <c:v>fev</c:v>
                  </c:pt>
                  <c:pt idx="8">
                    <c:v>mar</c:v>
                  </c:pt>
                </c:lvl>
                <c:lvl>
                  <c:pt idx="0">
                    <c:v>2017 versus 2016</c:v>
                  </c:pt>
                  <c:pt idx="6">
                    <c:v>2018 versus 2017</c:v>
                  </c:pt>
                </c:lvl>
              </c:multiLvlStrCache>
            </c:multiLvlStrRef>
          </c:cat>
          <c:val>
            <c:numRef>
              <c:f>'[dadosw de coleta.xlsx]Plan1'!$Q$13:$Y$13</c:f>
              <c:numCache>
                <c:formatCode>#,##0_ ;[Red]\-#,##0\ </c:formatCode>
                <c:ptCount val="9"/>
                <c:pt idx="0">
                  <c:v>4220</c:v>
                </c:pt>
                <c:pt idx="1">
                  <c:v>1067</c:v>
                </c:pt>
                <c:pt idx="2">
                  <c:v>129</c:v>
                </c:pt>
                <c:pt idx="3">
                  <c:v>734</c:v>
                </c:pt>
                <c:pt idx="4">
                  <c:v>-1381</c:v>
                </c:pt>
                <c:pt idx="5">
                  <c:v>-3092</c:v>
                </c:pt>
                <c:pt idx="6">
                  <c:v>1225</c:v>
                </c:pt>
                <c:pt idx="7">
                  <c:v>-678</c:v>
                </c:pt>
                <c:pt idx="8">
                  <c:v>-2806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62F8-4059-AAD8-2590D323C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908304"/>
        <c:axId val="341905560"/>
      </c:lineChart>
      <c:catAx>
        <c:axId val="341908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905560"/>
        <c:crosses val="autoZero"/>
        <c:auto val="1"/>
        <c:lblAlgn val="ctr"/>
        <c:lblOffset val="100"/>
        <c:noMultiLvlLbl val="0"/>
      </c:catAx>
      <c:valAx>
        <c:axId val="341905560"/>
        <c:scaling>
          <c:orientation val="minMax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crossAx val="341908304"/>
        <c:crosses val="autoZero"/>
        <c:crossBetween val="between"/>
      </c:valAx>
      <c:spPr>
        <a:effectLst>
          <a:outerShdw blurRad="50800" dist="50800" dir="5400000" algn="ctr" rotWithShape="0">
            <a:schemeClr val="bg1">
              <a:lumMod val="85000"/>
              <a:alpha val="95000"/>
            </a:schemeClr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249C9-30C0-4D65-AA19-B1DDB91D12C0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A6F33-70A9-45C1-8ABA-EDB530B57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2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645024"/>
            <a:ext cx="7776864" cy="194421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pt-BR" sz="3300" b="1" dirty="0" smtClean="0"/>
              <a:t>Autores:</a:t>
            </a:r>
          </a:p>
          <a:p>
            <a:pPr algn="l"/>
            <a:r>
              <a:rPr lang="pt-BR" sz="3300" b="1" dirty="0" smtClean="0"/>
              <a:t>Silvano Silvério da Costa</a:t>
            </a:r>
          </a:p>
          <a:p>
            <a:pPr algn="l"/>
            <a:r>
              <a:rPr lang="pt-BR" sz="3300" b="1" dirty="0" smtClean="0"/>
              <a:t>Paulo Celso dos Reis Gomes</a:t>
            </a:r>
          </a:p>
          <a:p>
            <a:pPr algn="l"/>
            <a:r>
              <a:rPr lang="pt-BR" sz="3300" b="1" dirty="0" smtClean="0"/>
              <a:t>Cristina de Saboya Gouveia Santos</a:t>
            </a:r>
          </a:p>
          <a:p>
            <a:pPr algn="l"/>
            <a:r>
              <a:rPr lang="pt-BR" sz="3300" b="1" dirty="0" smtClean="0"/>
              <a:t>André Pimenta Santana</a:t>
            </a:r>
          </a:p>
          <a:p>
            <a:pPr algn="l"/>
            <a:r>
              <a:rPr lang="pt-BR" sz="3300" b="1" dirty="0" smtClean="0"/>
              <a:t>Ana Lucia Lemos Rosa</a:t>
            </a:r>
          </a:p>
          <a:p>
            <a:pPr algn="l"/>
            <a:r>
              <a:rPr lang="pt-BR" sz="3300" b="1" dirty="0" smtClean="0"/>
              <a:t>Márcia </a:t>
            </a:r>
            <a:r>
              <a:rPr lang="pt-BR" sz="3300" b="1" dirty="0" err="1" smtClean="0"/>
              <a:t>Nayane</a:t>
            </a:r>
            <a:r>
              <a:rPr lang="pt-BR" sz="3300" b="1" dirty="0" smtClean="0"/>
              <a:t> Rocha Santana</a:t>
            </a:r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64651" y="620688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 smtClean="0"/>
              <a:t>A Implementação dos Grandes Geradores de Resíduos Sólidos no Distrito Federal – Contribuindo para desonerar o Poder Público de Responsabilidades do Setor Privado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372" y="188640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Cronologia dos atos normativos implementados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21947"/>
            <a:ext cx="8856984" cy="507990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b="1" dirty="0" smtClean="0"/>
              <a:t>22/02/2016 – Lei nº 5.610/2016</a:t>
            </a:r>
          </a:p>
          <a:p>
            <a:pPr>
              <a:buFontTx/>
              <a:buChar char="-"/>
            </a:pPr>
            <a:r>
              <a:rPr lang="pt-BR" sz="2800" b="1" dirty="0" smtClean="0"/>
              <a:t>25/08/2016 – Decreto nº </a:t>
            </a:r>
          </a:p>
          <a:p>
            <a:pPr>
              <a:buFontTx/>
              <a:buChar char="-"/>
            </a:pPr>
            <a:r>
              <a:rPr lang="pt-BR" sz="2800" b="1" dirty="0" smtClean="0"/>
              <a:t>16/09/2016 – Resolução nº 14/2016 – ADASA</a:t>
            </a:r>
          </a:p>
          <a:p>
            <a:pPr>
              <a:buFontTx/>
              <a:buChar char="-"/>
            </a:pPr>
            <a:r>
              <a:rPr lang="pt-BR" sz="2800" b="1" dirty="0" smtClean="0"/>
              <a:t>26/09/2016 – Instrução Normativa nº 89/2016 – SLU</a:t>
            </a:r>
          </a:p>
          <a:p>
            <a:pPr>
              <a:buFontTx/>
              <a:buChar char="-"/>
            </a:pPr>
            <a:r>
              <a:rPr lang="pt-BR" sz="2800" b="1" dirty="0" smtClean="0"/>
              <a:t>28/09/2016 – Sistema SLU</a:t>
            </a:r>
          </a:p>
          <a:p>
            <a:pPr>
              <a:buFontTx/>
              <a:buChar char="-"/>
            </a:pPr>
            <a:r>
              <a:rPr lang="pt-BR" sz="2800" b="1" dirty="0" smtClean="0"/>
              <a:t>25/10/2016 – Divulgação 1º lista de </a:t>
            </a:r>
            <a:r>
              <a:rPr lang="pt-BR" sz="2800" b="1" dirty="0" err="1" smtClean="0"/>
              <a:t>Autorizatários</a:t>
            </a:r>
            <a:endParaRPr lang="pt-BR" sz="2800" b="1" dirty="0" smtClean="0"/>
          </a:p>
          <a:p>
            <a:pPr>
              <a:buFontTx/>
              <a:buChar char="-"/>
            </a:pPr>
            <a:r>
              <a:rPr lang="pt-BR" sz="2800" b="1" dirty="0" smtClean="0"/>
              <a:t>01/12/2016 – Início vigência Preços Públicos ADASA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515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372" y="188640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Cronologia dos atos normativos implementados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21947"/>
            <a:ext cx="8856984" cy="507990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b="1" dirty="0" smtClean="0"/>
              <a:t>02/05/2017 – Prazo limite cadastramento Grandes Geradores &gt; 2000 litros/dia</a:t>
            </a:r>
          </a:p>
          <a:p>
            <a:pPr>
              <a:buFontTx/>
              <a:buChar char="-"/>
            </a:pPr>
            <a:r>
              <a:rPr lang="pt-BR" sz="2800" b="1" dirty="0" smtClean="0"/>
              <a:t>31/07/2017 – Início vigência Grandes Geradores &gt; 2000 litros/dia</a:t>
            </a:r>
          </a:p>
          <a:p>
            <a:pPr>
              <a:buFontTx/>
              <a:buChar char="-"/>
            </a:pPr>
            <a:r>
              <a:rPr lang="pt-BR" sz="2800" b="1" dirty="0" smtClean="0"/>
              <a:t>02/08/2017 – </a:t>
            </a:r>
            <a:r>
              <a:rPr lang="pt-BR" sz="2800" b="1" dirty="0"/>
              <a:t>Prazo limite cadastramento Grandes Geradores &gt; </a:t>
            </a:r>
            <a:r>
              <a:rPr lang="pt-BR" sz="2800" b="1" dirty="0" smtClean="0"/>
              <a:t>1000 </a:t>
            </a:r>
            <a:r>
              <a:rPr lang="pt-BR" sz="2800" b="1" dirty="0"/>
              <a:t>litros/dia</a:t>
            </a:r>
            <a:endParaRPr lang="pt-BR" sz="2800" b="1" dirty="0" smtClean="0"/>
          </a:p>
          <a:p>
            <a:pPr>
              <a:buFontTx/>
              <a:buChar char="-"/>
            </a:pPr>
            <a:r>
              <a:rPr lang="pt-BR" sz="2800" b="1" dirty="0" smtClean="0"/>
              <a:t>02/10/2017 – </a:t>
            </a:r>
            <a:r>
              <a:rPr lang="pt-BR" sz="2800" b="1" dirty="0"/>
              <a:t>Início vigência Grandes Geradores &gt; </a:t>
            </a:r>
            <a:r>
              <a:rPr lang="pt-BR" sz="2800" b="1" dirty="0" smtClean="0"/>
              <a:t>1000 litros/dia</a:t>
            </a:r>
          </a:p>
        </p:txBody>
      </p:sp>
    </p:spTree>
    <p:extLst>
      <p:ext uri="{BB962C8B-B14F-4D97-AF65-F5344CB8AC3E}">
        <p14:creationId xmlns:p14="http://schemas.microsoft.com/office/powerpoint/2010/main" val="17883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372" y="188640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Cronologia dos atos normativos implementados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31683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b="1" dirty="0" smtClean="0"/>
              <a:t>31/10/2017 – Prazo limite cadastramento Grandes Geradores &gt; 120 litros/dia</a:t>
            </a:r>
          </a:p>
          <a:p>
            <a:pPr>
              <a:buFontTx/>
              <a:buChar char="-"/>
            </a:pPr>
            <a:r>
              <a:rPr lang="pt-BR" sz="2800" b="1" dirty="0" smtClean="0"/>
              <a:t>31/12/2017 – Início vigência Grandes Geradores &gt; 120 litros/dia</a:t>
            </a:r>
          </a:p>
        </p:txBody>
      </p:sp>
    </p:spTree>
    <p:extLst>
      <p:ext uri="{BB962C8B-B14F-4D97-AF65-F5344CB8AC3E}">
        <p14:creationId xmlns:p14="http://schemas.microsoft.com/office/powerpoint/2010/main" val="6073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372" y="692696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Sistema de Cadastramento dos Grandes Geradores e </a:t>
            </a:r>
            <a:r>
              <a:rPr lang="pt-BR" b="1" dirty="0" err="1" smtClean="0"/>
              <a:t>Autorizatários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852936"/>
            <a:ext cx="8856984" cy="31683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b="1" dirty="0" smtClean="0"/>
              <a:t>Desenvolvido e operado pelo SLU/DF;</a:t>
            </a:r>
          </a:p>
          <a:p>
            <a:pPr>
              <a:buFontTx/>
              <a:buChar char="-"/>
            </a:pPr>
            <a:r>
              <a:rPr lang="pt-BR" sz="2800" b="1" dirty="0" smtClean="0"/>
              <a:t>Fácil interação com os usuários;</a:t>
            </a:r>
          </a:p>
          <a:p>
            <a:pPr>
              <a:buFontTx/>
              <a:buChar char="-"/>
            </a:pPr>
            <a:r>
              <a:rPr lang="pt-BR" sz="2800" b="1" dirty="0" smtClean="0"/>
              <a:t>Informações auto declaratórias;</a:t>
            </a:r>
          </a:p>
          <a:p>
            <a:pPr marL="0" indent="0">
              <a:buNone/>
            </a:pP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781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372" y="-31493"/>
            <a:ext cx="8147248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Principais Telas Sistema</a:t>
            </a:r>
            <a:endParaRPr lang="pt-BR" sz="36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431" y="818613"/>
            <a:ext cx="6909129" cy="462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9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372" y="-31493"/>
            <a:ext cx="8147248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Principais Telas Sistema</a:t>
            </a:r>
            <a:endParaRPr lang="pt-BR" sz="3600" dirty="0"/>
          </a:p>
        </p:txBody>
      </p:sp>
      <p:pic>
        <p:nvPicPr>
          <p:cNvPr id="5" name="Imagem 4" descr="C:\Users\silvano.costa\Downloads\008_GG_FORM_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86" y="818613"/>
            <a:ext cx="7638020" cy="4698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39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372" y="-31493"/>
            <a:ext cx="8147248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Principais Telas Sistema</a:t>
            </a:r>
            <a:endParaRPr lang="pt-BR" sz="3600" dirty="0"/>
          </a:p>
        </p:txBody>
      </p:sp>
      <p:pic>
        <p:nvPicPr>
          <p:cNvPr id="4" name="Imagem 3" descr="C:\Users\silvano.costa\Downloads\007_GG_FORM_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46" y="818613"/>
            <a:ext cx="7162299" cy="4698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2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Evolução Quantidade GG com cadastro deferido no Sistema SLU/DF</a:t>
            </a:r>
            <a:endParaRPr lang="pt-BR" sz="36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71" y="1484784"/>
            <a:ext cx="8147248" cy="393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Evolução Quantidade GG com cadastro deferido no Sistema SLU/DF</a:t>
            </a:r>
            <a:endParaRPr lang="pt-BR" sz="36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59621280"/>
              </p:ext>
            </p:extLst>
          </p:nvPr>
        </p:nvGraphicFramePr>
        <p:xfrm>
          <a:off x="457200" y="170080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RÓTULOS DE LINHA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GRANDES GERADORES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AUTORIZATÁRIOS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Deferido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Em análise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Indeferido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Pendente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Rascunho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Solicitado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489083" y="476603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Estimativa de Grandes Geradores DF: 3.000 estabelecimentos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8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Quantidade de Resíduos Domiciliares Coletados (t/mês)</a:t>
            </a:r>
            <a:endParaRPr lang="pt-BR" sz="36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67" y="2204864"/>
            <a:ext cx="8888865" cy="192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3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Este </a:t>
            </a:r>
            <a:r>
              <a:rPr lang="pt-BR" dirty="0"/>
              <a:t>trabalho </a:t>
            </a:r>
            <a:r>
              <a:rPr lang="pt-BR" dirty="0" smtClean="0"/>
              <a:t>procura retratar as principais ações no Distrito Federal, buscando a implementação da Lei dos Grandes Geradores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3265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Variação da Diferença - Quantidade de Resíduos Domiciliares Coletados (t/mês)</a:t>
            </a:r>
            <a:br>
              <a:rPr lang="pt-BR" sz="3600" b="1" dirty="0" smtClean="0"/>
            </a:br>
            <a:r>
              <a:rPr lang="pt-BR" sz="3600" b="1" dirty="0" smtClean="0"/>
              <a:t>após o início dos GG</a:t>
            </a:r>
            <a:endParaRPr lang="pt-BR" sz="3600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87" y="2636912"/>
            <a:ext cx="878482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2616"/>
            <a:ext cx="8229600" cy="1656184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Variação da Diferença - Quantidade de Resíduos Domiciliares Coletados (t/mês)</a:t>
            </a:r>
            <a:br>
              <a:rPr lang="pt-BR" sz="2800" b="1" dirty="0" smtClean="0"/>
            </a:br>
            <a:r>
              <a:rPr lang="pt-BR" sz="2800" b="1" dirty="0" smtClean="0"/>
              <a:t>após o início dos GG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629235829"/>
              </p:ext>
            </p:extLst>
          </p:nvPr>
        </p:nvGraphicFramePr>
        <p:xfrm>
          <a:off x="611560" y="1828800"/>
          <a:ext cx="7920880" cy="37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36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Receita SLU/DF – Disposição final de resíduos de GG no Aterro Sanitário de Brasília</a:t>
            </a:r>
            <a:endParaRPr lang="pt-BR" sz="2800" dirty="0"/>
          </a:p>
        </p:txBody>
      </p:sp>
      <p:pic>
        <p:nvPicPr>
          <p:cNvPr id="14" name="Espaço Reservado para Conteúdo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113" y="1556792"/>
            <a:ext cx="3269774" cy="373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Receita SLU/DF – Disposição final de resíduos de GG no Aterro Sanitário de Brasília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2764902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- Adicionalmente, é possível estimar uma economia média, em função da redução da quantidade de resíduos, da ordem de R$ 200.00,00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00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CONCLUSÕES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Processo desenvolvido com muito diálogo e participação dos Grandes Geradores;</a:t>
            </a:r>
          </a:p>
          <a:p>
            <a:r>
              <a:rPr lang="pt-BR" dirty="0" smtClean="0"/>
              <a:t>Valores apresentados indicam que o SLU está no caminho certo para desonerar o serviço público;</a:t>
            </a:r>
          </a:p>
          <a:p>
            <a:r>
              <a:rPr lang="pt-BR" dirty="0" smtClean="0"/>
              <a:t>Fiscalização por parte da Agência de Fiscalização do Distrito Federal.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63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Obrigada</a:t>
            </a: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Cristina de Saboya Gouveia Santos</a:t>
            </a:r>
          </a:p>
          <a:p>
            <a:pPr marL="0" indent="0" algn="ctr">
              <a:buNone/>
            </a:pPr>
            <a:r>
              <a:rPr lang="pt-BR" dirty="0" smtClean="0"/>
              <a:t>Serviço de Limpeza Urbana do </a:t>
            </a:r>
            <a:r>
              <a:rPr lang="pt-BR" smtClean="0"/>
              <a:t>Distrito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40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pt-BR" dirty="0" smtClean="0"/>
              <a:t>Principais ações desenvolvidas pelo SLU/DF:</a:t>
            </a:r>
          </a:p>
          <a:p>
            <a:pPr lvl="1"/>
            <a:r>
              <a:rPr lang="pt-BR" dirty="0" smtClean="0"/>
              <a:t>Participação na elaboração do Plano Distrital de Gestão Integrada de Resíduos Sólidos – PDGIRS e do Plano Distrital de Saneamento Básico - PDSB;</a:t>
            </a:r>
          </a:p>
          <a:p>
            <a:pPr lvl="1"/>
            <a:r>
              <a:rPr lang="pt-BR" dirty="0" smtClean="0"/>
              <a:t>Encerramento do maior Lixão da América Latina e 2º maio do mundo;</a:t>
            </a:r>
          </a:p>
          <a:p>
            <a:pPr lvl="1"/>
            <a:r>
              <a:rPr lang="pt-BR" dirty="0" smtClean="0"/>
              <a:t>Contratação de cooperativas e associações de catadores de materiais recicláveis, para triagem e coleta seletiva;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7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Principais ações desenvolvidas pelo SLU/DF:</a:t>
            </a:r>
          </a:p>
          <a:p>
            <a:pPr lvl="1"/>
            <a:r>
              <a:rPr lang="pt-BR" dirty="0" smtClean="0"/>
              <a:t>Inauguração do primeiro Aterro Sanitário de Brasília - ASB;</a:t>
            </a:r>
          </a:p>
          <a:p>
            <a:pPr lvl="1"/>
            <a:r>
              <a:rPr lang="pt-BR" dirty="0" smtClean="0"/>
              <a:t>Implantação de </a:t>
            </a:r>
            <a:r>
              <a:rPr lang="pt-BR" dirty="0" err="1" smtClean="0"/>
              <a:t>Ecopontos</a:t>
            </a:r>
            <a:r>
              <a:rPr lang="pt-BR" dirty="0" smtClean="0"/>
              <a:t> – “Papa Entulhos”;</a:t>
            </a:r>
          </a:p>
          <a:p>
            <a:pPr lvl="1"/>
            <a:r>
              <a:rPr lang="pt-BR" dirty="0" smtClean="0"/>
              <a:t>Implementação da ações previstas na Lei nº 5.610, de 16/02/2016 – LEI DOS GRANDES GERADORES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Estado da Arte – Grandes Geradores nas principais capitais brasileiras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888858"/>
              </p:ext>
            </p:extLst>
          </p:nvPr>
        </p:nvGraphicFramePr>
        <p:xfrm>
          <a:off x="904764" y="1700808"/>
          <a:ext cx="74168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071"/>
                <a:gridCol w="4746753"/>
              </a:tblGrid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LOCALIDADE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NORMA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SALVADOR</a:t>
                      </a:r>
                      <a:r>
                        <a:rPr lang="pt-BR" baseline="0" dirty="0" smtClean="0"/>
                        <a:t> – BA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DECRETO Nº 25.316/2014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SÃO PAULO – SP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 Nº 13.478/2002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MANAUS –</a:t>
                      </a:r>
                      <a:r>
                        <a:rPr lang="pt-BR" baseline="0" dirty="0" smtClean="0"/>
                        <a:t> 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 COMPLEMENTAR</a:t>
                      </a:r>
                      <a:r>
                        <a:rPr lang="pt-BR" baseline="0" dirty="0" smtClean="0"/>
                        <a:t> Nº 001/2010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VITÓRIA –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 Nº 5.814/2002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CUIABÁ – MT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 COMPLEMENTAR Nº 364/2014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CAMPO GRANDE – 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 COMPLEMENTAR Nº 209/2012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BELO HORIZONTE – MG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 Nº 10.534/2012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MACEIÓ</a:t>
                      </a:r>
                      <a:r>
                        <a:rPr lang="pt-BR" baseline="0" dirty="0" smtClean="0"/>
                        <a:t> – AL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 Nº 4.301/1994</a:t>
                      </a:r>
                      <a:endParaRPr lang="pt-BR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DISTRITO FEDERAL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LEI Nº 5.610, DE 16 DE FEVEREIRO</a:t>
                      </a:r>
                      <a:r>
                        <a:rPr lang="pt-BR" b="1" baseline="0" dirty="0" smtClean="0"/>
                        <a:t> DE 2016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0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Conceitos Gerais – Lei nº 5.610/16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443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Grandes Geradores</a:t>
            </a:r>
            <a:r>
              <a:rPr lang="pt-BR" dirty="0" smtClean="0"/>
              <a:t>: pessoas físicas ou jurídicas que produzam resíduos em estabelecimentos de uso não residencial, incluídos os comerciais, os públicos e os de prestação de serviços e os terminais rodoviários e aeroportuários, cuja natureza ou composição sejam similares àqueles dos resíduos domiciliares, cujo volume seja superior a </a:t>
            </a:r>
            <a:r>
              <a:rPr lang="pt-BR" b="1" dirty="0" smtClean="0"/>
              <a:t>120 litros por dia, de resíduos sólidos indiferenciados.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156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054" y="404664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Conceitos Gerais – Lei nº 5.610/16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0878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Coleta Seletiva dos resíduos recicláveis secos: </a:t>
            </a:r>
            <a:r>
              <a:rPr lang="pt-BR" dirty="0" smtClean="0"/>
              <a:t>responsabilidade atribuída ao SLU/DF;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836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054" y="404664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Legislação Base - Lei nº 5.610/16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0878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b="1" dirty="0" smtClean="0"/>
              <a:t>Lei Distrital nº 5.610/2016: </a:t>
            </a:r>
            <a:r>
              <a:rPr lang="pt-BR" dirty="0" smtClean="0"/>
              <a:t>Dispõe sobre os Grandes Geradores;</a:t>
            </a:r>
            <a:endParaRPr lang="pt-BR" b="1" dirty="0" smtClean="0"/>
          </a:p>
          <a:p>
            <a:pPr>
              <a:buFontTx/>
              <a:buChar char="-"/>
            </a:pPr>
            <a:r>
              <a:rPr lang="pt-BR" b="1" dirty="0" smtClean="0"/>
              <a:t>Lei Distrital nº 5.418/2014: </a:t>
            </a:r>
            <a:r>
              <a:rPr lang="pt-BR" dirty="0" smtClean="0"/>
              <a:t>Instituiu a politica distrital de resíduos sólidos;</a:t>
            </a:r>
          </a:p>
          <a:p>
            <a:pPr>
              <a:buFontTx/>
              <a:buChar char="-"/>
            </a:pPr>
            <a:r>
              <a:rPr lang="pt-BR" b="1" dirty="0" smtClean="0"/>
              <a:t>Decreto nº 37.568/2016: </a:t>
            </a:r>
            <a:r>
              <a:rPr lang="pt-BR" dirty="0" smtClean="0"/>
              <a:t>regulamentou a Lei 5.610/16;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746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054" y="404664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Legislação Base - Lei nº 5.610/16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0878" y="213285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b="1" dirty="0" smtClean="0"/>
              <a:t>Instrução Normativa nº 89/2016-SLU: </a:t>
            </a:r>
            <a:r>
              <a:rPr lang="pt-BR" dirty="0" smtClean="0"/>
              <a:t>Define procedimentos operacionais a serem observados pelos Grandes Geradores;</a:t>
            </a:r>
            <a:endParaRPr lang="pt-BR" b="1" dirty="0" smtClean="0"/>
          </a:p>
          <a:p>
            <a:pPr>
              <a:buFontTx/>
              <a:buChar char="-"/>
            </a:pPr>
            <a:r>
              <a:rPr lang="pt-BR" b="1" dirty="0" smtClean="0"/>
              <a:t>Resolução ADASA nº 14/2016: </a:t>
            </a:r>
            <a:r>
              <a:rPr lang="pt-BR" dirty="0" smtClean="0"/>
              <a:t>estabelece preços públicos a serem cobrados pelo SLU;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505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767</Words>
  <Application>Microsoft Office PowerPoint</Application>
  <PresentationFormat>Apresentação na tela (4:3)</PresentationFormat>
  <Paragraphs>129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Tema do Office</vt:lpstr>
      <vt:lpstr>A Implementação dos Grandes Geradores de Resíduos Sólidos no Distrito Federal – Contribuindo para desonerar o Poder Público de Responsabilidades do Setor Privado</vt:lpstr>
      <vt:lpstr>RESUMO</vt:lpstr>
      <vt:lpstr>INTRODUÇÃO</vt:lpstr>
      <vt:lpstr>INTRODUÇÃO</vt:lpstr>
      <vt:lpstr>Estado da Arte – Grandes Geradores nas principais capitais brasileiras</vt:lpstr>
      <vt:lpstr>Conceitos Gerais – Lei nº 5.610/16</vt:lpstr>
      <vt:lpstr>Conceitos Gerais – Lei nº 5.610/16</vt:lpstr>
      <vt:lpstr>Legislação Base - Lei nº 5.610/16</vt:lpstr>
      <vt:lpstr>Legislação Base - Lei nº 5.610/16</vt:lpstr>
      <vt:lpstr>Cronologia dos atos normativos implementados</vt:lpstr>
      <vt:lpstr>Cronologia dos atos normativos implementados</vt:lpstr>
      <vt:lpstr>Cronologia dos atos normativos implementados</vt:lpstr>
      <vt:lpstr>Sistema de Cadastramento dos Grandes Geradores e Autorizatários</vt:lpstr>
      <vt:lpstr>Principais Telas Sistema</vt:lpstr>
      <vt:lpstr>Principais Telas Sistema</vt:lpstr>
      <vt:lpstr>Principais Telas Sistema</vt:lpstr>
      <vt:lpstr>Evolução Quantidade GG com cadastro deferido no Sistema SLU/DF</vt:lpstr>
      <vt:lpstr>Evolução Quantidade GG com cadastro deferido no Sistema SLU/DF</vt:lpstr>
      <vt:lpstr>Quantidade de Resíduos Domiciliares Coletados (t/mês)</vt:lpstr>
      <vt:lpstr>Variação da Diferença - Quantidade de Resíduos Domiciliares Coletados (t/mês) após o início dos GG</vt:lpstr>
      <vt:lpstr>Variação da Diferença - Quantidade de Resíduos Domiciliares Coletados (t/mês) após o início dos GG</vt:lpstr>
      <vt:lpstr>Receita SLU/DF – Disposição final de resíduos de GG no Aterro Sanitário de Brasília</vt:lpstr>
      <vt:lpstr>Receita SLU/DF – Disposição final de resíduos de GG no Aterro Sanitário de Brasília</vt:lpstr>
      <vt:lpstr>CONCLUSÕES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Acer</cp:lastModifiedBy>
  <cp:revision>43</cp:revision>
  <dcterms:created xsi:type="dcterms:W3CDTF">2018-05-02T19:43:05Z</dcterms:created>
  <dcterms:modified xsi:type="dcterms:W3CDTF">2018-05-28T00:47:07Z</dcterms:modified>
</cp:coreProperties>
</file>