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9" r:id="rId3"/>
    <p:sldId id="270" r:id="rId4"/>
    <p:sldId id="269" r:id="rId5"/>
    <p:sldId id="260" r:id="rId6"/>
    <p:sldId id="271" r:id="rId7"/>
    <p:sldId id="272" r:id="rId8"/>
    <p:sldId id="273" r:id="rId9"/>
    <p:sldId id="274" r:id="rId10"/>
    <p:sldId id="275" r:id="rId11"/>
    <p:sldId id="276" r:id="rId12"/>
    <p:sldId id="263" r:id="rId13"/>
    <p:sldId id="265" r:id="rId14"/>
    <p:sldId id="266" r:id="rId15"/>
    <p:sldId id="277" r:id="rId16"/>
    <p:sldId id="278" r:id="rId17"/>
    <p:sldId id="279" r:id="rId18"/>
    <p:sldId id="280" r:id="rId19"/>
    <p:sldId id="281" r:id="rId20"/>
    <p:sldId id="267" r:id="rId21"/>
    <p:sldId id="268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TR&#205;CIA-2016\Carolina%20Barros\MUn%20PAC%20BSF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TR&#205;CIA-2016\Carolina%20Barros\MUn%20PAC%20BSF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TR&#205;CIA-2016\Carolina%20Barros\MUn%20PAC%20BSF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8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Situação das Obras de Esgotamento Sanitário - Total</a:t>
            </a:r>
            <a:endParaRPr lang="pt-B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8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246220652624373"/>
          <c:y val="0.17982799403098806"/>
          <c:w val="0.4201517144453053"/>
          <c:h val="0.74034798069596142"/>
        </c:manualLayout>
      </c:layout>
      <c:pieChart>
        <c:varyColors val="1"/>
        <c:ser>
          <c:idx val="0"/>
          <c:order val="0"/>
          <c:tx>
            <c:strRef>
              <c:f>'obra '!$J$68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18-4701-ACC3-F687AD07A86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18-4701-ACC3-F687AD07A86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18-4701-ACC3-F687AD07A863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618-4701-ACC3-F687AD07A8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618-4701-ACC3-F687AD07A863}"/>
              </c:ext>
            </c:extLst>
          </c:dPt>
          <c:dLbls>
            <c:dLbl>
              <c:idx val="0"/>
              <c:layout>
                <c:manualLayout>
                  <c:x val="-0.11279923143578345"/>
                  <c:y val="0.140679823434324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18-4701-ACC3-F687AD07A8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888502495540455"/>
                  <c:y val="4.146955168910337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618-4701-ACC3-F687AD07A8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355115512074761"/>
                  <c:y val="-9.91456879240846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618-4701-ACC3-F687AD07A8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058518220608215"/>
                  <c:y val="-0.136485582983703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618-4701-ACC3-F687AD07A8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1599223900840146"/>
                  <c:y val="0.107680124205559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618-4701-ACC3-F687AD07A86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'obra '!$D$69:$D$73</c:f>
              <c:strCache>
                <c:ptCount val="5"/>
                <c:pt idx="0">
                  <c:v>Obra muito atrasada (&lt; 50%)</c:v>
                </c:pt>
                <c:pt idx="1">
                  <c:v>Obras atrasada (50% - 75%)</c:v>
                </c:pt>
                <c:pt idx="2">
                  <c:v>Parcialmente concluída (75% - 90%)</c:v>
                </c:pt>
                <c:pt idx="3">
                  <c:v>Quase concluída (90% - 99%)</c:v>
                </c:pt>
                <c:pt idx="4">
                  <c:v>Concluída (100%)</c:v>
                </c:pt>
              </c:strCache>
            </c:strRef>
          </c:cat>
          <c:val>
            <c:numRef>
              <c:f>'obra '!$J$69:$J$73</c:f>
              <c:numCache>
                <c:formatCode>_-* #,##0.0_-;\-* #,##0.0_-;_-* "-"??_-;_-@_-</c:formatCode>
                <c:ptCount val="5"/>
                <c:pt idx="0">
                  <c:v>19.148936170212767</c:v>
                </c:pt>
                <c:pt idx="1">
                  <c:v>12.76595744680851</c:v>
                </c:pt>
                <c:pt idx="2">
                  <c:v>12.76595744680851</c:v>
                </c:pt>
                <c:pt idx="3">
                  <c:v>23.404255319148938</c:v>
                </c:pt>
                <c:pt idx="4">
                  <c:v>31.914893617021278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618-4701-ACC3-F687AD07A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555436177070676"/>
          <c:y val="0.25231978586767823"/>
          <c:w val="0.37960436315360607"/>
          <c:h val="0.65782948024550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Situação das Obras de Esgotamento sanitário da Embasa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9032526281993215E-2"/>
          <c:y val="0.19587311164744795"/>
          <c:w val="0.52778951354644321"/>
          <c:h val="0.71635737910074193"/>
        </c:manualLayout>
      </c:layout>
      <c:pieChart>
        <c:varyColors val="1"/>
        <c:ser>
          <c:idx val="0"/>
          <c:order val="0"/>
          <c:tx>
            <c:strRef>
              <c:f>'obra '!$F$68</c:f>
              <c:strCache>
                <c:ptCount val="1"/>
                <c:pt idx="0">
                  <c:v>Embasa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8A-4AF0-A13D-8C2A91925C5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8A-4AF0-A13D-8C2A91925C5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8A-4AF0-A13D-8C2A91925C5B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8A-4AF0-A13D-8C2A91925C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18A-4AF0-A13D-8C2A91925C5B}"/>
              </c:ext>
            </c:extLst>
          </c:dPt>
          <c:dLbls>
            <c:dLbl>
              <c:idx val="0"/>
              <c:layout>
                <c:manualLayout>
                  <c:x val="-0.11331569031049542"/>
                  <c:y val="0.1589343380921536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18A-4AF0-A13D-8C2A91925C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610809501662693"/>
                  <c:y val="-9.333136615339545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8A-4AF0-A13D-8C2A91925C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1185676479236782E-2"/>
                  <c:y val="-0.1275381559342545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18A-4AF0-A13D-8C2A91925C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3102423854153639"/>
                  <c:y val="1.77093958670114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18A-4AF0-A13D-8C2A91925C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'obra '!$D$69:$D$73</c:f>
              <c:strCache>
                <c:ptCount val="5"/>
                <c:pt idx="0">
                  <c:v>Obra muito atrasada (&lt; 50%)</c:v>
                </c:pt>
                <c:pt idx="1">
                  <c:v>Obras atrasada (50% - 75%)</c:v>
                </c:pt>
                <c:pt idx="2">
                  <c:v>Parcialmente concluída (75% - 90%)</c:v>
                </c:pt>
                <c:pt idx="3">
                  <c:v>Quase concluída (90% - 99%)</c:v>
                </c:pt>
                <c:pt idx="4">
                  <c:v>Concluída (100%)</c:v>
                </c:pt>
              </c:strCache>
            </c:strRef>
          </c:cat>
          <c:val>
            <c:numRef>
              <c:f>'obra '!$F$69:$F$73</c:f>
              <c:numCache>
                <c:formatCode>_-* #,##0.0_-;\-* #,##0.0_-;_-* "-"??_-;_-@_-</c:formatCode>
                <c:ptCount val="5"/>
                <c:pt idx="0">
                  <c:v>18.75</c:v>
                </c:pt>
                <c:pt idx="1">
                  <c:v>15.63</c:v>
                </c:pt>
                <c:pt idx="2">
                  <c:v>12.5</c:v>
                </c:pt>
                <c:pt idx="3">
                  <c:v>6.25</c:v>
                </c:pt>
                <c:pt idx="4">
                  <c:v>46.88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18A-4AF0-A13D-8C2A91925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t-BR"/>
          </a:p>
        </c:txPr>
      </c:legendEntry>
      <c:layout>
        <c:manualLayout>
          <c:xMode val="edge"/>
          <c:yMode val="edge"/>
          <c:x val="0.61498679863071692"/>
          <c:y val="0.24007750547431503"/>
          <c:w val="0.35973103672767737"/>
          <c:h val="0.611442247170498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 Situação das Obras de Esgotamento Sanitário dos Serviços Autônomos de Água e Esgoto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463417527588203"/>
          <c:y val="0.25338395610373854"/>
          <c:w val="0.40680082731270467"/>
          <c:h val="0.73051703067569751"/>
        </c:manualLayout>
      </c:layout>
      <c:pieChart>
        <c:varyColors val="1"/>
        <c:ser>
          <c:idx val="0"/>
          <c:order val="0"/>
          <c:tx>
            <c:strRef>
              <c:f>'obra '!$H$68</c:f>
              <c:strCache>
                <c:ptCount val="1"/>
                <c:pt idx="0">
                  <c:v>SAAE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90-47C0-93A2-25D18662639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90-47C0-93A2-25D186626391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90-47C0-93A2-25D18662639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90-47C0-93A2-25D18662639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390-47C0-93A2-25D186626391}"/>
              </c:ext>
            </c:extLst>
          </c:dPt>
          <c:dLbls>
            <c:dLbl>
              <c:idx val="0"/>
              <c:layout>
                <c:manualLayout>
                  <c:x val="-0.12843982370506982"/>
                  <c:y val="0.13670534526808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90-47C0-93A2-25D1866263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353860454943132"/>
                  <c:y val="-9.05438903470399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390-47C0-93A2-25D1866263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475142169728784"/>
                  <c:y val="-6.13608194808982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390-47C0-93A2-25D1866263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390-47C0-93A2-25D18662639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'obra '!$D$69:$D$73</c:f>
              <c:strCache>
                <c:ptCount val="5"/>
                <c:pt idx="0">
                  <c:v>Obra muito atrasada (&lt; 50%)</c:v>
                </c:pt>
                <c:pt idx="1">
                  <c:v>Obras atrasada (50% - 75%)</c:v>
                </c:pt>
                <c:pt idx="2">
                  <c:v>Parcialmente concluída (75% - 90%)</c:v>
                </c:pt>
                <c:pt idx="3">
                  <c:v>Quase concluída (90% - 99%)</c:v>
                </c:pt>
                <c:pt idx="4">
                  <c:v>Concluída (100%)</c:v>
                </c:pt>
              </c:strCache>
            </c:strRef>
          </c:cat>
          <c:val>
            <c:numRef>
              <c:f>'obra '!$H$69:$H$73</c:f>
              <c:numCache>
                <c:formatCode>_-* #,##0.0_-;\-* #,##0.0_-;_-* "-"??_-;_-@_-</c:formatCode>
                <c:ptCount val="5"/>
                <c:pt idx="0">
                  <c:v>20</c:v>
                </c:pt>
                <c:pt idx="1">
                  <c:v>6.67</c:v>
                </c:pt>
                <c:pt idx="2">
                  <c:v>13.33</c:v>
                </c:pt>
                <c:pt idx="3">
                  <c:v>60</c:v>
                </c:pt>
                <c:pt idx="4" formatCode="#,##0.00_ ;\-#,##0.00\ 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390-47C0-93A2-25D18662639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50687300942287"/>
          <c:y val="0.25057980751982495"/>
          <c:w val="0.32125303440015146"/>
          <c:h val="0.622997209493877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863080" y="3717032"/>
            <a:ext cx="7776864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/>
              <a:t> </a:t>
            </a:r>
            <a:r>
              <a:rPr lang="pt-BR" sz="2800" b="1" dirty="0" smtClean="0"/>
              <a:t>                   Caroline </a:t>
            </a:r>
            <a:r>
              <a:rPr lang="pt-BR" sz="2800" b="1" dirty="0"/>
              <a:t>Barros  (UFBA)</a:t>
            </a:r>
            <a:endParaRPr lang="pt-BR" sz="1600" b="1" dirty="0"/>
          </a:p>
          <a:p>
            <a:pPr marL="0" indent="0" algn="l">
              <a:buNone/>
            </a:pPr>
            <a:r>
              <a:rPr lang="pt-BR" sz="2800" b="1" dirty="0" smtClean="0"/>
              <a:t>                     Patrícia </a:t>
            </a:r>
            <a:r>
              <a:rPr lang="pt-BR" sz="2800" b="1" dirty="0" smtClean="0"/>
              <a:t>Borja (UFBA)</a:t>
            </a:r>
          </a:p>
          <a:p>
            <a:pPr marL="0" indent="0" algn="l">
              <a:buNone/>
            </a:pPr>
            <a:r>
              <a:rPr lang="pt-BR" sz="2800" b="1" dirty="0"/>
              <a:t>	</a:t>
            </a:r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836712"/>
            <a:ext cx="7956376" cy="2387600"/>
          </a:xfrm>
        </p:spPr>
        <p:txBody>
          <a:bodyPr anchor="ctr" anchorCtr="0">
            <a:noAutofit/>
          </a:bodyPr>
          <a:lstStyle/>
          <a:p>
            <a:r>
              <a:rPr lang="pt-BR" sz="3200" b="1" dirty="0"/>
              <a:t>PANORAMA DAS OBRAS DE SISTEMAS DE ESGOTAMENTO SANITÁRIO DO PROGRAMA DE ACELERAÇÃO DO CRESCIMENTO EM MUNICÍPIOS BAIANOS: UM ESTUDO DA BACIA HIDROGRÁFICA DO RIO SÃO FRANCISCO</a:t>
            </a: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8529" y="1093687"/>
            <a:ext cx="7837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661" algn="ctr">
              <a:spcBef>
                <a:spcPts val="1800"/>
              </a:spcBef>
              <a:spcAft>
                <a:spcPts val="900"/>
              </a:spcAft>
            </a:pPr>
            <a:r>
              <a:rPr lang="pt-BR" sz="2000" b="1" kern="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Cenário </a:t>
            </a:r>
            <a:r>
              <a:rPr lang="pt-BR" sz="2000" b="1" kern="0" dirty="0"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 esgotamento sanitário na Bacia Hidrográfica do Rio São Francisco</a:t>
            </a:r>
            <a:endParaRPr lang="pt-BR" sz="2000" b="1" kern="0" dirty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0" y="2045766"/>
            <a:ext cx="4552605" cy="32985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855" y="2307539"/>
            <a:ext cx="4594145" cy="2272626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4549855" y="1846762"/>
            <a:ext cx="0" cy="3634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9552" y="-50900"/>
            <a:ext cx="8229600" cy="1143000"/>
          </a:xfrm>
        </p:spPr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563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290" y="1062990"/>
            <a:ext cx="9018738" cy="122464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</a:t>
            </a:r>
            <a:r>
              <a:rPr lang="pt-B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PANORAMA </a:t>
            </a:r>
            <a:r>
              <a:rPr lang="pt-B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DAS OBRAS DE SISTEMAS DE ESGOTAMENTO 	</a:t>
            </a:r>
            <a:r>
              <a:rPr lang="pt-B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SANITÁRIO NOS </a:t>
            </a:r>
            <a:r>
              <a:rPr lang="pt-B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MUNICÍPIOS DA BACIA HIDROGRÁFICA DO </a:t>
            </a:r>
            <a:r>
              <a:rPr lang="pt-B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RIO </a:t>
            </a:r>
            <a:r>
              <a:rPr lang="pt-B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SÃO FRANCISCO NO ESTADO </a:t>
            </a:r>
            <a:r>
              <a:rPr lang="pt-B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 BAHIA CONTEMPLADOS </a:t>
            </a:r>
            <a:r>
              <a:rPr lang="pt-BR" sz="21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PELO </a:t>
            </a:r>
            <a:r>
              <a:rPr lang="pt-BR" sz="21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PAC SANEAMENTO</a:t>
            </a:r>
            <a:endParaRPr lang="pt-BR" sz="21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1" y="2603940"/>
            <a:ext cx="4408232" cy="23095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790" y="2527073"/>
            <a:ext cx="4721521" cy="2506392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 flipH="1" flipV="1">
            <a:off x="4391168" y="2207755"/>
            <a:ext cx="5849" cy="3276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9552" y="-50900"/>
            <a:ext cx="8229600" cy="1143000"/>
          </a:xfrm>
        </p:spPr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46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5233" y="84606"/>
            <a:ext cx="8229600" cy="1143000"/>
          </a:xfrm>
        </p:spPr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033911404"/>
              </p:ext>
            </p:extLst>
          </p:nvPr>
        </p:nvGraphicFramePr>
        <p:xfrm>
          <a:off x="179512" y="1757990"/>
          <a:ext cx="4418461" cy="359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186657994"/>
              </p:ext>
            </p:extLst>
          </p:nvPr>
        </p:nvGraphicFramePr>
        <p:xfrm>
          <a:off x="3796812" y="1417638"/>
          <a:ext cx="4889988" cy="217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991826681"/>
              </p:ext>
            </p:extLst>
          </p:nvPr>
        </p:nvGraphicFramePr>
        <p:xfrm>
          <a:off x="5078435" y="3305984"/>
          <a:ext cx="4187557" cy="221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/>
          <p:cNvSpPr/>
          <p:nvPr/>
        </p:nvSpPr>
        <p:spPr>
          <a:xfrm>
            <a:off x="1682838" y="1093641"/>
            <a:ext cx="5830270" cy="403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Situação </a:t>
            </a:r>
            <a:r>
              <a:rPr lang="pt-BR" b="1" dirty="0"/>
              <a:t>das Obras dos SES na BHRSF. Bahia, 2016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72916" y="5133915"/>
            <a:ext cx="2347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Codevasf (2016)</a:t>
            </a:r>
          </a:p>
        </p:txBody>
      </p:sp>
    </p:spTree>
    <p:extLst>
      <p:ext uri="{BB962C8B-B14F-4D97-AF65-F5344CB8AC3E}">
        <p14:creationId xmlns:p14="http://schemas.microsoft.com/office/powerpoint/2010/main" val="38296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052736"/>
            <a:ext cx="633670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1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67009"/>
            <a:ext cx="8229600" cy="792088"/>
          </a:xfrm>
        </p:spPr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960" y="859667"/>
            <a:ext cx="7200800" cy="462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50"/>
            <a:ext cx="914400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0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5725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7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26411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635" y="3473"/>
            <a:ext cx="8229600" cy="1143000"/>
          </a:xfrm>
        </p:spPr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470852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O enfrentamento do </a:t>
            </a:r>
            <a:r>
              <a:rPr lang="pt-BR" i="1" dirty="0"/>
              <a:t>deficit</a:t>
            </a:r>
            <a:r>
              <a:rPr lang="pt-BR" dirty="0"/>
              <a:t> dos serviços de saneamento básico no Brasil passa pela </a:t>
            </a:r>
            <a:r>
              <a:rPr lang="pt-BR" dirty="0" smtClean="0"/>
              <a:t>destinação de recursos continuados, pelo fortalecimento da capacidade de gestão dos titulares e prestadores dos serviços, dentre outros. Também existe a necessidade </a:t>
            </a:r>
            <a:r>
              <a:rPr lang="pt-BR" dirty="0"/>
              <a:t>de revisar </a:t>
            </a:r>
            <a:r>
              <a:rPr lang="pt-BR" b="1" dirty="0" smtClean="0"/>
              <a:t>a </a:t>
            </a:r>
            <a:r>
              <a:rPr lang="pt-BR" b="1" dirty="0"/>
              <a:t>forma como o Poder Público vem concebendo suas intervenções </a:t>
            </a:r>
            <a:r>
              <a:rPr lang="pt-BR" dirty="0"/>
              <a:t>que são cristalizadas em programas, projetos e </a:t>
            </a:r>
            <a:r>
              <a:rPr lang="pt-BR" dirty="0" smtClean="0"/>
              <a:t>ações e, ainda a qualificação do gasto público. </a:t>
            </a:r>
            <a:endParaRPr lang="pt-BR" dirty="0"/>
          </a:p>
          <a:p>
            <a:pPr algn="just"/>
            <a:r>
              <a:rPr lang="pt-BR" dirty="0" smtClean="0"/>
              <a:t>A realidade das </a:t>
            </a:r>
            <a:r>
              <a:rPr lang="pt-BR" dirty="0"/>
              <a:t>intervenções do Programa de Revitalização da Bacia do São Francisco, </a:t>
            </a:r>
            <a:r>
              <a:rPr lang="pt-BR" dirty="0" smtClean="0"/>
              <a:t>do </a:t>
            </a:r>
            <a:r>
              <a:rPr lang="pt-BR" dirty="0"/>
              <a:t>Ministério do Meio Ambiente, </a:t>
            </a:r>
            <a:r>
              <a:rPr lang="pt-BR" dirty="0" smtClean="0"/>
              <a:t>integtante do PAC, revela os desafios para tal qualificação.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3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Diante do exposto</a:t>
            </a:r>
            <a:r>
              <a:rPr lang="pt-BR" b="1" dirty="0"/>
              <a:t>, pode-se afirmar que há risco de agravo à saúde humana</a:t>
            </a:r>
            <a:r>
              <a:rPr lang="pt-BR" dirty="0"/>
              <a:t> com os empreendimentos que por falta de conclusão ou pendências, acabam por permitir a disposição inadequada dos esgotos (comprometendo também a qualidade ambiental por meio da poluição de rios e fontes, e, sobretudo, afetando os corpos d´água e a vida vegetal e animal</a:t>
            </a:r>
            <a:r>
              <a:rPr lang="pt-BR" dirty="0" smtClean="0"/>
              <a:t>).</a:t>
            </a:r>
          </a:p>
          <a:p>
            <a:r>
              <a:rPr lang="pt-BR" dirty="0"/>
              <a:t>Situação crítica com </a:t>
            </a:r>
            <a:r>
              <a:rPr lang="pt-BR" b="1" dirty="0"/>
              <a:t>61,0% dos empreendimentos sem operação</a:t>
            </a:r>
            <a:r>
              <a:rPr lang="pt-BR" dirty="0"/>
              <a:t>, demonstrando ser significativo o problema, que pode trazer graves consequências não só em termos de comprometimentos dos investimentos realizados, mas também ao meio ambiente e à saúde da população.</a:t>
            </a:r>
          </a:p>
          <a:p>
            <a:r>
              <a:rPr lang="pt-BR" dirty="0" smtClean="0"/>
              <a:t>É </a:t>
            </a:r>
            <a:r>
              <a:rPr lang="pt-BR" dirty="0"/>
              <a:t>primordial o planejamento e elaboração de bons projetos, se atentando à realidade institucional, política e econômica de cada município e dos prestadores dos serviços, para que </a:t>
            </a:r>
            <a:r>
              <a:rPr lang="pt-BR" b="1" dirty="0"/>
              <a:t>as obras sejam bem executadas e bem operadas</a:t>
            </a:r>
            <a:r>
              <a:rPr lang="pt-BR" dirty="0"/>
              <a:t>, fazendo assim com que a gestão dos serviços de esgotamento sanitário funcione de forma integral e adequada.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27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1F4EFE3-DDA1-4F54-A95E-120A3197DF65}"/>
              </a:ext>
            </a:extLst>
          </p:cNvPr>
          <p:cNvSpPr txBox="1"/>
          <p:nvPr/>
        </p:nvSpPr>
        <p:spPr>
          <a:xfrm>
            <a:off x="3028659" y="2020949"/>
            <a:ext cx="3086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/>
              <a:t>OBRIGADA!</a:t>
            </a:r>
          </a:p>
        </p:txBody>
      </p:sp>
      <p:pic>
        <p:nvPicPr>
          <p:cNvPr id="5" name="Picture 2" descr="Resultado de imagem para vetor mão legal">
            <a:extLst>
              <a:ext uri="{FF2B5EF4-FFF2-40B4-BE49-F238E27FC236}">
                <a16:creationId xmlns:a16="http://schemas.microsoft.com/office/drawing/2014/main" xmlns="" id="{8B451848-F26C-4F76-A3E2-F234F236F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34">
            <a:off x="6392918" y="1454536"/>
            <a:ext cx="106221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FC3BAB0-CBDD-4361-89EA-33746591FE29}"/>
              </a:ext>
            </a:extLst>
          </p:cNvPr>
          <p:cNvSpPr txBox="1"/>
          <p:nvPr/>
        </p:nvSpPr>
        <p:spPr>
          <a:xfrm>
            <a:off x="3412868" y="3035865"/>
            <a:ext cx="23182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Patrícia Campos Borja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ctr"/>
            <a:r>
              <a:rPr lang="pt-BR" dirty="0"/>
              <a:t>Contato: </a:t>
            </a:r>
          </a:p>
          <a:p>
            <a:pPr algn="ctr"/>
            <a:r>
              <a:rPr lang="pt-BR" dirty="0"/>
              <a:t>E-mail: borja@ufba.br</a:t>
            </a:r>
          </a:p>
          <a:p>
            <a:endParaRPr lang="pt-B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953" y="701824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PROGRAMA </a:t>
            </a:r>
            <a:r>
              <a:rPr lang="pt-BR" b="1" dirty="0"/>
              <a:t>DE </a:t>
            </a:r>
            <a:r>
              <a:rPr lang="pt-BR" b="1" dirty="0"/>
              <a:t>REVITALIZAÇÃO DA BACIA HIDROGRÁFICA DO RIO SÃO FRANCISCO</a:t>
            </a:r>
            <a:r>
              <a:rPr lang="pt-BR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1844824"/>
            <a:ext cx="9036496" cy="3556363"/>
          </a:xfrm>
        </p:spPr>
        <p:txBody>
          <a:bodyPr>
            <a:normAutofit/>
          </a:bodyPr>
          <a:lstStyle/>
          <a:p>
            <a:pPr algn="just"/>
            <a:r>
              <a:rPr lang="pt-BR" sz="2700" dirty="0"/>
              <a:t>Programa </a:t>
            </a:r>
            <a:r>
              <a:rPr lang="pt-BR" sz="2700" dirty="0"/>
              <a:t>de Revitalização da Bacia do São Francisco foram aportados recursos para implantação de SES, contemplando 47 municípios da bacia na Bahia com menos de 50 mil habitantes, com a realização das obras financiadas pela </a:t>
            </a:r>
            <a:r>
              <a:rPr lang="pt-BR" sz="2700" dirty="0"/>
              <a:t>Codevasf, </a:t>
            </a:r>
            <a:r>
              <a:rPr lang="pt-BR" sz="2700" dirty="0"/>
              <a:t>pelo Ministério das Cidades e pela </a:t>
            </a:r>
            <a:r>
              <a:rPr lang="pt-BR" sz="2700" dirty="0"/>
              <a:t>Funasa</a:t>
            </a:r>
            <a:r>
              <a:rPr lang="pt-BR" sz="2700" dirty="0"/>
              <a:t>. </a:t>
            </a:r>
            <a:endParaRPr lang="pt-BR" sz="2700" dirty="0"/>
          </a:p>
          <a:p>
            <a:pPr algn="just"/>
            <a:r>
              <a:rPr lang="pt-BR" sz="2700" dirty="0"/>
              <a:t>O </a:t>
            </a:r>
            <a:r>
              <a:rPr lang="pt-BR" sz="2700" dirty="0"/>
              <a:t>Programa contemplou investimentos do PAC Saneamento, no período de 2007 a 2011, com recursos que chegaram a 1,7 bilhão de reais na Bahia.</a:t>
            </a:r>
          </a:p>
        </p:txBody>
      </p:sp>
    </p:spTree>
    <p:extLst>
      <p:ext uri="{BB962C8B-B14F-4D97-AF65-F5344CB8AC3E}">
        <p14:creationId xmlns:p14="http://schemas.microsoft.com/office/powerpoint/2010/main" val="2786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</a:t>
            </a:r>
            <a:endParaRPr lang="pt-B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2"/>
            <a:ext cx="8964488" cy="4525963"/>
          </a:xfrm>
        </p:spPr>
        <p:txBody>
          <a:bodyPr/>
          <a:lstStyle/>
          <a:p>
            <a:r>
              <a:rPr lang="pt-BR" dirty="0" smtClean="0"/>
              <a:t>Apresentar </a:t>
            </a:r>
            <a:r>
              <a:rPr lang="pt-BR" dirty="0"/>
              <a:t>e discutir o panorama geral das obras de esgotamento sanitário nos municípios baianos contemplados pelo PAC na Bacia Hidrográfica do Rio São Francisco.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596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6456" y="1417638"/>
            <a:ext cx="8229600" cy="4708527"/>
          </a:xfrm>
        </p:spPr>
        <p:txBody>
          <a:bodyPr>
            <a:normAutofit/>
          </a:bodyPr>
          <a:lstStyle/>
          <a:p>
            <a:r>
              <a:rPr lang="pt-BR" sz="3000" dirty="0">
                <a:cs typeface="Times New Roman" panose="02020603050405020304" pitchFamily="18" charset="0"/>
              </a:rPr>
              <a:t>O presente trabalho foi realizado por meio de </a:t>
            </a:r>
            <a:r>
              <a:rPr lang="pt-BR" sz="3000" b="1" dirty="0">
                <a:cs typeface="Times New Roman" panose="02020603050405020304" pitchFamily="18" charset="0"/>
              </a:rPr>
              <a:t>pesquisa documental </a:t>
            </a:r>
            <a:r>
              <a:rPr lang="pt-BR" sz="3000" dirty="0">
                <a:cs typeface="Times New Roman" panose="02020603050405020304" pitchFamily="18" charset="0"/>
              </a:rPr>
              <a:t>e </a:t>
            </a:r>
            <a:r>
              <a:rPr lang="pt-BR" sz="3000" b="1" dirty="0">
                <a:cs typeface="Times New Roman" panose="02020603050405020304" pitchFamily="18" charset="0"/>
              </a:rPr>
              <a:t>coleta e análise de dados secundários </a:t>
            </a:r>
            <a:r>
              <a:rPr lang="pt-BR" sz="3000" dirty="0">
                <a:cs typeface="Times New Roman" panose="02020603050405020304" pitchFamily="18" charset="0"/>
              </a:rPr>
              <a:t>junto à base de dados e informações de instituições públicas.</a:t>
            </a:r>
          </a:p>
          <a:p>
            <a:r>
              <a:rPr lang="pt-BR" sz="3000" dirty="0"/>
              <a:t>Foram buscados dados que caracterizassem os municípios pertencentes à Bacia Hidrográfica do Rio São Francisco na Bahia, bem como, dentro destes, os que foram </a:t>
            </a:r>
            <a:r>
              <a:rPr lang="pt-BR" sz="3000" b="1" dirty="0"/>
              <a:t>beneficiados pelo PAC</a:t>
            </a:r>
            <a:r>
              <a:rPr lang="pt-BR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0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059" y="332656"/>
            <a:ext cx="8942295" cy="1356856"/>
          </a:xfrm>
        </p:spPr>
        <p:txBody>
          <a:bodyPr>
            <a:noAutofit/>
          </a:bodyPr>
          <a:lstStyle/>
          <a:p>
            <a:r>
              <a:rPr lang="pt-BR" dirty="0"/>
              <a:t>RESULTADOS </a:t>
            </a:r>
            <a:r>
              <a:rPr lang="pt-BR" dirty="0"/>
              <a:t>E DISCUSSÕES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PERFIL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MUNICÍPIOS BAIANOS CONTEMPLADOS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PELAS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OBRAS DO PAC SANEAMENTO NO ÂMBITO DO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PROGRAMA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REVITALIZAÇÃO DA BACIA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HIDROGRÁFICA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RIO SÃO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FRANCISCO</a:t>
            </a:r>
            <a:endParaRPr lang="pt-B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766" y="1916832"/>
            <a:ext cx="6176880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9" y="1740116"/>
            <a:ext cx="4729901" cy="329071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2151289"/>
            <a:ext cx="4400550" cy="2036173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4743450" y="857250"/>
            <a:ext cx="0" cy="4624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23305" y="1209201"/>
            <a:ext cx="766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gerais dos municípios</a:t>
            </a: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-50900"/>
            <a:ext cx="8229600" cy="1143000"/>
          </a:xfrm>
        </p:spPr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445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" y="2018518"/>
            <a:ext cx="4617636" cy="29150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252" y="2226400"/>
            <a:ext cx="4495442" cy="1991270"/>
          </a:xfrm>
          <a:prstGeom prst="rect">
            <a:avLst/>
          </a:prstGeom>
        </p:spPr>
      </p:pic>
      <p:cxnSp>
        <p:nvCxnSpPr>
          <p:cNvPr id="7" name="Conector reto 6"/>
          <p:cNvCxnSpPr/>
          <p:nvPr/>
        </p:nvCxnSpPr>
        <p:spPr>
          <a:xfrm>
            <a:off x="4624252" y="857250"/>
            <a:ext cx="0" cy="4624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39552" y="1310632"/>
            <a:ext cx="766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gerais dos municípios</a:t>
            </a:r>
          </a:p>
          <a:p>
            <a:pPr algn="ctr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-50900"/>
            <a:ext cx="8229600" cy="1143000"/>
          </a:xfrm>
        </p:spPr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226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7" y="1007207"/>
            <a:ext cx="4232919" cy="447729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786" y="1837633"/>
            <a:ext cx="4866173" cy="3376528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V="1">
            <a:off x="4277828" y="857251"/>
            <a:ext cx="0" cy="4643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4556224" y="1237469"/>
            <a:ext cx="4609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gerais dos municípios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39552" y="-50900"/>
            <a:ext cx="8229600" cy="1143000"/>
          </a:xfrm>
        </p:spPr>
        <p:txBody>
          <a:bodyPr/>
          <a:lstStyle/>
          <a:p>
            <a:r>
              <a:rPr lang="pt-BR" dirty="0" smtClean="0"/>
              <a:t>RESULTADOS E DISCUSSÃO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35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591</Words>
  <Application>Microsoft Office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Tema do Office</vt:lpstr>
      <vt:lpstr>PANORAMA DAS OBRAS DE SISTEMAS DE ESGOTAMENTO SANITÁRIO DO PROGRAMA DE ACELERAÇÃO DO CRESCIMENTO EM MUNICÍPIOS BAIANOS: UM ESTUDO DA BACIA HIDROGRÁFICA DO RIO SÃO FRANCISCO</vt:lpstr>
      <vt:lpstr>INTRODUÇÃO</vt:lpstr>
      <vt:lpstr>PROGRAMA DE REVITALIZAÇÃO DA BACIA HIDROGRÁFICA DO RIO SÃO FRANCISCO </vt:lpstr>
      <vt:lpstr>OBJETIVO</vt:lpstr>
      <vt:lpstr>METODOLOGIA</vt:lpstr>
      <vt:lpstr>RESULTADOS E DISCUSSÕES  PERFIL DOS MUNICÍPIOS BAIANOS CONTEMPLADOS PELAS OBRAS DO PAC SANEAMENTO NO ÂMBITO DO  PROGRAMA DE REVITALIZAÇÃO DA BACIA HIDROGRÁFICA DO RIO SÃO FRANCISCO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RESULTADOS E DISCUSSÃO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CONCLUSÃO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Borja e Moraes</cp:lastModifiedBy>
  <cp:revision>26</cp:revision>
  <dcterms:created xsi:type="dcterms:W3CDTF">2018-05-02T19:43:05Z</dcterms:created>
  <dcterms:modified xsi:type="dcterms:W3CDTF">2018-05-28T05:59:50Z</dcterms:modified>
</cp:coreProperties>
</file>