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080625" cy="7559675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68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3F9CD23-237E-49EC-84ED-47FA4050B2A2}" type="slidenum">
              <a:t>‹nº›</a:t>
            </a:fld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63272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9FD9B48-267F-4F44-892F-21853682F1B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94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pt-BR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1249E-2FC9-4B36-8FA6-E9D742CC025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31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12DCAB-32D9-47F3-8D4D-E43FB746590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6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9D6605-E717-49BB-9340-425AD3DA63D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23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3B39D9-0D3E-458C-8689-9A692179D9F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88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02ADA8-A0DF-4AFE-BB29-2DF11E1F32D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1913D6-39E0-49E4-8065-5C0BA9C264E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4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AD0C5E-00F9-44FF-B061-9150121F73D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438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0ABC4-9BBD-47D7-BEAD-BDE77FD8D0B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23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2D6E2F-0B76-4D81-A61B-1C037C29A5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16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9C6D6F-9988-4F04-B348-97B8850ADAA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47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A7C225-57CA-4C08-85F0-C49552DD6C8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29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136DBC-337D-4AC5-8F71-8EED90EDEC9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0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EBBD08-ABF5-4B99-8EC6-B20627DE602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06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87F6F3-BE98-47BD-A0D6-0C21D161992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03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20A3A7-CFE1-4F48-9EF5-3CD6F8D7ECC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315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035B43-E9A0-4C9B-BBC4-4B136B59D6E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53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2A35EA-0FF3-42D0-AA99-DB16098A9D1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35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EB7CA8-99D6-49E9-9A07-90240488CE2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2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62A70C-72C8-4B53-9D25-4EFD7A8B211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81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FA4230-CCED-42B2-AF1A-44F864494B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83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FB8D22-FDA7-462D-823D-3CAEE37FBCC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6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F8E512-563E-4817-8B6D-C7C04EBC2A6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93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pt-B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pt-B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pt-B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pt-B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pt-B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t-B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t-B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t-B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t-B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pt-B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B9E0DAD-837E-4F15-94DC-2EE0776694A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pt-B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8100000" cy="1103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None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Char char="●"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502"/>
              </a:spcAft>
              <a:buSzPct val="75000"/>
              <a:buFont typeface="StarSymbol"/>
              <a:buChar char="–"/>
              <a:defRPr lang="pt-BR" sz="374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125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748"/>
              </a:spcAft>
              <a:buSzPct val="75000"/>
              <a:buFont typeface="StarSymbol"/>
              <a:buChar char="–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9B159DA-EC83-41DC-A178-F4B8CD0F3284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pt-BR" sz="5870" b="0" i="0" u="none" strike="noStrike" kern="1200">
          <a:ln>
            <a:noFill/>
          </a:ln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885"/>
        </a:spcAft>
        <a:tabLst/>
        <a:defRPr lang="pt-BR" sz="4270" b="0" i="0" u="none" strike="noStrike" kern="1200">
          <a:ln>
            <a:noFill/>
          </a:ln>
          <a:latin typeface="Liberation Serif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idrometria@dmaepc.mg.gov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None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Char char="●"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502"/>
              </a:spcAft>
              <a:buSzPct val="75000"/>
              <a:buFont typeface="StarSymbol"/>
              <a:buChar char="–"/>
              <a:defRPr lang="pt-BR" sz="374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125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748"/>
              </a:spcAft>
              <a:buSzPct val="75000"/>
              <a:buFont typeface="StarSymbol"/>
              <a:buChar char="–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/>
            <a:endParaRPr lang="pt-BR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1575360"/>
            <a:ext cx="8208000" cy="512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503999" y="1769040"/>
            <a:ext cx="9071640" cy="4384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/>
            <a:r>
              <a:rPr lang="pt-BR" sz="2800" b="1">
                <a:latin typeface="Arial" pitchFamily="34"/>
              </a:rPr>
              <a:t>Objetivo</a:t>
            </a:r>
            <a:r>
              <a:rPr lang="pt-BR" sz="2800">
                <a:latin typeface="Arial" pitchFamily="34"/>
              </a:rPr>
              <a:t>:</a:t>
            </a:r>
          </a:p>
          <a:p>
            <a:pPr marL="0" lvl="1" indent="0" algn="l" rtl="0" hangingPunct="0">
              <a:buNone/>
            </a:pPr>
            <a:r>
              <a:rPr lang="pt-BR" sz="2800">
                <a:latin typeface="Arial" pitchFamily="34"/>
              </a:rPr>
              <a:t>Avaliação dos hidrômetros novos e usados e realizando comparação.</a:t>
            </a:r>
          </a:p>
          <a:p>
            <a:pPr marL="0" lvl="1" indent="0" algn="l" rtl="0" hangingPunct="0">
              <a:buNone/>
            </a:pPr>
            <a:r>
              <a:rPr lang="pt-BR" sz="2800">
                <a:latin typeface="Arial" pitchFamily="34"/>
              </a:rPr>
              <a:t>Diminuir perdas aparentes.</a:t>
            </a:r>
          </a:p>
          <a:p>
            <a:pPr marL="0" lvl="1" indent="0" algn="l" rtl="0" hangingPunct="0">
              <a:buNone/>
            </a:pPr>
            <a:r>
              <a:rPr lang="pt-BR" sz="2800">
                <a:latin typeface="Arial" pitchFamily="34"/>
              </a:rPr>
              <a:t>Aumentar micromedido.</a:t>
            </a:r>
          </a:p>
          <a:p>
            <a:pPr marL="0" lvl="1" indent="0" algn="just" rtl="0" hangingPunct="0">
              <a:buNone/>
            </a:pPr>
            <a:r>
              <a:rPr lang="pt-BR" sz="2800">
                <a:latin typeface="Arial" pitchFamily="34"/>
              </a:rPr>
              <a:t>Aumentar receita.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460080" y="1754639"/>
            <a:ext cx="9071640" cy="438444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just"/>
            <a:r>
              <a:rPr lang="pt-BR" sz="2800" b="1">
                <a:latin typeface="Arial" pitchFamily="34"/>
              </a:rPr>
              <a:t>MÉTODOS:</a:t>
            </a:r>
          </a:p>
          <a:p>
            <a:pPr marL="0" lvl="0" indent="0" algn="just"/>
            <a:endParaRPr lang="pt-BR" sz="2800" b="1">
              <a:latin typeface="Arial" pitchFamily="34"/>
            </a:endParaRPr>
          </a:p>
          <a:p>
            <a:pPr marL="0" lvl="0" indent="0" algn="just"/>
            <a:r>
              <a:rPr lang="pt-BR" sz="2000">
                <a:latin typeface="Arial" pitchFamily="34"/>
              </a:rPr>
              <a:t>Formulação termo de referência utilizando de normas vigentes: </a:t>
            </a:r>
            <a:r>
              <a:rPr lang="pt-BR" sz="2000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NBR NM 212/1999, NBR 15538/2014, Portaria Nº246/2000 do INMETRO, Projeto de Norma Técnica Sabesp – PNTS281</a:t>
            </a:r>
            <a:r>
              <a:rPr lang="pt-BR" sz="2000">
                <a:latin typeface="Arial" pitchFamily="34"/>
              </a:rPr>
              <a:t>	.</a:t>
            </a:r>
          </a:p>
          <a:p>
            <a:pPr marL="0" lvl="0" indent="0" algn="just"/>
            <a:endParaRPr lang="pt-BR" sz="2000">
              <a:latin typeface="Arial" pitchFamily="34"/>
            </a:endParaRPr>
          </a:p>
          <a:p>
            <a:pPr marL="0" lvl="0" indent="0" algn="l"/>
            <a:r>
              <a:rPr lang="pt-BR" sz="2000">
                <a:latin typeface="Arial" pitchFamily="34"/>
              </a:rPr>
              <a:t>Utilização de tabela e aplicativo para dimensionamento dos hidrômetros.</a:t>
            </a:r>
          </a:p>
          <a:p>
            <a:pPr marL="0" lvl="0" indent="0" algn="l"/>
            <a:endParaRPr lang="pt-BR" sz="2000">
              <a:latin typeface="Arial" pitchFamily="34"/>
            </a:endParaRPr>
          </a:p>
          <a:p>
            <a:pPr marL="0" lvl="0" indent="0" algn="l"/>
            <a:r>
              <a:rPr lang="pt-BR" sz="2000">
                <a:latin typeface="Arial" pitchFamily="34"/>
              </a:rPr>
              <a:t>Avaliação em bancada dos hidrômetros novos e usados.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460080" y="1754639"/>
            <a:ext cx="9071640" cy="51573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r>
              <a:rPr lang="pt-BR" sz="2800" b="1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Tabela de redimensionamento de hidrômetros.</a:t>
            </a: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" y="2424960"/>
            <a:ext cx="8272079" cy="499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4294967295"/>
          </p:nvPr>
        </p:nvSpPr>
        <p:spPr>
          <a:xfrm>
            <a:off x="460080" y="1368000"/>
            <a:ext cx="9071640" cy="515736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r>
              <a:rPr lang="pt-BR" sz="2000" b="1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Telas do aplicativo de redimensionamento de hidrômetros</a:t>
            </a:r>
            <a:r>
              <a:rPr lang="pt-BR" sz="2800" b="1"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.</a:t>
            </a: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  <a:p>
            <a:pPr marL="0" lvl="0" indent="0" algn="l">
              <a:lnSpc>
                <a:spcPct val="150000"/>
              </a:lnSpc>
              <a:spcAft>
                <a:spcPts val="0"/>
              </a:spcAft>
            </a:pPr>
            <a:endParaRPr lang="pt-BR" sz="2800" b="1">
              <a:highlight>
                <a:scrgbClr r="0" g="0" b="0">
                  <a:alpha val="0"/>
                </a:scrgbClr>
              </a:highlight>
              <a:latin typeface="Arial" pitchFamily="34"/>
              <a:cs typeface="Arial" pitchFamily="2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7040" y="2157480"/>
            <a:ext cx="8742960" cy="511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9439" y="72000"/>
            <a:ext cx="7504560" cy="75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None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Char char="●"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502"/>
              </a:spcAft>
              <a:buSzPct val="75000"/>
              <a:buFont typeface="StarSymbol"/>
              <a:buChar char="–"/>
              <a:defRPr lang="pt-BR" sz="374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125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748"/>
              </a:spcAft>
              <a:buSzPct val="75000"/>
              <a:buFont typeface="StarSymbol"/>
              <a:buChar char="–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000">
                <a:latin typeface="Arial" pitchFamily="34"/>
              </a:rPr>
              <a:t>Comparativo após o dimensionamento e troca dos hidrômetros.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1" y="2415146"/>
            <a:ext cx="7344712" cy="5068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None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Char char="●"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502"/>
              </a:spcAft>
              <a:buSzPct val="75000"/>
              <a:buFont typeface="StarSymbol"/>
              <a:buChar char="–"/>
              <a:defRPr lang="pt-BR" sz="374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125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748"/>
              </a:spcAft>
              <a:buSzPct val="75000"/>
              <a:buFont typeface="StarSymbol"/>
              <a:buChar char="–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pt-BR" sz="2000" b="1"/>
              <a:t>Resultados:</a:t>
            </a:r>
          </a:p>
          <a:p>
            <a:pPr lvl="0"/>
            <a:r>
              <a:rPr lang="pt-BR" sz="2000"/>
              <a:t>Com novo termo de referência, compramos produto com boa qualidade e menor preço.</a:t>
            </a:r>
          </a:p>
          <a:p>
            <a:pPr lvl="0"/>
            <a:r>
              <a:rPr lang="pt-BR" sz="2000"/>
              <a:t>Com a avaliação dos hidrômetros novos em bancada, podemos atestar a empresa vencedora da licitação.</a:t>
            </a:r>
          </a:p>
          <a:p>
            <a:pPr lvl="0"/>
            <a:r>
              <a:rPr lang="pt-BR" sz="2000"/>
              <a:t>Com a avaliação dos hidrômetros usados em testes em bancada verificamos o tempo de uso de cada modelo.</a:t>
            </a:r>
          </a:p>
          <a:p>
            <a:pPr lvl="0"/>
            <a:r>
              <a:rPr lang="pt-BR" sz="2000"/>
              <a:t>Com o dimensionamento aumentou-se o micromedido, consequente a receita e diminuindo as perdas.</a:t>
            </a:r>
          </a:p>
          <a:p>
            <a:pPr lvl="0"/>
            <a:endParaRPr lang="pt-BR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t-BR" sz="2600" b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cs typeface="Arial" pitchFamily="2"/>
              </a:rPr>
              <a:t>MICROMEDIÇÃO: A IMPORTÂNCIA DOS ENSAIOS E DIMENSIONAMENTO.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None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885"/>
              </a:spcAft>
              <a:buSzPct val="45000"/>
              <a:buFont typeface="StarSymbol"/>
              <a:buChar char="●"/>
              <a:defRPr lang="pt-BR" sz="42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502"/>
              </a:spcAft>
              <a:buSzPct val="75000"/>
              <a:buFont typeface="StarSymbol"/>
              <a:buChar char="–"/>
              <a:defRPr lang="pt-BR" sz="374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1125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748"/>
              </a:spcAft>
              <a:buSzPct val="75000"/>
              <a:buFont typeface="StarSymbol"/>
              <a:buChar char="–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369"/>
              </a:spcAft>
              <a:buSzPct val="45000"/>
              <a:buFont typeface="StarSymbol"/>
              <a:buChar char="●"/>
              <a:defRPr lang="pt-BR" sz="2670" b="0" i="0" u="none" strike="noStrike" kern="1200">
                <a:ln>
                  <a:noFill/>
                </a:ln>
                <a:latin typeface="Liberation Serif" pitchFamily="18"/>
                <a:ea typeface="Droid Sans Fallback" pitchFamily="2"/>
                <a:cs typeface="Lohit Hindi" pitchFamily="2"/>
              </a:defRPr>
            </a:lvl9pPr>
          </a:lstStyle>
          <a:p>
            <a:pPr lvl="0" algn="ctr">
              <a:lnSpc>
                <a:spcPct val="150000"/>
              </a:lnSpc>
              <a:spcAft>
                <a:spcPts val="0"/>
              </a:spcAft>
              <a:buNone/>
            </a:pPr>
            <a:endParaRPr lang="pt-BR" sz="2200" b="1">
              <a:latin typeface="Arial" pitchFamily="34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pt-BR" sz="2200" b="1">
                <a:latin typeface="Arial" pitchFamily="34"/>
              </a:rPr>
              <a:t>Carlos Alberto dos Santos Júnior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pt-BR" sz="2200" b="1">
                <a:latin typeface="Arial" pitchFamily="34"/>
              </a:rPr>
              <a:t>Tecnólogo em Gestão Pública.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pt-BR" sz="2200" b="1">
                <a:latin typeface="Arial" pitchFamily="34"/>
              </a:rPr>
              <a:t>Agente Comercial - DMAE de Poços de Caldas.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pt-BR" sz="2200" b="1">
                <a:latin typeface="Arial" pitchFamily="34"/>
                <a:hlinkClick r:id="rId3"/>
              </a:rPr>
              <a:t>hidrometria@dmaepc.mg.gov.br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pt-BR" sz="2200" b="1">
                <a:latin typeface="Arial" pitchFamily="34"/>
              </a:rPr>
              <a:t>(35)3697-0604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pt-BR" sz="2200" b="1">
                <a:latin typeface="Arial" pitchFamily="34"/>
              </a:rPr>
              <a:t>(35)98446-6485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ntag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239</Words>
  <Application>Microsoft Office PowerPoint</Application>
  <PresentationFormat>Apresentação na tela (4:3)</PresentationFormat>
  <Paragraphs>45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Padrão</vt:lpstr>
      <vt:lpstr>Vintage</vt:lpstr>
      <vt:lpstr>MICROMEDIÇÃO: A IMPORTÂNCIA DOS ENSAIOS E DIMENSIONAMENTO.</vt:lpstr>
      <vt:lpstr>MICROMEDIÇÃO: A IMPORTÂNCIA DOS ENSAIOS E DIMENSIONAMENTO.</vt:lpstr>
      <vt:lpstr>MICROMEDIÇÃO: A IMPORTÂNCIA DOS ENSAIOS E DIMENSIONAMENTO.</vt:lpstr>
      <vt:lpstr>MICROMEDIÇÃO: A IMPORTÂNCIA DOS ENSAIOS E DIMENSIONAMENTO.</vt:lpstr>
      <vt:lpstr>MICROMEDIÇÃO: A IMPORTÂNCIA DOS ENSAIOS E DIMENSIONAMENTO.</vt:lpstr>
      <vt:lpstr>Apresentação do PowerPoint</vt:lpstr>
      <vt:lpstr>MICROMEDIÇÃO: A IMPORTÂNCIA DOS ENSAIOS E DIMENSIONAMENTO.</vt:lpstr>
      <vt:lpstr>MICROMEDIÇÃO: A IMPORTÂNCIA DOS ENSAIOS E DIMENSIONAMENTO.</vt:lpstr>
      <vt:lpstr>MICROMEDIÇÃO: A IMPORTÂNCIA DOS ENSAIOS E DIMENSIONAMENTO.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MICROMEDIÇÃO: A IMPORTÂNCIA DOS ENSAIOS E DIMENSIONAMENTO.</dc:title>
  <dc:creator>suporte</dc:creator>
  <cp:lastModifiedBy>suporte</cp:lastModifiedBy>
  <cp:revision>5</cp:revision>
  <dcterms:created xsi:type="dcterms:W3CDTF">2016-05-18T22:17:30Z</dcterms:created>
  <dcterms:modified xsi:type="dcterms:W3CDTF">2016-05-19T13:03:27Z</dcterms:modified>
</cp:coreProperties>
</file>