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B2057-F639-4389-BEDD-1490A9676D8D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ADA5-A72F-42FA-832F-CF2DE9ED95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01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5D97-0BDC-4D24-8FD0-B64414A76D17}" type="datetime1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9BDD-C3CC-4615-805E-E2607A188D0B}" type="datetime1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465-FF53-4031-BE25-02A48D53DDFF}" type="datetime1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B724-606F-4B2D-A6B0-987DE7132578}" type="datetime1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D124-9841-45F6-823E-D3873CE48661}" type="datetime1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7EE-96B2-4B03-BD04-EA2D79F333C0}" type="datetime1">
              <a:rPr lang="pt-BR" smtClean="0"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B696-037F-442E-8169-BAE85D8FED71}" type="datetime1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2A56-C329-412B-85FB-0DFE06B5CC15}" type="datetime1">
              <a:rPr lang="pt-BR" smtClean="0"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A5B-8142-4129-8792-B7D008CCAE68}" type="datetime1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D9A-C4D6-4C47-BC64-0FA58E89A5FC}" type="datetime1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2C06-DDDC-43C8-BA7D-1DE0FEE948BC}" type="datetime1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823299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EFICIÊNCIA NA GESTÃO DO SANEAMENTO EM PEQUENOS MUNICÍPIOS: ENFOQUE NA MICROMEDIÇÃO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748666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Silvana </a:t>
            </a:r>
            <a:r>
              <a:rPr lang="pt-BR" dirty="0"/>
              <a:t>da </a:t>
            </a:r>
            <a:r>
              <a:rPr lang="pt-BR" dirty="0" smtClean="0"/>
              <a:t>Silva</a:t>
            </a:r>
          </a:p>
          <a:p>
            <a:pPr marL="0" indent="0" algn="ctr">
              <a:buNone/>
            </a:pPr>
            <a:r>
              <a:rPr lang="pt-BR" sz="1800" dirty="0" smtClean="0"/>
              <a:t>Engenheira Civil, Mestre em Engenharia Civil, Professora e coordenadora do Curso de Engenharia Civil da UTFPR – </a:t>
            </a:r>
            <a:r>
              <a:rPr lang="pt-BR" sz="1800" dirty="0" smtClean="0"/>
              <a:t>Campus </a:t>
            </a:r>
            <a:r>
              <a:rPr lang="pt-BR" sz="1800" dirty="0" smtClean="0"/>
              <a:t>Toledo/PR, </a:t>
            </a:r>
            <a:r>
              <a:rPr lang="pt-BR" sz="1800" dirty="0" err="1" smtClean="0"/>
              <a:t>Ex</a:t>
            </a:r>
            <a:r>
              <a:rPr lang="pt-BR" sz="1800" dirty="0" smtClean="0"/>
              <a:t>- Diretora Executiva e Técnica do SAAE-MCR</a:t>
            </a:r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r>
              <a:rPr lang="pt-BR" sz="1800" dirty="0" smtClean="0"/>
              <a:t>silvana@creapr.org.br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10</a:t>
            </a:fld>
            <a:endParaRPr lang="pt-BR"/>
          </a:p>
        </p:txBody>
      </p:sp>
      <p:pic>
        <p:nvPicPr>
          <p:cNvPr id="2050" name="Imagem 6" descr="DSC00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17" y="1591301"/>
            <a:ext cx="5479968" cy="413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42557" y="5721510"/>
            <a:ext cx="954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Ligação embutida em parede com hidrômetros </a:t>
            </a:r>
            <a:r>
              <a:rPr lang="pt-BR" b="1" dirty="0" smtClean="0"/>
              <a:t>inclinados para favorecer a leitura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11</a:t>
            </a:fld>
            <a:endParaRPr lang="pt-BR"/>
          </a:p>
        </p:txBody>
      </p:sp>
      <p:pic>
        <p:nvPicPr>
          <p:cNvPr id="3074" name="Imagem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50" y="1746536"/>
            <a:ext cx="5381913" cy="401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391231" y="5781545"/>
            <a:ext cx="403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Ligação com lacre </a:t>
            </a:r>
            <a:r>
              <a:rPr lang="pt-BR" b="1" dirty="0" err="1"/>
              <a:t>anti-fraude</a:t>
            </a:r>
            <a:r>
              <a:rPr lang="pt-BR" b="1" dirty="0"/>
              <a:t> danificado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802522" y="2413337"/>
            <a:ext cx="2529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95% das ligações não </a:t>
            </a:r>
            <a:r>
              <a:rPr lang="pt-BR" sz="2800" dirty="0" smtClean="0"/>
              <a:t>possuíam </a:t>
            </a:r>
            <a:r>
              <a:rPr lang="pt-BR" sz="2800" dirty="0"/>
              <a:t>lacre ou esses estavam rompidos</a:t>
            </a:r>
          </a:p>
        </p:txBody>
      </p:sp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silvana@creapr.org.br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12</a:t>
            </a:fld>
            <a:endParaRPr lang="pt-BR"/>
          </a:p>
        </p:txBody>
      </p:sp>
      <p:pic>
        <p:nvPicPr>
          <p:cNvPr id="4098" name="Gráfico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66" y="1561152"/>
            <a:ext cx="6981043" cy="469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804253" y="2068676"/>
            <a:ext cx="2437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Configuração e posição dos cavaletes</a:t>
            </a:r>
            <a:endParaRPr lang="pt-BR" sz="3200" dirty="0"/>
          </a:p>
        </p:txBody>
      </p:sp>
      <p:pic>
        <p:nvPicPr>
          <p:cNvPr id="10" name="Imagem 9" descr="DSC00164.JPG"/>
          <p:cNvPicPr/>
          <p:nvPr/>
        </p:nvPicPr>
        <p:blipFill>
          <a:blip r:embed="rId5" cstate="print"/>
          <a:srcRect t="15830"/>
          <a:stretch>
            <a:fillRect/>
          </a:stretch>
        </p:blipFill>
        <p:spPr>
          <a:xfrm>
            <a:off x="8809358" y="4702191"/>
            <a:ext cx="3382642" cy="210193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554982" y="6173181"/>
            <a:ext cx="225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Cavalete abaixo do nível do piso e sem abrigo</a:t>
            </a:r>
          </a:p>
        </p:txBody>
      </p:sp>
      <p:pic>
        <p:nvPicPr>
          <p:cNvPr id="12" name="Imagem 11" descr="DSC0012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180" y="1018191"/>
            <a:ext cx="3321786" cy="243753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7555" y="3453670"/>
            <a:ext cx="3357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Cavalete acima do nível do piso e exposto ao tempo</a:t>
            </a:r>
          </a:p>
        </p:txBody>
      </p:sp>
      <p:pic>
        <p:nvPicPr>
          <p:cNvPr id="14" name="Imagem 13" descr="DSC0015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180" y="4156364"/>
            <a:ext cx="3321786" cy="236629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7555" y="6465569"/>
            <a:ext cx="3674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Cavalete acima do nível do piso em abrigo</a:t>
            </a:r>
          </a:p>
        </p:txBody>
      </p:sp>
      <p:pic>
        <p:nvPicPr>
          <p:cNvPr id="16" name="Imagem 15" descr="DSC0013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80875" y="0"/>
            <a:ext cx="3352140" cy="207317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5201406" y="235822"/>
            <a:ext cx="1679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Cavalete abaixo do nível do piso em abrigo</a:t>
            </a:r>
          </a:p>
        </p:txBody>
      </p:sp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13</a:t>
            </a:fld>
            <a:endParaRPr lang="pt-BR"/>
          </a:p>
        </p:txBody>
      </p:sp>
      <p:pic>
        <p:nvPicPr>
          <p:cNvPr id="5122" name="Imagem 12" descr="DSC00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8" y="1700542"/>
            <a:ext cx="5665983" cy="42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503364" y="5922592"/>
            <a:ext cx="3605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Hidrômetro parcialmente enterrado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09543"/>
            <a:ext cx="10515600" cy="4767420"/>
          </a:xfrm>
        </p:spPr>
        <p:txBody>
          <a:bodyPr/>
          <a:lstStyle/>
          <a:p>
            <a:r>
              <a:rPr lang="pt-BR" b="1" dirty="0" smtClean="0"/>
              <a:t>Características </a:t>
            </a:r>
            <a:r>
              <a:rPr lang="pt-BR" b="1" dirty="0"/>
              <a:t>dos </a:t>
            </a:r>
            <a:r>
              <a:rPr lang="pt-BR" b="1" dirty="0" smtClean="0"/>
              <a:t>micromedidores:</a:t>
            </a:r>
          </a:p>
          <a:p>
            <a:pPr lvl="1"/>
            <a:r>
              <a:rPr lang="pt-BR" dirty="0" smtClean="0"/>
              <a:t>99,47% com vazão </a:t>
            </a:r>
            <a:r>
              <a:rPr lang="pt-BR" dirty="0"/>
              <a:t>nominal de 1,5 m³/h, independente do número de consumidores ou uso das edificações. </a:t>
            </a:r>
            <a:endParaRPr lang="pt-BR" dirty="0" smtClean="0"/>
          </a:p>
          <a:p>
            <a:pPr lvl="1"/>
            <a:r>
              <a:rPr lang="pt-BR" dirty="0" smtClean="0"/>
              <a:t>97,67% de </a:t>
            </a:r>
            <a:r>
              <a:rPr lang="pt-BR" dirty="0"/>
              <a:t>classe metrológica “B”. </a:t>
            </a:r>
            <a:endParaRPr lang="pt-BR" dirty="0" smtClean="0"/>
          </a:p>
          <a:p>
            <a:pPr lvl="1"/>
            <a:r>
              <a:rPr lang="pt-BR" dirty="0" smtClean="0"/>
              <a:t>5 </a:t>
            </a:r>
            <a:r>
              <a:rPr lang="pt-BR" dirty="0"/>
              <a:t>hidrômetros com vazão nominal de 0,75 m³/h </a:t>
            </a:r>
            <a:endParaRPr lang="pt-BR" dirty="0" smtClean="0"/>
          </a:p>
          <a:p>
            <a:pPr lvl="2"/>
            <a:r>
              <a:rPr lang="pt-BR" dirty="0" smtClean="0"/>
              <a:t>4 instalados </a:t>
            </a:r>
            <a:r>
              <a:rPr lang="pt-BR" dirty="0"/>
              <a:t>em </a:t>
            </a:r>
            <a:r>
              <a:rPr lang="pt-BR" dirty="0" smtClean="0"/>
              <a:t>residências</a:t>
            </a:r>
          </a:p>
          <a:p>
            <a:pPr lvl="2"/>
            <a:r>
              <a:rPr lang="pt-BR" dirty="0" smtClean="0"/>
              <a:t>1 em </a:t>
            </a:r>
            <a:r>
              <a:rPr lang="pt-BR" dirty="0"/>
              <a:t>uma escola municipal. </a:t>
            </a:r>
            <a:endParaRPr lang="pt-BR" dirty="0" smtClean="0"/>
          </a:p>
          <a:p>
            <a:pPr lvl="1"/>
            <a:r>
              <a:rPr lang="pt-BR" dirty="0"/>
              <a:t>1 com vazão nominal de 3,5 m³/h. </a:t>
            </a:r>
          </a:p>
          <a:p>
            <a:pPr lvl="1"/>
            <a:endParaRPr lang="pt-BR" dirty="0"/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14</a:t>
            </a:fld>
            <a:endParaRPr lang="pt-BR"/>
          </a:p>
        </p:txBody>
      </p:sp>
      <p:pic>
        <p:nvPicPr>
          <p:cNvPr id="8" name="Imagem 7" descr="DSC002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8353" y="2612881"/>
            <a:ext cx="2869458" cy="204224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253351" y="4655127"/>
            <a:ext cx="296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330 pessoas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Times New Roman"/>
                <a:cs typeface="Times New Roman"/>
              </a:rPr>
              <a:t>~ 4x </a:t>
            </a:r>
            <a:r>
              <a:rPr lang="pt-BR" dirty="0" smtClean="0"/>
              <a:t>volume fim de vida útil ( </a:t>
            </a:r>
            <a:r>
              <a:rPr lang="pt-BR" dirty="0"/>
              <a:t>5.042 </a:t>
            </a:r>
            <a:r>
              <a:rPr lang="pt-BR" dirty="0" smtClean="0"/>
              <a:t>m³).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5058888" y="3883231"/>
            <a:ext cx="3051959" cy="35626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838200" y="1825625"/>
            <a:ext cx="6740112" cy="4351338"/>
          </a:xfrm>
        </p:spPr>
        <p:txBody>
          <a:bodyPr/>
          <a:lstStyle/>
          <a:p>
            <a:r>
              <a:rPr lang="pt-BR" b="1" dirty="0"/>
              <a:t>C</a:t>
            </a:r>
            <a:r>
              <a:rPr lang="pt-BR" b="1" dirty="0" smtClean="0"/>
              <a:t>adastro comercial</a:t>
            </a:r>
            <a:r>
              <a:rPr lang="pt-BR" dirty="0" smtClean="0"/>
              <a:t>: idade </a:t>
            </a:r>
            <a:r>
              <a:rPr lang="pt-BR" dirty="0"/>
              <a:t>dos </a:t>
            </a:r>
            <a:r>
              <a:rPr lang="pt-BR" dirty="0" smtClean="0"/>
              <a:t>aparelhos somente por inspeção manual </a:t>
            </a:r>
            <a:r>
              <a:rPr lang="pt-BR" dirty="0"/>
              <a:t>nos aparelhos instalados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Localização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verificação </a:t>
            </a:r>
            <a:r>
              <a:rPr lang="pt-BR" dirty="0" smtClean="0"/>
              <a:t>possível </a:t>
            </a:r>
            <a:r>
              <a:rPr lang="pt-BR" dirty="0"/>
              <a:t>em </a:t>
            </a:r>
            <a:r>
              <a:rPr lang="pt-BR" dirty="0" smtClean="0"/>
              <a:t>apenas </a:t>
            </a:r>
            <a:r>
              <a:rPr lang="pt-BR" dirty="0"/>
              <a:t>63,5 % dos hidrômetros. 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15</a:t>
            </a:fld>
            <a:endParaRPr lang="pt-BR"/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82" y="1104386"/>
            <a:ext cx="2824473" cy="55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0800" y="3265715"/>
            <a:ext cx="4953000" cy="2911248"/>
          </a:xfrm>
        </p:spPr>
        <p:txBody>
          <a:bodyPr/>
          <a:lstStyle/>
          <a:p>
            <a:r>
              <a:rPr lang="pt-BR" dirty="0" smtClean="0"/>
              <a:t>33</a:t>
            </a:r>
            <a:r>
              <a:rPr lang="pt-BR" dirty="0"/>
              <a:t>% do parque de hidrômetros </a:t>
            </a:r>
            <a:r>
              <a:rPr lang="pt-BR" dirty="0" smtClean="0"/>
              <a:t>com </a:t>
            </a:r>
            <a:r>
              <a:rPr lang="pt-BR" dirty="0"/>
              <a:t>visor embaçado</a:t>
            </a:r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16</a:t>
            </a:fld>
            <a:endParaRPr lang="pt-BR"/>
          </a:p>
        </p:txBody>
      </p:sp>
      <p:pic>
        <p:nvPicPr>
          <p:cNvPr id="7170" name="Imagem 25" descr="DSC00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6" y="2485582"/>
            <a:ext cx="5253891" cy="395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3048" y="365125"/>
            <a:ext cx="6724703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dentificação 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acesso aos micromedidores</a:t>
            </a:r>
          </a:p>
        </p:txBody>
      </p:sp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1938" y="365125"/>
            <a:ext cx="6472052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 - Perdas Aparentes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98758"/>
            <a:ext cx="10515600" cy="4351338"/>
          </a:xfrm>
        </p:spPr>
        <p:txBody>
          <a:bodyPr/>
          <a:lstStyle/>
          <a:p>
            <a:r>
              <a:rPr lang="pt-BR" dirty="0" smtClean="0"/>
              <a:t>Processo </a:t>
            </a:r>
            <a:r>
              <a:rPr lang="pt-BR" dirty="0"/>
              <a:t>de compras ineficiente e sem especificações </a:t>
            </a:r>
            <a:r>
              <a:rPr lang="pt-BR" dirty="0" smtClean="0"/>
              <a:t>técnicas </a:t>
            </a:r>
          </a:p>
          <a:p>
            <a:r>
              <a:rPr lang="pt-BR" dirty="0" smtClean="0"/>
              <a:t>Ineficiência nos mecanismos </a:t>
            </a:r>
            <a:r>
              <a:rPr lang="pt-BR" dirty="0"/>
              <a:t>de cadastro de novas ligações e sistemas de </a:t>
            </a:r>
            <a:r>
              <a:rPr lang="pt-BR" dirty="0" smtClean="0"/>
              <a:t>manutenções</a:t>
            </a:r>
          </a:p>
          <a:p>
            <a:r>
              <a:rPr lang="pt-BR" dirty="0"/>
              <a:t>S</a:t>
            </a:r>
            <a:r>
              <a:rPr lang="pt-BR" dirty="0" smtClean="0"/>
              <a:t>olicitações </a:t>
            </a:r>
            <a:r>
              <a:rPr lang="pt-BR" dirty="0"/>
              <a:t>e reclamações não </a:t>
            </a:r>
            <a:r>
              <a:rPr lang="pt-BR" dirty="0" smtClean="0"/>
              <a:t>registradas</a:t>
            </a:r>
          </a:p>
          <a:p>
            <a:r>
              <a:rPr lang="pt-BR" dirty="0" smtClean="0"/>
              <a:t>Cadastro técnico na “memória” de um operador</a:t>
            </a:r>
            <a:endParaRPr lang="pt-BR" dirty="0"/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18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80301" y="4722142"/>
            <a:ext cx="1957589" cy="1506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9280301" y="2657124"/>
            <a:ext cx="1957589" cy="1506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9280301" y="645032"/>
            <a:ext cx="1957589" cy="1506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444802" y="2670003"/>
            <a:ext cx="1957589" cy="1506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791459" y="3100251"/>
            <a:ext cx="161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Capacitação Técnica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698865" y="1025996"/>
            <a:ext cx="171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Processos Gerenciais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640910" y="5290890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Tecnologias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640910" y="3316025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Operação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541689" y="1260093"/>
            <a:ext cx="21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ADMINISTRAÇÃO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43939" y="3377250"/>
            <a:ext cx="21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Recursos Financeiros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814023" y="3238706"/>
            <a:ext cx="21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Melhorias no Processo de Gestão</a:t>
            </a:r>
            <a:endParaRPr lang="pt-BR" b="1" dirty="0"/>
          </a:p>
        </p:txBody>
      </p:sp>
      <p:sp>
        <p:nvSpPr>
          <p:cNvPr id="20" name="Seta para a direita 19"/>
          <p:cNvSpPr/>
          <p:nvPr/>
        </p:nvSpPr>
        <p:spPr>
          <a:xfrm>
            <a:off x="2794717" y="3204474"/>
            <a:ext cx="914400" cy="375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10800000">
            <a:off x="2766811" y="3537180"/>
            <a:ext cx="914400" cy="375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/>
          <p:cNvCxnSpPr>
            <a:stCxn id="11" idx="7"/>
            <a:endCxn id="10" idx="3"/>
          </p:cNvCxnSpPr>
          <p:nvPr/>
        </p:nvCxnSpPr>
        <p:spPr>
          <a:xfrm flipV="1">
            <a:off x="8115709" y="1931190"/>
            <a:ext cx="1451274" cy="9594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stCxn id="11" idx="6"/>
            <a:endCxn id="9" idx="2"/>
          </p:cNvCxnSpPr>
          <p:nvPr/>
        </p:nvCxnSpPr>
        <p:spPr>
          <a:xfrm flipV="1">
            <a:off x="8402391" y="3410538"/>
            <a:ext cx="877910" cy="12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1" idx="5"/>
            <a:endCxn id="8" idx="1"/>
          </p:cNvCxnSpPr>
          <p:nvPr/>
        </p:nvCxnSpPr>
        <p:spPr>
          <a:xfrm>
            <a:off x="8115709" y="3956161"/>
            <a:ext cx="1451274" cy="9866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679583" y="3554566"/>
            <a:ext cx="66970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para baixo 24"/>
          <p:cNvSpPr/>
          <p:nvPr/>
        </p:nvSpPr>
        <p:spPr>
          <a:xfrm>
            <a:off x="3891297" y="1716406"/>
            <a:ext cx="1298889" cy="7949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1039252" y="-87478"/>
            <a:ext cx="8910752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 – Contexto Geral</a:t>
            </a:r>
            <a:endParaRPr lang="pt-B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50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Engenheira </a:t>
            </a:r>
            <a:r>
              <a:rPr lang="pt-BR" dirty="0"/>
              <a:t>civil </a:t>
            </a:r>
            <a:r>
              <a:rPr lang="pt-BR" dirty="0" err="1"/>
              <a:t>Adrielli</a:t>
            </a:r>
            <a:r>
              <a:rPr lang="pt-BR" dirty="0"/>
              <a:t> Amanda </a:t>
            </a:r>
            <a:r>
              <a:rPr lang="pt-BR" dirty="0" err="1"/>
              <a:t>Heydt</a:t>
            </a:r>
            <a:r>
              <a:rPr lang="pt-BR" dirty="0"/>
              <a:t> pelo auxílio na pesquisa e coleta de </a:t>
            </a:r>
            <a:r>
              <a:rPr lang="pt-BR" dirty="0" smtClean="0"/>
              <a:t>dados</a:t>
            </a:r>
          </a:p>
          <a:p>
            <a:r>
              <a:rPr lang="pt-BR" dirty="0"/>
              <a:t>F</a:t>
            </a:r>
            <a:r>
              <a:rPr lang="pt-BR" dirty="0" smtClean="0"/>
              <a:t>uncionários </a:t>
            </a:r>
            <a:r>
              <a:rPr lang="pt-BR" dirty="0"/>
              <a:t>do Serviço Municipal de Água e Esgoto – </a:t>
            </a:r>
            <a:r>
              <a:rPr lang="pt-BR" dirty="0" err="1"/>
              <a:t>Semae</a:t>
            </a:r>
            <a:r>
              <a:rPr lang="pt-BR" dirty="0"/>
              <a:t>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19</a:t>
            </a:fld>
            <a:endParaRPr lang="pt-BR"/>
          </a:p>
        </p:txBody>
      </p:sp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0714" y="424502"/>
            <a:ext cx="10515600" cy="1325563"/>
          </a:xfrm>
        </p:spPr>
        <p:txBody>
          <a:bodyPr anchor="t" anchorCtr="0">
            <a:normAutofit/>
          </a:bodyPr>
          <a:lstStyle/>
          <a:p>
            <a:pPr algn="ctr"/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8828" y="1932502"/>
            <a:ext cx="10515600" cy="4351338"/>
          </a:xfrm>
        </p:spPr>
        <p:txBody>
          <a:bodyPr/>
          <a:lstStyle/>
          <a:p>
            <a:r>
              <a:rPr lang="pt-BR" dirty="0" smtClean="0"/>
              <a:t>Introdução/objetivos</a:t>
            </a:r>
          </a:p>
          <a:p>
            <a:r>
              <a:rPr lang="pt-BR" dirty="0" smtClean="0"/>
              <a:t>Desenvolvimento da pesquisa</a:t>
            </a:r>
          </a:p>
          <a:p>
            <a:r>
              <a:rPr lang="pt-BR" dirty="0" smtClean="0"/>
              <a:t>Resultados</a:t>
            </a:r>
          </a:p>
          <a:p>
            <a:r>
              <a:rPr lang="pt-BR" dirty="0" smtClean="0"/>
              <a:t>Considerações finais</a:t>
            </a:r>
          </a:p>
          <a:p>
            <a:endParaRPr lang="pt-BR" dirty="0" smtClean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6600" dirty="0" smtClean="0"/>
              <a:t>Muito obrigada!</a:t>
            </a:r>
          </a:p>
          <a:p>
            <a:endParaRPr lang="pt-BR" dirty="0"/>
          </a:p>
          <a:p>
            <a:pPr marL="0" indent="0" algn="ctr">
              <a:buNone/>
            </a:pPr>
            <a:endParaRPr lang="pt-BR" sz="2000" dirty="0" smtClean="0"/>
          </a:p>
          <a:p>
            <a:pPr marL="0" indent="0" algn="ctr">
              <a:buNone/>
            </a:pPr>
            <a:r>
              <a:rPr lang="pt-BR" sz="2000" dirty="0" err="1" smtClean="0"/>
              <a:t>Engª</a:t>
            </a:r>
            <a:r>
              <a:rPr lang="pt-BR" sz="2000" dirty="0" smtClean="0"/>
              <a:t> Civil Silvana da Silva</a:t>
            </a:r>
          </a:p>
          <a:p>
            <a:pPr marL="0" indent="0" algn="ctr">
              <a:buNone/>
            </a:pPr>
            <a:endParaRPr lang="pt-BR" sz="2000" dirty="0" smtClean="0"/>
          </a:p>
          <a:p>
            <a:pPr marL="0" indent="0" algn="ctr">
              <a:buNone/>
            </a:pPr>
            <a:r>
              <a:rPr lang="pt-BR" sz="2000" dirty="0" smtClean="0"/>
              <a:t>UTFPR </a:t>
            </a:r>
            <a:r>
              <a:rPr lang="pt-BR" sz="2000" dirty="0"/>
              <a:t>– Universidade Tecnológica Federal do Paraná</a:t>
            </a:r>
          </a:p>
          <a:p>
            <a:pPr marL="0" indent="0" algn="ctr">
              <a:buNone/>
            </a:pPr>
            <a:r>
              <a:rPr lang="pt-BR" sz="2000" dirty="0" smtClean="0"/>
              <a:t>CÂMPUS </a:t>
            </a:r>
            <a:r>
              <a:rPr lang="pt-BR" sz="2000" dirty="0"/>
              <a:t>TOLEDO Rua Cristo Rei, 19 CEP 85902-490- Toledo - </a:t>
            </a:r>
            <a:r>
              <a:rPr lang="pt-BR" sz="2000" dirty="0" smtClean="0"/>
              <a:t>PR</a:t>
            </a:r>
            <a:endParaRPr lang="pt-BR" sz="2000" dirty="0"/>
          </a:p>
          <a:p>
            <a:pPr marL="0" indent="0" algn="ctr">
              <a:buNone/>
            </a:pPr>
            <a:r>
              <a:rPr lang="pt-BR" sz="2000" dirty="0" smtClean="0"/>
              <a:t>Telefone (45</a:t>
            </a:r>
            <a:r>
              <a:rPr lang="pt-BR" sz="2000" dirty="0"/>
              <a:t>) </a:t>
            </a:r>
            <a:r>
              <a:rPr lang="pt-BR" sz="2000" dirty="0" smtClean="0"/>
              <a:t>3379-6800/ 9 9853-1818</a:t>
            </a:r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silvana@creapr.org.br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20</a:t>
            </a:fld>
            <a:endParaRPr lang="pt-BR"/>
          </a:p>
        </p:txBody>
      </p:sp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9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197" y="91252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Gestão dos </a:t>
            </a:r>
            <a:r>
              <a:rPr lang="pt-BR" dirty="0"/>
              <a:t>serviços de abastecimento de </a:t>
            </a:r>
            <a:r>
              <a:rPr lang="pt-BR" dirty="0" smtClean="0"/>
              <a:t>água</a:t>
            </a:r>
          </a:p>
          <a:p>
            <a:r>
              <a:rPr lang="pt-BR" dirty="0" smtClean="0"/>
              <a:t>Perdas nos sistemas</a:t>
            </a:r>
          </a:p>
          <a:p>
            <a:pPr lvl="2"/>
            <a:r>
              <a:rPr lang="pt-BR" dirty="0" smtClean="0"/>
              <a:t>SNIS (2017) – Média nacional </a:t>
            </a:r>
            <a:r>
              <a:rPr lang="pt-BR" dirty="0" smtClean="0"/>
              <a:t>- 36</a:t>
            </a:r>
            <a:r>
              <a:rPr lang="pt-BR" dirty="0" smtClean="0"/>
              <a:t>%</a:t>
            </a:r>
          </a:p>
          <a:p>
            <a:r>
              <a:rPr lang="pt-BR" dirty="0" smtClean="0"/>
              <a:t>Pesquisa avaliativa da eficiência da gestão dos serviços municipais </a:t>
            </a:r>
            <a:r>
              <a:rPr lang="pt-BR" sz="1800" dirty="0" smtClean="0"/>
              <a:t>(Scariatti </a:t>
            </a:r>
            <a:r>
              <a:rPr lang="pt-BR" sz="1800" i="1" dirty="0" smtClean="0"/>
              <a:t>et al, </a:t>
            </a:r>
            <a:r>
              <a:rPr lang="pt-BR" sz="1800" dirty="0" smtClean="0"/>
              <a:t>2013):</a:t>
            </a:r>
          </a:p>
          <a:p>
            <a:pPr lvl="2"/>
            <a:r>
              <a:rPr lang="pt-BR" dirty="0"/>
              <a:t>I</a:t>
            </a:r>
            <a:r>
              <a:rPr lang="pt-BR" dirty="0" smtClean="0"/>
              <a:t>neficiências </a:t>
            </a:r>
            <a:r>
              <a:rPr lang="pt-BR" dirty="0" smtClean="0"/>
              <a:t>associadas:</a:t>
            </a:r>
          </a:p>
          <a:p>
            <a:pPr lvl="3"/>
            <a:r>
              <a:rPr lang="pt-BR" dirty="0" smtClean="0"/>
              <a:t>à </a:t>
            </a:r>
            <a:r>
              <a:rPr lang="pt-BR" dirty="0"/>
              <a:t>gestão </a:t>
            </a:r>
            <a:r>
              <a:rPr lang="pt-BR" dirty="0" smtClean="0"/>
              <a:t>econômico-financeira;</a:t>
            </a:r>
          </a:p>
          <a:p>
            <a:pPr lvl="3"/>
            <a:r>
              <a:rPr lang="pt-BR" dirty="0" smtClean="0"/>
              <a:t>à conformidade </a:t>
            </a:r>
            <a:r>
              <a:rPr lang="pt-BR" dirty="0"/>
              <a:t>dos produtos e serviços </a:t>
            </a:r>
            <a:r>
              <a:rPr lang="pt-BR" dirty="0" smtClean="0"/>
              <a:t>prestados;</a:t>
            </a:r>
          </a:p>
          <a:p>
            <a:pPr lvl="3"/>
            <a:r>
              <a:rPr lang="pt-BR" dirty="0" smtClean="0"/>
              <a:t>ao atendimento </a:t>
            </a:r>
            <a:r>
              <a:rPr lang="pt-BR" dirty="0"/>
              <a:t>ao mercado e aos </a:t>
            </a:r>
            <a:r>
              <a:rPr lang="pt-BR" dirty="0" smtClean="0"/>
              <a:t>clientes. </a:t>
            </a:r>
            <a:r>
              <a:rPr lang="pt-BR" dirty="0"/>
              <a:t>	</a:t>
            </a:r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presentar</a:t>
            </a:r>
            <a:r>
              <a:rPr lang="pt-BR" dirty="0"/>
              <a:t>, através de </a:t>
            </a:r>
            <a:r>
              <a:rPr lang="pt-BR" dirty="0" smtClean="0"/>
              <a:t>pesquisa com </a:t>
            </a:r>
            <a:r>
              <a:rPr lang="pt-BR" dirty="0"/>
              <a:t>enfoque na micromedição, os problemas e dificuldades de gestão e estruturação dos serviços autônomos de saneamento de pequenas cidades.</a:t>
            </a:r>
          </a:p>
        </p:txBody>
      </p:sp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8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DA PESQUISA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Pequeno </a:t>
            </a:r>
            <a:r>
              <a:rPr lang="pt-BR" dirty="0"/>
              <a:t>município da região oeste do </a:t>
            </a:r>
            <a:r>
              <a:rPr lang="pt-BR" dirty="0" smtClean="0"/>
              <a:t>Paraná</a:t>
            </a:r>
          </a:p>
          <a:p>
            <a:pPr lvl="1"/>
            <a:r>
              <a:rPr lang="pt-BR" dirty="0" smtClean="0"/>
              <a:t>aproximadamente </a:t>
            </a:r>
            <a:r>
              <a:rPr lang="pt-BR" dirty="0"/>
              <a:t>5.400 habitantes </a:t>
            </a:r>
            <a:endParaRPr lang="pt-BR" dirty="0" smtClean="0"/>
          </a:p>
          <a:p>
            <a:pPr lvl="1"/>
            <a:r>
              <a:rPr lang="pt-BR" dirty="0" smtClean="0"/>
              <a:t>1.176 </a:t>
            </a:r>
            <a:r>
              <a:rPr lang="pt-BR" dirty="0"/>
              <a:t>ligações de água </a:t>
            </a:r>
            <a:r>
              <a:rPr lang="pt-BR" dirty="0" smtClean="0"/>
              <a:t>potável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Prestação direta - Departamento </a:t>
            </a:r>
            <a:r>
              <a:rPr lang="pt-BR" dirty="0"/>
              <a:t>municipal, denominado Serviço Municipal de Água e Esgoto </a:t>
            </a:r>
            <a:r>
              <a:rPr lang="pt-BR" dirty="0" smtClean="0"/>
              <a:t>– Semae;</a:t>
            </a:r>
          </a:p>
          <a:p>
            <a:endParaRPr lang="pt-BR" dirty="0" smtClean="0"/>
          </a:p>
          <a:p>
            <a:r>
              <a:rPr lang="pt-BR" dirty="0" smtClean="0"/>
              <a:t>Enfoque nas perdas aparentes</a:t>
            </a:r>
            <a:r>
              <a:rPr lang="pt-BR" dirty="0"/>
              <a:t>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micromedidores</a:t>
            </a:r>
            <a:endParaRPr lang="pt-BR" dirty="0"/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silvana@creapr.org.br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7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Coleta </a:t>
            </a:r>
            <a:r>
              <a:rPr lang="pt-BR" dirty="0"/>
              <a:t>de </a:t>
            </a:r>
            <a:r>
              <a:rPr lang="pt-BR" dirty="0" smtClean="0"/>
              <a:t>dados:</a:t>
            </a:r>
          </a:p>
          <a:p>
            <a:pPr lvl="1"/>
            <a:r>
              <a:rPr lang="pt-BR" dirty="0"/>
              <a:t>A</a:t>
            </a:r>
            <a:r>
              <a:rPr lang="pt-BR" dirty="0" smtClean="0"/>
              <a:t>nálise </a:t>
            </a:r>
            <a:r>
              <a:rPr lang="pt-BR" dirty="0"/>
              <a:t>documental do banco de dados </a:t>
            </a:r>
            <a:endParaRPr lang="pt-BR" dirty="0" smtClean="0"/>
          </a:p>
          <a:p>
            <a:pPr lvl="3"/>
            <a:r>
              <a:rPr lang="pt-BR" dirty="0"/>
              <a:t>ausência de </a:t>
            </a:r>
            <a:r>
              <a:rPr lang="pt-BR" dirty="0" smtClean="0"/>
              <a:t>regulamentação </a:t>
            </a:r>
            <a:r>
              <a:rPr lang="pt-BR" dirty="0"/>
              <a:t>interna </a:t>
            </a:r>
            <a:r>
              <a:rPr lang="pt-BR" dirty="0" smtClean="0"/>
              <a:t>sobre instalação de hidrômetros.</a:t>
            </a:r>
            <a:endParaRPr lang="pt-BR" dirty="0"/>
          </a:p>
          <a:p>
            <a:pPr lvl="1"/>
            <a:r>
              <a:rPr lang="pt-BR" dirty="0"/>
              <a:t>Informações de campo</a:t>
            </a:r>
          </a:p>
          <a:p>
            <a:pPr lvl="2"/>
            <a:r>
              <a:rPr lang="pt-BR" dirty="0" smtClean="0"/>
              <a:t>verificação </a:t>
            </a:r>
            <a:r>
              <a:rPr lang="pt-BR" dirty="0"/>
              <a:t>das condições </a:t>
            </a:r>
            <a:r>
              <a:rPr lang="pt-BR" dirty="0" smtClean="0"/>
              <a:t>de instalações </a:t>
            </a:r>
            <a:r>
              <a:rPr lang="pt-BR" dirty="0"/>
              <a:t>dos </a:t>
            </a:r>
            <a:r>
              <a:rPr lang="pt-BR" dirty="0" err="1"/>
              <a:t>micromedidores</a:t>
            </a:r>
            <a:r>
              <a:rPr lang="pt-BR" dirty="0"/>
              <a:t> quanto às características que </a:t>
            </a:r>
            <a:r>
              <a:rPr lang="pt-BR" dirty="0" smtClean="0"/>
              <a:t>interferem </a:t>
            </a:r>
            <a:r>
              <a:rPr lang="pt-BR" dirty="0"/>
              <a:t>na correta mensuração da </a:t>
            </a:r>
            <a:r>
              <a:rPr lang="pt-BR" dirty="0" smtClean="0"/>
              <a:t>água.</a:t>
            </a:r>
          </a:p>
          <a:p>
            <a:pPr lvl="2"/>
            <a:r>
              <a:rPr lang="pt-BR" dirty="0" smtClean="0"/>
              <a:t>lista </a:t>
            </a:r>
            <a:r>
              <a:rPr lang="pt-BR" dirty="0"/>
              <a:t>de verificação </a:t>
            </a:r>
            <a:r>
              <a:rPr lang="pt-BR" dirty="0" smtClean="0"/>
              <a:t>com </a:t>
            </a:r>
            <a:r>
              <a:rPr lang="pt-BR" dirty="0"/>
              <a:t>itens referentes à identificação e instalação de cada ramal domiciliar.</a:t>
            </a:r>
            <a:endParaRPr lang="pt-BR" dirty="0" smtClean="0"/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7119527" y="1816927"/>
            <a:ext cx="2356981" cy="570015"/>
          </a:xfrm>
          <a:prstGeom prst="wedgeRoundRectCallout">
            <a:avLst>
              <a:gd name="adj1" fmla="val -72310"/>
              <a:gd name="adj2" fmla="val 56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948" y="234496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DE PESQUISA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silvana@creapr.org.br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6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119528" y="1778768"/>
            <a:ext cx="253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Planilhas do cadastro comercial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 DE CAMPO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Itens verificados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marL="914400" lvl="1" indent="-457200">
              <a:buFont typeface="+mj-lt"/>
              <a:buAutoNum type="alphaLcParenR"/>
            </a:pPr>
            <a:r>
              <a:rPr lang="pt-BR" b="1" dirty="0" smtClean="0"/>
              <a:t>Qualidade </a:t>
            </a:r>
            <a:r>
              <a:rPr lang="pt-BR" b="1" dirty="0"/>
              <a:t>das instalações </a:t>
            </a:r>
            <a:r>
              <a:rPr lang="pt-BR" dirty="0"/>
              <a:t>(horizontalidade do medidor; seta de indicação do fluxo; presença do lacre; comprimento de tubulação reta a montante e a jusante do </a:t>
            </a:r>
            <a:r>
              <a:rPr lang="pt-BR" dirty="0" err="1"/>
              <a:t>micromedidor</a:t>
            </a:r>
            <a:r>
              <a:rPr lang="pt-BR" dirty="0"/>
              <a:t> e posição de instalação do cavalete no imóvel); </a:t>
            </a:r>
            <a:endParaRPr lang="pt-BR" dirty="0" smtClean="0"/>
          </a:p>
          <a:p>
            <a:pPr marL="914400" lvl="1" indent="-457200">
              <a:buFont typeface="+mj-lt"/>
              <a:buAutoNum type="alphaLcParenR"/>
            </a:pPr>
            <a:r>
              <a:rPr lang="pt-BR" b="1" dirty="0" smtClean="0"/>
              <a:t>Características </a:t>
            </a:r>
            <a:r>
              <a:rPr lang="pt-BR" b="1" dirty="0"/>
              <a:t>dos </a:t>
            </a:r>
            <a:r>
              <a:rPr lang="pt-BR" b="1" dirty="0" err="1"/>
              <a:t>micromedidores</a:t>
            </a:r>
            <a:r>
              <a:rPr lang="pt-BR" b="1" dirty="0"/>
              <a:t> </a:t>
            </a:r>
            <a:r>
              <a:rPr lang="pt-BR" dirty="0"/>
              <a:t>(vazão nominal, classe metrológica, tipo de mecanismo do medidor e ano de fabricação); </a:t>
            </a:r>
            <a:endParaRPr lang="pt-BR" dirty="0" smtClean="0"/>
          </a:p>
          <a:p>
            <a:pPr marL="914400" lvl="1" indent="-457200">
              <a:buFont typeface="+mj-lt"/>
              <a:buAutoNum type="alphaLcParenR"/>
            </a:pPr>
            <a:r>
              <a:rPr lang="pt-BR" b="1" dirty="0" smtClean="0"/>
              <a:t>Situação </a:t>
            </a:r>
            <a:r>
              <a:rPr lang="pt-BR" b="1" dirty="0"/>
              <a:t>dos </a:t>
            </a:r>
            <a:r>
              <a:rPr lang="pt-BR" b="1" dirty="0" err="1"/>
              <a:t>micromedidores</a:t>
            </a:r>
            <a:r>
              <a:rPr lang="pt-BR" b="1" dirty="0"/>
              <a:t> </a:t>
            </a:r>
            <a:r>
              <a:rPr lang="pt-BR" dirty="0"/>
              <a:t>(identificação se o medidor estava desligado ou não, se o visor estava embaçado e se a tampa de proteção encontrava-se ausente ou aberta); e </a:t>
            </a:r>
            <a:endParaRPr lang="pt-BR" dirty="0" smtClean="0"/>
          </a:p>
          <a:p>
            <a:pPr marL="914400" lvl="1" indent="-457200">
              <a:buFont typeface="+mj-lt"/>
              <a:buAutoNum type="alphaLcParenR"/>
            </a:pPr>
            <a:r>
              <a:rPr lang="pt-BR" b="1" dirty="0" smtClean="0"/>
              <a:t>Situação </a:t>
            </a:r>
            <a:r>
              <a:rPr lang="pt-BR" b="1" dirty="0"/>
              <a:t>de acesso </a:t>
            </a:r>
            <a:r>
              <a:rPr lang="pt-BR" dirty="0"/>
              <a:t>(verificação quanto à possibilidade ou não de acesso aos medidores). </a:t>
            </a:r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943" y="317624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UNIVERSO DA PESQUISA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Totalidade </a:t>
            </a:r>
            <a:r>
              <a:rPr lang="pt-BR" dirty="0"/>
              <a:t>das ligações de água </a:t>
            </a:r>
            <a:r>
              <a:rPr lang="pt-BR" dirty="0" smtClean="0"/>
              <a:t>potável da </a:t>
            </a:r>
            <a:r>
              <a:rPr lang="pt-BR" dirty="0"/>
              <a:t>sede urbana</a:t>
            </a:r>
            <a:endParaRPr lang="pt-BR" dirty="0" smtClean="0"/>
          </a:p>
          <a:p>
            <a:pPr lvl="1"/>
            <a:r>
              <a:rPr lang="pt-BR" dirty="0" smtClean="0"/>
              <a:t>1.129 ligações              96</a:t>
            </a:r>
            <a:r>
              <a:rPr lang="pt-BR" dirty="0"/>
              <a:t>% das </a:t>
            </a:r>
            <a:r>
              <a:rPr lang="pt-BR" dirty="0" smtClean="0"/>
              <a:t>ligações </a:t>
            </a:r>
          </a:p>
          <a:p>
            <a:pPr lvl="1"/>
            <a:r>
              <a:rPr lang="pt-BR" dirty="0" smtClean="0"/>
              <a:t>47 </a:t>
            </a:r>
            <a:r>
              <a:rPr lang="pt-BR" dirty="0"/>
              <a:t>ligações não </a:t>
            </a:r>
            <a:r>
              <a:rPr lang="pt-BR" dirty="0" smtClean="0"/>
              <a:t>verificadas:</a:t>
            </a:r>
          </a:p>
          <a:p>
            <a:pPr lvl="2"/>
            <a:r>
              <a:rPr lang="pt-BR" dirty="0" smtClean="0"/>
              <a:t>Desligadas</a:t>
            </a:r>
          </a:p>
          <a:p>
            <a:pPr lvl="2"/>
            <a:r>
              <a:rPr lang="pt-BR" dirty="0" smtClean="0"/>
              <a:t>com </a:t>
            </a:r>
            <a:r>
              <a:rPr lang="pt-BR" dirty="0"/>
              <a:t>portões </a:t>
            </a:r>
            <a:r>
              <a:rPr lang="pt-BR" dirty="0" smtClean="0"/>
              <a:t>fechados</a:t>
            </a:r>
          </a:p>
          <a:p>
            <a:pPr lvl="2"/>
            <a:r>
              <a:rPr lang="pt-BR" dirty="0" smtClean="0"/>
              <a:t>presença </a:t>
            </a:r>
            <a:r>
              <a:rPr lang="pt-BR" dirty="0"/>
              <a:t>de animais soltos. </a:t>
            </a:r>
            <a:endParaRPr lang="pt-BR" dirty="0" smtClean="0"/>
          </a:p>
          <a:p>
            <a:r>
              <a:rPr lang="pt-BR" dirty="0" smtClean="0"/>
              <a:t>Coleta </a:t>
            </a:r>
            <a:r>
              <a:rPr lang="pt-BR" dirty="0"/>
              <a:t>de </a:t>
            </a:r>
            <a:r>
              <a:rPr lang="pt-BR" dirty="0" smtClean="0"/>
              <a:t>dados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rotas de leitura utilizadas pelo Semae. </a:t>
            </a:r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8</a:t>
            </a:fld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509158" y="2381002"/>
            <a:ext cx="748146" cy="32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1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969" y="198871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1969" y="1623745"/>
            <a:ext cx="10515600" cy="4351338"/>
          </a:xfrm>
        </p:spPr>
        <p:txBody>
          <a:bodyPr/>
          <a:lstStyle/>
          <a:p>
            <a:r>
              <a:rPr lang="pt-BR" dirty="0" smtClean="0"/>
              <a:t>Parque de hidrômetros – medição </a:t>
            </a:r>
            <a:r>
              <a:rPr lang="pt-BR" dirty="0"/>
              <a:t>tipo </a:t>
            </a:r>
            <a:r>
              <a:rPr lang="pt-BR" dirty="0" smtClean="0"/>
              <a:t>velocimétrico;</a:t>
            </a:r>
          </a:p>
          <a:p>
            <a:r>
              <a:rPr lang="pt-BR" b="1" u="sng" dirty="0" smtClean="0"/>
              <a:t>Qualidade </a:t>
            </a:r>
            <a:r>
              <a:rPr lang="pt-BR" b="1" u="sng" dirty="0"/>
              <a:t>das </a:t>
            </a:r>
            <a:r>
              <a:rPr lang="pt-BR" b="1" u="sng" dirty="0" smtClean="0"/>
              <a:t>instalações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silvana@creapr.org.br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9</a:t>
            </a:fld>
            <a:endParaRPr lang="pt-B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26" y="2893071"/>
            <a:ext cx="7103486" cy="33114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741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Tema do Office</vt:lpstr>
      <vt:lpstr>EFICIÊNCIA NA GESTÃO DO SANEAMENTO EM PEQUENOS MUNICÍPIOS: ENFOQUE NA MICROMEDIÇÃO </vt:lpstr>
      <vt:lpstr>Apresentação do PowerPoint</vt:lpstr>
      <vt:lpstr>INTRODUÇÃO</vt:lpstr>
      <vt:lpstr>OBJETIVOS</vt:lpstr>
      <vt:lpstr>OBJETO DA PESQUISA</vt:lpstr>
      <vt:lpstr>MÉTODO DE PESQUISA</vt:lpstr>
      <vt:lpstr>PESQUISA DE CAMPO</vt:lpstr>
      <vt:lpstr>UNIVERSO DA PESQUISA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Identificação e acesso aos micromedidores</vt:lpstr>
      <vt:lpstr>Considerações Finais - Perdas Aparentes</vt:lpstr>
      <vt:lpstr>Considerações Finais – Contexto Geral</vt:lpstr>
      <vt:lpstr>AGRADECIMENTOS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Fabio Alexandre Regelmeier</cp:lastModifiedBy>
  <cp:revision>51</cp:revision>
  <dcterms:created xsi:type="dcterms:W3CDTF">2017-05-30T09:26:55Z</dcterms:created>
  <dcterms:modified xsi:type="dcterms:W3CDTF">2017-06-21T17:21:02Z</dcterms:modified>
</cp:coreProperties>
</file>