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2309018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4732337" y="2171703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541338" y="19050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1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descr="Z:\Documentos\2018\48º Congresso da Assemae\Peças Gráficas\Template Power Point\banner 730x124 (2) - Cópia.jpg"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36512" y="5517233"/>
            <a:ext cx="9180512" cy="1400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Z:\Documentos\2018\48º Congresso da Assemae\Peças Gráficas\Template Power Point\fundo power point.jpg" id="12" name="Shape 12"/>
          <p:cNvPicPr preferRelativeResize="0"/>
          <p:nvPr/>
        </p:nvPicPr>
        <p:blipFill rotWithShape="1">
          <a:blip r:embed="rId2">
            <a:alphaModFix/>
          </a:blip>
          <a:srcRect b="0" l="9337" r="8715" t="0"/>
          <a:stretch/>
        </p:blipFill>
        <p:spPr>
          <a:xfrm>
            <a:off x="-36512" y="0"/>
            <a:ext cx="9180512" cy="551723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4294967295" type="subTitle"/>
          </p:nvPr>
        </p:nvSpPr>
        <p:spPr>
          <a:xfrm>
            <a:off x="683568" y="3789040"/>
            <a:ext cx="7776864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r>
              <a:rPr b="1" lang="pt-BR" sz="2800"/>
              <a:t>: </a:t>
            </a:r>
            <a:r>
              <a:rPr lang="pt-BR" sz="2800"/>
              <a:t>Iuri Domarco Botão</a:t>
            </a:r>
            <a:endParaRPr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Carlos Roberto de Oliveira</a:t>
            </a:r>
            <a:endParaRPr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Dalto Favero Brochi</a:t>
            </a:r>
            <a:endParaRPr sz="2800"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  <p:sp>
        <p:nvSpPr>
          <p:cNvPr id="87" name="Shape 87"/>
          <p:cNvSpPr txBox="1"/>
          <p:nvPr>
            <p:ph idx="4294967295" type="ctrTitle"/>
          </p:nvPr>
        </p:nvSpPr>
        <p:spPr>
          <a:xfrm>
            <a:off x="683568" y="1124744"/>
            <a:ext cx="7956376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pt-BR"/>
              <a:t>SATISFAÇÃO DOS USUÁRIOS DOS SERVIÇOS DE SANEAMENTO COMO FERRAMENTA DE GESTÃO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Figura 1 – Comparativo entre a nota média de satisfação geral com os serviços de água e esgoto (por cidade), a nota média de satisfação com o preço da água e do esgoto (por cidade) e o valor do metro cúbico (água e esgoto) no município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50" y="1881000"/>
            <a:ext cx="8879901" cy="348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Comparativos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Q</a:t>
            </a:r>
            <a:r>
              <a:rPr lang="pt-BR"/>
              <a:t>ualidade da água: alta correspondência entre indicador técnico e satisfação</a:t>
            </a:r>
            <a:endParaRPr/>
          </a:p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Dados obtidos corroboram com os dados técnicos, ainda que no grupo de municípios estudado sejam poucos os problemas com qualidade da água.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Figura 2 – Comparativo entre a nota de satisfação com a qualidade da água (por cidade) e o índice de conformidade da água.</a:t>
            </a: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32450"/>
            <a:ext cx="9144000" cy="3583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Comparativos</a:t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41765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P</a:t>
            </a:r>
            <a:r>
              <a:rPr lang="pt-BR"/>
              <a:t>ressão adequada, por outro lado, não é tão bem compreendida pela população.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Quesito técnico = norma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Satisfação = capacidade de que a água chegue ao seu reservatório. Avaliação egativa apenas se há falta de água.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Divulgar mais sobre importância do controle de pressão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Figura 4 – Comparativo entre a nota de satisfação com a pressão da água (por cidade) e o índice de conformidade de pressão.</a:t>
            </a: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0055"/>
            <a:ext cx="8534401" cy="3344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Comparativos</a:t>
            </a:r>
            <a:endParaRPr/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Tratamento de esgoto: dificuldade de comparar os dados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Pouco conhecimento da população: municípios que não tratam com boa avaliação, e 100% de tratamento, nem tanto</a:t>
            </a:r>
            <a:endParaRPr/>
          </a:p>
          <a:p>
            <a: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Algumas exceções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Figura 6 – Comparativo entre a nota de satisfação com o tratamento de esgoto (por cidade), com a média global de satisfação com o tratamento de esgoto e com a existência do serviço no município.</a:t>
            </a: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0055"/>
            <a:ext cx="8666550" cy="339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Comparativos</a:t>
            </a:r>
            <a:endParaRPr/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Regulação: baixo conhecimento (6%)</a:t>
            </a:r>
            <a:endParaRPr/>
          </a:p>
          <a:p>
            <a: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Comparação superficial sobre ouvidoria:</a:t>
            </a:r>
            <a:endParaRPr/>
          </a:p>
          <a:p>
            <a: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3 de 5</a:t>
            </a:r>
            <a:r>
              <a:rPr lang="pt-BR"/>
              <a:t> com mais reclamações têm percentual de conhecimento da agência abaixo da média (podia ter mais reclamações)</a:t>
            </a:r>
            <a:endParaRPr/>
          </a:p>
          <a:p>
            <a: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Os outros 2 têm reclamações compatíveis com o % de conhecimento (situação ideal)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Figura 7 – Comparativo entre a nota de satisfação geral (por cidade), com o número de reclamações recebidas na Ouvidoria da entidade reguladora (a cada 10.000 habitantes).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0056"/>
            <a:ext cx="8991599" cy="3523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Obrigado</a:t>
            </a:r>
            <a:endParaRPr/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pt-BR"/>
              <a:t>Iuri Domarco Botão</a:t>
            </a:r>
            <a:endParaRPr/>
          </a:p>
          <a:p>
            <a:pPr indent="0" lvl="0" mar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pt-BR"/>
              <a:t>Ouvidor da ARES-PCJ</a:t>
            </a:r>
            <a:endParaRPr/>
          </a:p>
          <a:p>
            <a:pPr indent="0" lvl="0" mar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pt-BR"/>
              <a:t>ouvidoria@arespcj.com.br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Como a entidade reguladora avalia a qualidade dos serviços?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0203"/>
            <a:ext cx="8229600" cy="37730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I</a:t>
            </a:r>
            <a:r>
              <a:rPr lang="pt-BR"/>
              <a:t>ndicadores das fiscalizações técnica e comercial</a:t>
            </a:r>
            <a:endParaRPr/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monitoramento da qualidade da água e regularidade do abastecimento</a:t>
            </a:r>
            <a:endParaRPr/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recebimento de manifestações dos usuários, por meio da ouvidoria</a:t>
            </a:r>
            <a:endParaRPr/>
          </a:p>
          <a:p>
            <a:pPr indent="-431800" lvl="0" marL="457200" marR="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informações do SNIS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 a percepção do usuário?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41765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Por meio de uma pesquisa de satisfação é possível avaliar </a:t>
            </a:r>
            <a:r>
              <a:rPr lang="pt-BR"/>
              <a:t>se o cliente está satisfeito com os serviços e identificar problemas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As pesquisas ganharam força na década de 1970, nos Estados Unidos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Ouve-se o usuário para avaliar o desempenho do prestador ou serviço, e indicar os caminhos para decisões futuras (Lima, 2017)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Nossa pesquisa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Realizada pela entidade reguladora em 53 cidades (6,2 milhões de habitantes)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19 mil entrevistas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Resultados sobre mais de 10 aspectos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Divididos por região, gênero, idade e renda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No presente artigo: como foi feita e análise de alguns resultados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Realização</a:t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Seis meses de trabalho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Instituto de pesquisa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Abordagem presencial</a:t>
            </a:r>
            <a:endParaRPr/>
          </a:p>
          <a:p>
            <a: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Resultados individuais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Itens pesquisados</a:t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/>
              <a:t>atendimento presencial; </a:t>
            </a:r>
            <a:r>
              <a:rPr b="1" lang="pt-BR"/>
              <a:t>atendimento telefônico</a:t>
            </a:r>
            <a:r>
              <a:rPr lang="pt-BR"/>
              <a:t>; coleta de esgoto; </a:t>
            </a:r>
            <a:r>
              <a:rPr b="1" lang="pt-BR"/>
              <a:t>tratamento de esgoto</a:t>
            </a:r>
            <a:r>
              <a:rPr lang="pt-BR"/>
              <a:t>; entendimento da conta de água; </a:t>
            </a:r>
            <a:r>
              <a:rPr b="1" lang="pt-BR"/>
              <a:t>leitura e entrega correta da conta</a:t>
            </a:r>
            <a:r>
              <a:rPr lang="pt-BR"/>
              <a:t>; preço da água; </a:t>
            </a:r>
            <a:r>
              <a:rPr b="1" lang="pt-BR"/>
              <a:t>pressão da água</a:t>
            </a:r>
            <a:r>
              <a:rPr lang="pt-BR"/>
              <a:t>; qualidade da água; </a:t>
            </a:r>
            <a:r>
              <a:rPr b="1" lang="pt-BR"/>
              <a:t>regularidade de fornecimento</a:t>
            </a:r>
            <a:r>
              <a:rPr lang="pt-BR"/>
              <a:t>; resolução imediata de problemas; </a:t>
            </a:r>
            <a:r>
              <a:rPr b="1" lang="pt-BR"/>
              <a:t>gosto, cheiro e cor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Itens pesquisados</a:t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/>
              <a:t>No segundo bloco, o usuário foi questionado quanto à frequência dos serviços de </a:t>
            </a:r>
            <a:r>
              <a:rPr b="1" lang="pt-BR"/>
              <a:t>coleta de lixo e varrição</a:t>
            </a:r>
            <a:r>
              <a:rPr lang="pt-BR"/>
              <a:t> em sua rua e sobre sua </a:t>
            </a:r>
            <a:r>
              <a:rPr b="1" lang="pt-BR"/>
              <a:t>satisfação</a:t>
            </a:r>
            <a:r>
              <a:rPr lang="pt-BR"/>
              <a:t> com os serviços. No terceiro bloco, foram feitas questões para aferir o conhecimento da população quanto à </a:t>
            </a:r>
            <a:r>
              <a:rPr b="1" lang="pt-BR"/>
              <a:t>regulação </a:t>
            </a:r>
            <a:r>
              <a:rPr lang="pt-BR"/>
              <a:t>dos serviços de saneamento e sobre a </a:t>
            </a:r>
            <a:r>
              <a:rPr b="1" lang="pt-BR"/>
              <a:t>entidade reguladora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Observações</a:t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Quantidade de itens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Opinião x dados técnicos</a:t>
            </a:r>
            <a:endParaRPr/>
          </a:p>
          <a:p>
            <a: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Serviço esperado x serviço oferecido (não pesquisado)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Comparativos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00202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Valor das tarifas: mais sensível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R</a:t>
            </a:r>
            <a:r>
              <a:rPr lang="pt-BR"/>
              <a:t>elação direta entre satisfação com o preço e satisfação geral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Relação direta entre preço baixo e satisfação geral</a:t>
            </a:r>
            <a:endParaRPr/>
          </a:p>
          <a:p>
            <a: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pt-BR"/>
              <a:t>Só preço não resolve: menor preço teve uma das piores avaliações gerais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