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omments/comment8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57" r:id="rId3"/>
    <p:sldId id="260" r:id="rId4"/>
    <p:sldId id="261" r:id="rId5"/>
    <p:sldId id="262" r:id="rId6"/>
    <p:sldId id="286" r:id="rId7"/>
    <p:sldId id="264" r:id="rId8"/>
    <p:sldId id="265" r:id="rId9"/>
    <p:sldId id="267" r:id="rId10"/>
    <p:sldId id="287" r:id="rId11"/>
    <p:sldId id="270" r:id="rId12"/>
    <p:sldId id="269" r:id="rId13"/>
    <p:sldId id="272" r:id="rId14"/>
    <p:sldId id="274" r:id="rId15"/>
    <p:sldId id="273" r:id="rId16"/>
    <p:sldId id="289" r:id="rId17"/>
    <p:sldId id="266" r:id="rId18"/>
    <p:sldId id="281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Azevedo Terzi" initials="RAT" lastIdx="24" clrIdx="0">
    <p:extLst>
      <p:ext uri="{19B8F6BF-5375-455C-9EA6-DF929625EA0E}">
        <p15:presenceInfo xmlns:p15="http://schemas.microsoft.com/office/powerpoint/2012/main" userId="S-1-5-21-2636748584-873641702-4088481259-6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500"/>
    <a:srgbClr val="F7F7F7"/>
    <a:srgbClr val="E2DD00"/>
    <a:srgbClr val="F2EC00"/>
    <a:srgbClr val="F4EE00"/>
    <a:srgbClr val="F9F9F9"/>
    <a:srgbClr val="FFFFD5"/>
    <a:srgbClr val="FFFFC1"/>
    <a:srgbClr val="FFFF69"/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6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Rafael\Sugest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C&#243;pia%20de%20Pesquisa%20Satisfa&#231;&#227;o%2017%2005%202018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6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rafael%20terzi\Desktop\Sugest&#227;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C&#243;pia%20de%20Pesquisa%20Satisfa&#231;&#227;o%2017%2005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C&#243;pia%20de%20Pesquisa%20Satisfa&#231;&#227;o%2017%2005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C&#243;pia%20de%20Pesquisa%20Satisfa&#231;&#227;o%2017%2005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C&#243;pia%20de%20Pesquisa%20Satisfa&#231;&#227;o%2017%2005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C&#243;pia%20de%20Pesquisa%20Satisfa&#231;&#227;o%2017%2005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%20terzi\Desktop\C&#243;pia%20de%20Pesquisa%20Satisfa&#231;&#227;o%2017%2005%2020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Principais Reclamações / Elogios</a:t>
            </a:r>
          </a:p>
        </c:rich>
      </c:tx>
      <c:layout>
        <c:manualLayout>
          <c:xMode val="edge"/>
          <c:yMode val="edge"/>
          <c:x val="0.16898530094119041"/>
          <c:y val="2.1378875762920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9092021159297559"/>
          <c:y val="0.17267678109457069"/>
          <c:w val="0.30097536309809536"/>
          <c:h val="0.767182423368727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79-4BD4-8687-F5EFCE4520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79-4BD4-8687-F5EFCE4520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79-4BD4-8687-F5EFCE4520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79-4BD4-8687-F5EFCE4520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79-4BD4-8687-F5EFCE4520A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79-4BD4-8687-F5EFCE4520A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Plan1!$A$33:$A$38</c:f>
              <c:strCache>
                <c:ptCount val="6"/>
                <c:pt idx="0">
                  <c:v>Regulamento Inadequado</c:v>
                </c:pt>
                <c:pt idx="1">
                  <c:v>Processo de Atendimento Inadequado</c:v>
                </c:pt>
                <c:pt idx="2">
                  <c:v>Elogios</c:v>
                </c:pt>
                <c:pt idx="3">
                  <c:v>Estrura do SAAE Inadequada</c:v>
                </c:pt>
                <c:pt idx="4">
                  <c:v>Processo do GAAC Inadequado</c:v>
                </c:pt>
                <c:pt idx="5">
                  <c:v>Comportamento do Atendente Inadequado</c:v>
                </c:pt>
              </c:strCache>
            </c:strRef>
          </c:cat>
          <c:val>
            <c:numRef>
              <c:f>Plan1!$B$33:$B$38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779-4BD4-8687-F5EFCE452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965279024688949"/>
          <c:y val="7.2851941498936104E-2"/>
          <c:w val="0.43934824390513622"/>
          <c:h val="0.78687633352747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Avaliação do Atendimento Telefônico 0800</a:t>
            </a:r>
          </a:p>
        </c:rich>
      </c:tx>
      <c:layout>
        <c:manualLayout>
          <c:xMode val="edge"/>
          <c:yMode val="edge"/>
          <c:x val="6.5979294481683118E-2"/>
          <c:y val="4.6284019871883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658496792537455"/>
          <c:y val="0.17813038163132491"/>
          <c:w val="0.34365728910779458"/>
          <c:h val="0.697665907283163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FFFFD5"/>
                  </a:gs>
                  <a:gs pos="100000">
                    <a:srgbClr val="FFFF69"/>
                  </a:gs>
                </a:gsLst>
                <a:lin ang="5400000" scaled="1"/>
              </a:gradFill>
              <a:ln w="9525" cap="flat" cmpd="sng" algn="ctr">
                <a:solidFill>
                  <a:srgbClr val="DAD5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F9-4BBD-B5D0-EE0334211A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F9-4BBD-B5D0-EE0334211A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F9-4BBD-B5D0-EE0334211A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F9-4BBD-B5D0-EE0334211A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F9-4BBD-B5D0-EE0334211A3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F9-4BBD-B5D0-EE0334211A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556911395796662E-2"/>
                  <c:y val="0.26474482356372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F9-4BBD-B5D0-EE0334211A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'0800'!$A$3:$A$7</c:f>
              <c:strCache>
                <c:ptCount val="5"/>
                <c:pt idx="0">
                  <c:v>Péssimo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Ótimo</c:v>
                </c:pt>
              </c:strCache>
            </c:strRef>
          </c:cat>
          <c:val>
            <c:numRef>
              <c:f>'0800'!$C$3:$C$7</c:f>
              <c:numCache>
                <c:formatCode>0%</c:formatCode>
                <c:ptCount val="5"/>
                <c:pt idx="0">
                  <c:v>0</c:v>
                </c:pt>
                <c:pt idx="1">
                  <c:v>2.7027027027027029E-2</c:v>
                </c:pt>
                <c:pt idx="2">
                  <c:v>8.1081081081081086E-2</c:v>
                </c:pt>
                <c:pt idx="3">
                  <c:v>8.1081081081081086E-2</c:v>
                </c:pt>
                <c:pt idx="4">
                  <c:v>0.81081081081081086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DF9-4BBD-B5D0-EE0334211A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63626572356175"/>
          <c:y val="0.30673585436126033"/>
          <c:w val="0.11155550617832588"/>
          <c:h val="0.43295954122690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6870366569441"/>
          <c:y val="0.115266151388825"/>
          <c:w val="0.36405712453795153"/>
          <c:h val="0.808398649015926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61-4BC5-ABFA-AEFAB37531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61-4BC5-ABFA-AEFAB37531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61-4BC5-ABFA-AEFAB37531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61-4BC5-ABFA-AEFAB37531F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61-4BC5-ABFA-AEFAB37531F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961-4BC5-ABFA-AEFAB37531FE}"/>
              </c:ext>
            </c:extLst>
          </c:dPt>
          <c:dLbls>
            <c:dLbl>
              <c:idx val="3"/>
              <c:layout>
                <c:manualLayout>
                  <c:x val="9.777774220943436E-2"/>
                  <c:y val="0.189890146304341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961-4BC5-ABFA-AEFAB37531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084622424250358E-2"/>
                  <c:y val="0.239116811409982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961-4BC5-ABFA-AEFAB37531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8036381080068314E-2"/>
                  <c:y val="0.257247009311796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961-4BC5-ABFA-AEFAB37531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Plan1!$B$45:$B$50</c:f>
              <c:strCache>
                <c:ptCount val="6"/>
                <c:pt idx="0">
                  <c:v>Não possui telefone fixo</c:v>
                </c:pt>
                <c:pt idx="1">
                  <c:v>Outros</c:v>
                </c:pt>
                <c:pt idx="2">
                  <c:v>Desconhece o 0800</c:v>
                </c:pt>
                <c:pt idx="3">
                  <c:v>Demora do Atendimento</c:v>
                </c:pt>
                <c:pt idx="4">
                  <c:v>Desconhece ligação por telefone público</c:v>
                </c:pt>
                <c:pt idx="5">
                  <c:v>Não Atende</c:v>
                </c:pt>
              </c:strCache>
            </c:strRef>
          </c:cat>
          <c:val>
            <c:numRef>
              <c:f>Plan1!$C$45:$C$50</c:f>
              <c:numCache>
                <c:formatCode>0%</c:formatCode>
                <c:ptCount val="6"/>
                <c:pt idx="0">
                  <c:v>0.36</c:v>
                </c:pt>
                <c:pt idx="1">
                  <c:v>0.32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961-4BC5-ABFA-AEFAB3753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918944975981954"/>
          <c:y val="0.25503613704690187"/>
          <c:w val="0.44148331447165012"/>
          <c:h val="0.52553949464582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Plan2!$G$121</c:f>
              <c:strCache>
                <c:ptCount val="1"/>
                <c:pt idx="0">
                  <c:v>Qtd. De Atendimentos</c:v>
                </c:pt>
              </c:strCache>
            </c:strRef>
          </c:tx>
          <c:spPr>
            <a:ln w="28575" cap="rnd">
              <a:solidFill>
                <a:srgbClr val="30549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528735632183904E-2"/>
                  <c:y val="-3.88080472785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6A-48E3-BD30-D6589CFDAB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068965517241378E-2"/>
                  <c:y val="-3.8808047278591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6A-48E3-BD30-D6589CFDAB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Plan2!$H$144:$I$144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Plan2!$H$121:$I$121</c:f>
              <c:numCache>
                <c:formatCode>_-* #,##0_-;\-* #,##0_-;_-* "-"??_-;_-@_-</c:formatCode>
                <c:ptCount val="2"/>
                <c:pt idx="0">
                  <c:v>61080</c:v>
                </c:pt>
                <c:pt idx="1">
                  <c:v>87888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C6A-48E3-BD30-D6589CFDA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45256"/>
        <c:axId val="206660912"/>
      </c:lineChart>
      <c:lineChart>
        <c:grouping val="standard"/>
        <c:varyColors val="0"/>
        <c:ser>
          <c:idx val="1"/>
          <c:order val="1"/>
          <c:tx>
            <c:strRef>
              <c:f>Plan2!$G$122</c:f>
              <c:strCache>
                <c:ptCount val="1"/>
                <c:pt idx="0">
                  <c:v>Custo por ligação</c:v>
                </c:pt>
              </c:strCache>
            </c:strRef>
          </c:tx>
          <c:spPr>
            <a:ln w="28575" cap="rnd">
              <a:solidFill>
                <a:srgbClr val="8EA9D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326404052450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6A-48E3-BD30-D6589CFDAB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Plan2!$H$144:$I$144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Plan2!$H$122:$I$122</c:f>
              <c:numCache>
                <c:formatCode>"R$"\ #,##0.00</c:formatCode>
                <c:ptCount val="2"/>
                <c:pt idx="0">
                  <c:v>0.36811394891944993</c:v>
                </c:pt>
                <c:pt idx="1">
                  <c:v>0.48882960131075909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C6A-48E3-BD30-D6589CFDA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01224"/>
        <c:axId val="208372592"/>
      </c:lineChart>
      <c:catAx>
        <c:axId val="20854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660912"/>
        <c:crosses val="autoZero"/>
        <c:auto val="1"/>
        <c:lblAlgn val="ctr"/>
        <c:lblOffset val="100"/>
        <c:noMultiLvlLbl val="0"/>
      </c:catAx>
      <c:valAx>
        <c:axId val="206660912"/>
        <c:scaling>
          <c:orientation val="minMax"/>
          <c:max val="90000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545256"/>
        <c:crosses val="autoZero"/>
        <c:crossBetween val="between"/>
      </c:valAx>
      <c:valAx>
        <c:axId val="208372592"/>
        <c:scaling>
          <c:orientation val="minMax"/>
          <c:min val="0.25"/>
        </c:scaling>
        <c:delete val="0"/>
        <c:axPos val="r"/>
        <c:numFmt formatCode="&quot;R$&quot;\ 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801224"/>
        <c:crosses val="max"/>
        <c:crossBetween val="between"/>
      </c:valAx>
      <c:catAx>
        <c:axId val="2078012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837259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Canal de Atendimento de Preferência </a:t>
            </a:r>
            <a:br>
              <a:rPr lang="pt-BR" sz="1800" dirty="0"/>
            </a:br>
            <a:r>
              <a:rPr lang="pt-BR" sz="1800" dirty="0"/>
              <a:t>do Usuário</a:t>
            </a:r>
          </a:p>
        </c:rich>
      </c:tx>
      <c:layout>
        <c:manualLayout>
          <c:xMode val="edge"/>
          <c:yMode val="edge"/>
          <c:x val="8.8214884635401614E-2"/>
          <c:y val="3.8522776971045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D6-43BB-8CFF-8CA89DFFB2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D6-43BB-8CFF-8CA89DFFB2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D6-43BB-8CFF-8CA89DFFB2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D6-43BB-8CFF-8CA89DFFB2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rgbClr val="F9F9F9"/>
                  </a:gs>
                  <a:gs pos="100000">
                    <a:srgbClr val="FFFF69"/>
                  </a:gs>
                </a:gsLst>
                <a:lin ang="5400000" scaled="1"/>
              </a:gradFill>
              <a:ln w="9525" cap="flat" cmpd="sng" algn="ctr">
                <a:solidFill>
                  <a:srgbClr val="DAD5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D6-43BB-8CFF-8CA89DFFB2B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0D6-43BB-8CFF-8CA89DFFB2B7}"/>
              </c:ext>
            </c:extLst>
          </c:dPt>
          <c:dLbls>
            <c:dLbl>
              <c:idx val="5"/>
              <c:layout>
                <c:manualLayout>
                  <c:x val="4.691795238175183E-2"/>
                  <c:y val="0.251735639312542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0D6-43BB-8CFF-8CA89DFFB2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Atendimento!$A$69:$A$74</c:f>
              <c:strCache>
                <c:ptCount val="6"/>
                <c:pt idx="0">
                  <c:v>Presencial</c:v>
                </c:pt>
                <c:pt idx="1">
                  <c:v>Telefônico</c:v>
                </c:pt>
                <c:pt idx="2">
                  <c:v>Aplicativo SAAE Jacareí</c:v>
                </c:pt>
                <c:pt idx="3">
                  <c:v>Agência Virtual (Site)</c:v>
                </c:pt>
                <c:pt idx="4">
                  <c:v>Whatsapp</c:v>
                </c:pt>
                <c:pt idx="5">
                  <c:v>Outra</c:v>
                </c:pt>
              </c:strCache>
            </c:strRef>
          </c:cat>
          <c:val>
            <c:numRef>
              <c:f>Atendimento!$C$69:$C$74</c:f>
              <c:numCache>
                <c:formatCode>0%</c:formatCode>
                <c:ptCount val="6"/>
                <c:pt idx="0">
                  <c:v>0.54255319148936165</c:v>
                </c:pt>
                <c:pt idx="1">
                  <c:v>0.28723404255319152</c:v>
                </c:pt>
                <c:pt idx="2">
                  <c:v>4.2553191489361701E-2</c:v>
                </c:pt>
                <c:pt idx="3">
                  <c:v>9.0425531914893623E-2</c:v>
                </c:pt>
                <c:pt idx="4">
                  <c:v>3.7234042553191488E-2</c:v>
                </c:pt>
                <c:pt idx="5">
                  <c:v>5.027932960893855E-2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0D6-43BB-8CFF-8CA89DFFB2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14075245810806"/>
          <c:y val="0.33713744606949092"/>
          <c:w val="0.30039689127740793"/>
          <c:h val="0.48158324477047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Canais de Atendimento Utilizados Pelos     Usuários</a:t>
            </a:r>
          </a:p>
        </c:rich>
      </c:tx>
      <c:layout>
        <c:manualLayout>
          <c:xMode val="edge"/>
          <c:yMode val="edge"/>
          <c:x val="0.10687542653990827"/>
          <c:y val="3.8822223962532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0B-4976-9BAE-CCB2ECA4F4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0B-4976-9BAE-CCB2ECA4F4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0B-4976-9BAE-CCB2ECA4F4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0B-4976-9BAE-CCB2ECA4F487}"/>
              </c:ext>
            </c:extLst>
          </c:dPt>
          <c:dLbls>
            <c:dLbl>
              <c:idx val="3"/>
              <c:layout>
                <c:manualLayout>
                  <c:x val="8.4723126001872803E-2"/>
                  <c:y val="0.228609529818322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0B-4976-9BAE-CCB2ECA4F4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Atendimento!$A$45:$A$50</c:f>
              <c:strCache>
                <c:ptCount val="5"/>
                <c:pt idx="0">
                  <c:v>o   Presencial</c:v>
                </c:pt>
                <c:pt idx="1">
                  <c:v>o   Telefônico</c:v>
                </c:pt>
                <c:pt idx="2">
                  <c:v>o   Aplicativo SAAE Jacareí</c:v>
                </c:pt>
                <c:pt idx="3">
                  <c:v>o   Agência Virtual (Site)</c:v>
                </c:pt>
                <c:pt idx="4">
                  <c:v>o   Nenhuma destas opções.</c:v>
                </c:pt>
              </c:strCache>
            </c:strRef>
          </c:cat>
          <c:val>
            <c:numRef>
              <c:f>Atendimento!$C$45:$C$48</c:f>
              <c:numCache>
                <c:formatCode>0%</c:formatCode>
                <c:ptCount val="4"/>
                <c:pt idx="0">
                  <c:v>0.56353591160220995</c:v>
                </c:pt>
                <c:pt idx="1">
                  <c:v>0.2983425414364641</c:v>
                </c:pt>
                <c:pt idx="2">
                  <c:v>4.4198895027624308E-2</c:v>
                </c:pt>
                <c:pt idx="3">
                  <c:v>9.3922651933701654E-2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0B-4976-9BAE-CCB2ECA4F4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Avaliação da Estrutura de Atendimento do SAAE Jacareí</a:t>
            </a:r>
          </a:p>
        </c:rich>
      </c:tx>
      <c:layout>
        <c:manualLayout>
          <c:xMode val="edge"/>
          <c:yMode val="edge"/>
          <c:x val="0.17596757200462049"/>
          <c:y val="3.815136239075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1431688168266769"/>
          <c:y val="0.20538018298982"/>
          <c:w val="0.60235834907232533"/>
          <c:h val="0.614651202402906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FFFFD5"/>
                  </a:gs>
                  <a:gs pos="100000">
                    <a:srgbClr val="FFFF69"/>
                  </a:gs>
                </a:gsLst>
                <a:lin ang="5400000" scaled="1"/>
              </a:gradFill>
              <a:ln w="9525" cap="flat" cmpd="sng" algn="ctr">
                <a:solidFill>
                  <a:srgbClr val="DAD5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E4-4A2E-BC2C-1A5983A1A5C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E4-4A2E-BC2C-1A5983A1A5C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E4-4A2E-BC2C-1A5983A1A5C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E4-4A2E-BC2C-1A5983A1A5C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E4-4A2E-BC2C-1A5983A1A5CF}"/>
              </c:ext>
            </c:extLst>
          </c:dPt>
          <c:dLbls>
            <c:dLbl>
              <c:idx val="0"/>
              <c:layout>
                <c:manualLayout>
                  <c:x val="-5.2793603679460434E-2"/>
                  <c:y val="0.216274661014235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E4-4A2E-BC2C-1A5983A1A5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653666978365821E-2"/>
                  <c:y val="0.215833100224379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E4-4A2E-BC2C-1A5983A1A5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37418073191475"/>
                  <c:y val="0.223905613688724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E4-4A2E-BC2C-1A5983A1A5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Atendimento!$A$10:$A$14</c:f>
              <c:strCache>
                <c:ptCount val="5"/>
                <c:pt idx="0">
                  <c:v>Péssimo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Ótimo</c:v>
                </c:pt>
              </c:strCache>
            </c:strRef>
          </c:cat>
          <c:val>
            <c:numRef>
              <c:f>Atendimento!$D$10:$D$14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0.11194029850746269</c:v>
                </c:pt>
                <c:pt idx="3">
                  <c:v>0.36567164179104478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9E4-4A2E-BC2C-1A5983A1A5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239864720284847"/>
          <c:w val="1"/>
          <c:h val="8.760135279715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Avaliação do Tempo de Espera no Atendimento Presencial</a:t>
            </a:r>
          </a:p>
        </c:rich>
      </c:tx>
      <c:layout>
        <c:manualLayout>
          <c:xMode val="edge"/>
          <c:yMode val="edge"/>
          <c:x val="0.14125985009602107"/>
          <c:y val="4.3945389771094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95-4C9B-9A99-7C4689E3DC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95-4C9B-9A99-7C4689E3DC4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95-4C9B-9A99-7C4689E3DC4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95-4C9B-9A99-7C4689E3DC4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95-4C9B-9A99-7C4689E3DC47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95-4C9B-9A99-7C4689E3DC4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905218864570661E-2"/>
                  <c:y val="0.236354951631650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95-4C9B-9A99-7C4689E3DC47}"/>
                </c:ext>
                <c:ext xmlns:c15="http://schemas.microsoft.com/office/drawing/2012/chart" uri="{CE6537A1-D6FC-4f65-9D91-7224C49458BB}">
                  <c15:layout>
                    <c:manualLayout>
                      <c:w val="7.2768204326503411E-2"/>
                      <c:h val="9.060462616706224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Atendimento!$A$24:$A$28</c:f>
              <c:strCache>
                <c:ptCount val="5"/>
                <c:pt idx="0">
                  <c:v>Péssimo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Ótimo</c:v>
                </c:pt>
              </c:strCache>
            </c:strRef>
          </c:cat>
          <c:val>
            <c:numRef>
              <c:f>Atendimento!$D$24:$D$28</c:f>
              <c:numCache>
                <c:formatCode>0%</c:formatCode>
                <c:ptCount val="5"/>
                <c:pt idx="0">
                  <c:v>0</c:v>
                </c:pt>
                <c:pt idx="1">
                  <c:v>3.787878787878788E-2</c:v>
                </c:pt>
                <c:pt idx="2">
                  <c:v>0.15151515151515152</c:v>
                </c:pt>
                <c:pt idx="3">
                  <c:v>0.35606060606060608</c:v>
                </c:pt>
                <c:pt idx="4">
                  <c:v>0.45454545454545453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95-4C9B-9A99-7C4689E3DC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Avaliação do Atendimento Presencial Pelo Usuário</a:t>
            </a:r>
          </a:p>
        </c:rich>
      </c:tx>
      <c:layout>
        <c:manualLayout>
          <c:xMode val="edge"/>
          <c:yMode val="edge"/>
          <c:x val="0.18522252672551012"/>
          <c:y val="5.858649472200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FC-4CA0-8643-BA9B076A45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FC-4CA0-8643-BA9B076A45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FC-4CA0-8643-BA9B076A45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FC-4CA0-8643-BA9B076A45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FC-4CA0-8643-BA9B076A458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FC-4CA0-8643-BA9B076A458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FC-4CA0-8643-BA9B076A458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151815269187576E-2"/>
                  <c:y val="0.252353243819469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8FC-4CA0-8643-BA9B076A4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617896941174387E-2"/>
                  <c:y val="0.233353040138397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8FC-4CA0-8643-BA9B076A4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Atendimento!$A$3:$A$7</c:f>
              <c:strCache>
                <c:ptCount val="5"/>
                <c:pt idx="0">
                  <c:v>Péssimo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Ótimo</c:v>
                </c:pt>
              </c:strCache>
            </c:strRef>
          </c:cat>
          <c:val>
            <c:numRef>
              <c:f>Atendimento!$D$3:$D$7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7.2992700729927005E-3</c:v>
                </c:pt>
                <c:pt idx="3">
                  <c:v>8.7591240875912413E-2</c:v>
                </c:pt>
                <c:pt idx="4">
                  <c:v>0.9051094890510949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FC-4CA0-8643-BA9B076A45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Avaliação do Tempo de Espera no Atendimento Telefônico 0800</a:t>
            </a:r>
          </a:p>
        </c:rich>
      </c:tx>
      <c:layout>
        <c:manualLayout>
          <c:xMode val="edge"/>
          <c:yMode val="edge"/>
          <c:x val="0.20006145150538829"/>
          <c:y val="6.5929477876332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893806938117986"/>
          <c:y val="0.24550366237824084"/>
          <c:w val="0.46669154816131542"/>
          <c:h val="0.717226943664256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FFFFD5"/>
                  </a:gs>
                  <a:gs pos="100000">
                    <a:srgbClr val="FFFF69"/>
                  </a:gs>
                </a:gsLst>
                <a:lin ang="5400000" scaled="1"/>
              </a:gradFill>
              <a:ln w="9525" cap="flat" cmpd="sng" algn="ctr">
                <a:solidFill>
                  <a:srgbClr val="DAD5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3D-4F8F-A184-DD20D8DEE8D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3D-4F8F-A184-DD20D8DEE8D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3D-4F8F-A184-DD20D8DEE8D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3D-4F8F-A184-DD20D8DEE8D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3D-4F8F-A184-DD20D8DEE8D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3D-4F8F-A184-DD20D8DEE8D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3D-4F8F-A184-DD20D8DEE8D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'0800'!$A$10:$A$14</c:f>
              <c:strCache>
                <c:ptCount val="5"/>
                <c:pt idx="0">
                  <c:v>Péssimo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Ótimo</c:v>
                </c:pt>
              </c:strCache>
            </c:strRef>
          </c:cat>
          <c:val>
            <c:numRef>
              <c:f>'0800'!$C$10:$C$14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0.16216216216216217</c:v>
                </c:pt>
                <c:pt idx="3">
                  <c:v>0.27027027027027029</c:v>
                </c:pt>
                <c:pt idx="4">
                  <c:v>0.56756756756756754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C3D-4F8F-A184-DD20D8DEE8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00:20.276" idx="1">
    <p:pos x="10" y="10"/>
    <p:text>No próximo Slide está detalhada a pesquisa apresentada para análise.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08:19.354" idx="4">
    <p:pos x="10" y="10"/>
    <p:text>Revisão de vazamento. Antes revisava apenas a tarifa de esgoto para a média. Após alteração, revisará agua e esgoto para a média do imóvel mais 10 m³.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08:24.932" idx="5">
    <p:pos x="146" y="146"/>
    <p:text>Multa de rompimento do lacre externo da cph, haviam muitas reclamações de rompimentos por vandalos e de que o lacre caia sozinho com o tempo, devido a oxidação.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08:32.387" idx="6">
    <p:pos x="282" y="282"/>
    <p:text>Antes o valor de qualquer multa era o mesmo, a partir de agora há uma proporção entre a gravidade da infração e o valor cobrado.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09:37.088" idx="7">
    <p:pos x="10" y="10"/>
    <p:text>Para o procedimento de AR NA REDE, mais válido do que o número de processos abertos, é o tempo de resposta, que agora é bem menor, pois já vem analisado pelo atendente.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09:43.441" idx="8">
    <p:pos x="146" y="146"/>
    <p:text>O Aumento no numero de Aferiçoes de 2016 a 2017 se justifica pela atualização do park de HDS. Uma vez que o procedimento só é aberto para HDS com menos de 5 anos.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09:56.912" idx="9">
    <p:pos x="282" y="282"/>
    <p:text>Em 2016 41,3% dos HDS tinham mais de 5 anos, em 2018 essa porcentagem caiu para 33,6%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17:15.674" idx="12">
    <p:pos x="4228" y="2385"/>
    <p:text>O Totem, retirou em média 2,050 pessoas/Mês do balcão, tornando o atendimento presencial mais efetivo e atencioso com quem realmente necessita ser atendido no balcão.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17:20.568" idx="13">
    <p:pos x="-17" y="1"/>
    <p:text>Também contribuiu para que as pessoas que podem resolver seus problemas no totem não aguardem desnecessariamente.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13:28.840" idx="11">
    <p:pos x="10" y="10"/>
    <p:text>Com os números do Gerenciamente de Fila, temos o controle dos planos de ação que devemos tomar para atacar as falhas ainda existentes. Como exemplo, reduzir a 0 o número de usuários que aguardam a mais de uma hora.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19:43.171" idx="14">
    <p:pos x="5486" y="3178"/>
    <p:text>Orientação aos Usuários sobre os serviços disponibilizados pelo 0800;
Campanha de Divulgação do 0800 – Assessoria de Comunicação Interna – Externa.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19:47.692" idx="15">
    <p:pos x="10" y="10"/>
    <p:text>O resultado da pesquisa nos levou a aditar o contrato do CALL CENTER para possibilitar o recebimento de ligações de celulares.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42:11.178" idx="16">
    <p:pos x="10" y="10"/>
    <p:text>2015 o número de ligações era menor, pois não aceitavamos ligações de celular.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42:15.342" idx="17">
    <p:pos x="146" y="146"/>
    <p:text>Em 2016, os tempos médios aumentaram um pouco, devido a a entrada de servidores novos Atendentes de 0800 (Entraram em novembro).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42:18.974" idx="18">
    <p:pos x="282" y="282"/>
    <p:text>Em 2017 consolidou-se o 0800 apenas com servidores atendentes de 0800.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42:23.446" idx="19">
    <p:pos x="418" y="418"/>
    <p:text>Consideramos que, a exigência por experiência em Call Center prejudicou a identidade do atendimento telefônico do SAAE, além de ter elevado o tempo de atendimento devido a vícios desnecessários.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42:27.510" idx="20">
    <p:pos x="554" y="554"/>
    <p:text>Em abril de 2018 foi implantado o URA. a qual aumentou o número de ligações abandonadas antes do atendimento. O que justifica a diminuição da efetividade, entretanto, possibilitou um atendimento mais rapido.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4T10:09:37.088" idx="7">
    <p:pos x="10" y="10"/>
    <p:text>Para o procedimento de AR NA REDE, mais válido do que o número de processos abertos, é o tempo de resposta, que agora é bem menor, pois já vem analisado pelo atendente.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09:43.441" idx="8">
    <p:pos x="146" y="146"/>
    <p:text>O Aumento no numero de Aferiçoes de 2016 a 2017 se justifica pela atualização do park de HDS. Uma vez que o procedimento só é aberto para HDS com menos de 5 anos.</p:text>
    <p:extLst>
      <p:ext uri="{C676402C-5697-4E1C-873F-D02D1690AC5C}">
        <p15:threadingInfo xmlns:p15="http://schemas.microsoft.com/office/powerpoint/2012/main" timeZoneBias="180"/>
      </p:ext>
    </p:extLst>
  </p:cm>
  <p:cm authorId="1" dt="2018-05-24T10:09:56.912" idx="9">
    <p:pos x="282" y="282"/>
    <p:text>Em 2016 41,3% dos HDS tinham mais de 5 anos, em 2018 essa porcentagem caiu para 33,6%</p:text>
    <p:extLst>
      <p:ext uri="{C676402C-5697-4E1C-873F-D02D1690AC5C}">
        <p15:threadingInfo xmlns:p15="http://schemas.microsoft.com/office/powerpoint/2012/main" timeZoneBias="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0431B-DDE2-4871-9CF3-3DE50DC3883A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2DE3A-4BBD-4F92-A76F-C569D6BE54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95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2DE3A-4BBD-4F92-A76F-C569D6BE54F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36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Planilha_do_Microsoft_Excel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9157" y="692696"/>
            <a:ext cx="8784976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400" i="1" dirty="0">
                <a:solidFill>
                  <a:schemeClr val="accent1">
                    <a:lumMod val="50000"/>
                  </a:schemeClr>
                </a:solidFill>
              </a:rPr>
              <a:t>Serviço Autônomo de Água e Esgoto de Jacareí/SP</a:t>
            </a:r>
          </a:p>
          <a:p>
            <a:endParaRPr lang="pt-BR" sz="54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5400" i="1" dirty="0">
                <a:solidFill>
                  <a:schemeClr val="accent1">
                    <a:lumMod val="50000"/>
                  </a:schemeClr>
                </a:solidFill>
              </a:rPr>
              <a:t>Diretoria Comercial</a:t>
            </a:r>
          </a:p>
          <a:p>
            <a:endParaRPr lang="pt-BR" sz="5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0621" y="3933056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29 de Maio de 2018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066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29647" y="-27384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365125"/>
            <a:ext cx="9203292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Atendimento Presencial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D8D35E58-F3B6-4FC1-8125-3B98F23D41DC}"/>
              </a:ext>
            </a:extLst>
          </p:cNvPr>
          <p:cNvSpPr/>
          <p:nvPr/>
        </p:nvSpPr>
        <p:spPr>
          <a:xfrm>
            <a:off x="352141" y="2067124"/>
            <a:ext cx="2935673" cy="738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somente via colaboradores (Balcão de Atendimento)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D99C8020-29CA-4390-B471-D49D195C42AA}"/>
              </a:ext>
            </a:extLst>
          </p:cNvPr>
          <p:cNvSpPr/>
          <p:nvPr/>
        </p:nvSpPr>
        <p:spPr>
          <a:xfrm>
            <a:off x="4426776" y="2067123"/>
            <a:ext cx="4435242" cy="12399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BR" b="1" dirty="0"/>
              <a:t>Colaboradores (Balcão de Atendimento);</a:t>
            </a:r>
          </a:p>
          <a:p>
            <a:pPr marL="285750" indent="-285750">
              <a:buFontTx/>
              <a:buChar char="-"/>
            </a:pPr>
            <a:r>
              <a:rPr lang="pt-BR" b="1" dirty="0" err="1"/>
              <a:t>Toten</a:t>
            </a:r>
            <a:r>
              <a:rPr lang="pt-BR" b="1" dirty="0"/>
              <a:t>;</a:t>
            </a:r>
          </a:p>
          <a:p>
            <a:pPr marL="285750" indent="-285750">
              <a:buFontTx/>
              <a:buChar char="-"/>
            </a:pPr>
            <a:r>
              <a:rPr lang="pt-BR" b="1" dirty="0"/>
              <a:t>Módulo de gerenciamento de Filas;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75B339C-3663-43F1-B8E7-F012D3399B48}"/>
              </a:ext>
            </a:extLst>
          </p:cNvPr>
          <p:cNvSpPr txBox="1">
            <a:spLocks/>
          </p:cNvSpPr>
          <p:nvPr/>
        </p:nvSpPr>
        <p:spPr>
          <a:xfrm>
            <a:off x="1000675" y="1186786"/>
            <a:ext cx="2287139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b="1" dirty="0">
                <a:latin typeface="Calibri Light" panose="020F0302020204030204"/>
              </a:rPr>
              <a:t>Até 2015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003A99E-B3C1-4910-B945-F4C44CC96234}"/>
              </a:ext>
            </a:extLst>
          </p:cNvPr>
          <p:cNvSpPr txBox="1">
            <a:spLocks/>
          </p:cNvSpPr>
          <p:nvPr/>
        </p:nvSpPr>
        <p:spPr>
          <a:xfrm>
            <a:off x="6156176" y="1182065"/>
            <a:ext cx="1270366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3500" b="1" dirty="0">
                <a:latin typeface="Calibri Light" panose="020F0302020204030204"/>
              </a:rPr>
              <a:t>Atual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xmlns="" id="{3904C029-4931-4620-9025-F00B7F36D30F}"/>
              </a:ext>
            </a:extLst>
          </p:cNvPr>
          <p:cNvSpPr/>
          <p:nvPr/>
        </p:nvSpPr>
        <p:spPr>
          <a:xfrm>
            <a:off x="3533259" y="225632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D9A68CFE-3E7D-4830-8B44-C5857DDB301B}"/>
              </a:ext>
            </a:extLst>
          </p:cNvPr>
          <p:cNvSpPr txBox="1">
            <a:spLocks/>
          </p:cNvSpPr>
          <p:nvPr/>
        </p:nvSpPr>
        <p:spPr>
          <a:xfrm>
            <a:off x="805773" y="3124773"/>
            <a:ext cx="2732328" cy="1069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10000" b="1" dirty="0">
                <a:solidFill>
                  <a:srgbClr val="FF0000"/>
                </a:solidFill>
                <a:latin typeface="Calibri Light" panose="020F0302020204030204"/>
              </a:rPr>
              <a:t>52%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3C447563-DD8B-49EB-AB4A-B16D7CD8E04F}"/>
              </a:ext>
            </a:extLst>
          </p:cNvPr>
          <p:cNvSpPr txBox="1">
            <a:spLocks/>
          </p:cNvSpPr>
          <p:nvPr/>
        </p:nvSpPr>
        <p:spPr>
          <a:xfrm rot="16200000">
            <a:off x="-450218" y="3599965"/>
            <a:ext cx="2287139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b="1" dirty="0">
                <a:solidFill>
                  <a:srgbClr val="FF0000"/>
                </a:solidFill>
                <a:latin typeface="Calibri Light" panose="020F0302020204030204"/>
              </a:rPr>
              <a:t>+ TEMPO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B2B154FC-A462-445C-B325-4A47604DF599}"/>
              </a:ext>
            </a:extLst>
          </p:cNvPr>
          <p:cNvSpPr txBox="1">
            <a:spLocks/>
          </p:cNvSpPr>
          <p:nvPr/>
        </p:nvSpPr>
        <p:spPr>
          <a:xfrm>
            <a:off x="760268" y="4193970"/>
            <a:ext cx="2732328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b="1" dirty="0">
                <a:solidFill>
                  <a:srgbClr val="FF0000"/>
                </a:solidFill>
                <a:latin typeface="Calibri Light" panose="020F0302020204030204"/>
              </a:rPr>
              <a:t>Atendimento Dedicado</a:t>
            </a:r>
          </a:p>
        </p:txBody>
      </p:sp>
      <p:sp>
        <p:nvSpPr>
          <p:cNvPr id="3" name="Seta: Divisa 2">
            <a:extLst>
              <a:ext uri="{FF2B5EF4-FFF2-40B4-BE49-F238E27FC236}">
                <a16:creationId xmlns:a16="http://schemas.microsoft.com/office/drawing/2014/main" xmlns="" id="{4BC3AB85-E36D-4130-8958-A6BD6CF97766}"/>
              </a:ext>
            </a:extLst>
          </p:cNvPr>
          <p:cNvSpPr/>
          <p:nvPr/>
        </p:nvSpPr>
        <p:spPr>
          <a:xfrm>
            <a:off x="3574715" y="3536986"/>
            <a:ext cx="569082" cy="702086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D619618F-F6AB-46E3-9212-1F65F3481E7C}"/>
              </a:ext>
            </a:extLst>
          </p:cNvPr>
          <p:cNvSpPr txBox="1">
            <a:spLocks/>
          </p:cNvSpPr>
          <p:nvPr/>
        </p:nvSpPr>
        <p:spPr>
          <a:xfrm>
            <a:off x="4684147" y="3651840"/>
            <a:ext cx="3710734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00B050"/>
                </a:solidFill>
                <a:latin typeface="Calibri Light" panose="020F0302020204030204"/>
              </a:rPr>
              <a:t>Jan /2015 – 6.060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xmlns="" id="{6EFA1E54-AF2A-4D4F-A6D4-6E4D41B5091D}"/>
              </a:ext>
            </a:extLst>
          </p:cNvPr>
          <p:cNvSpPr txBox="1">
            <a:spLocks/>
          </p:cNvSpPr>
          <p:nvPr/>
        </p:nvSpPr>
        <p:spPr>
          <a:xfrm>
            <a:off x="4191741" y="4197077"/>
            <a:ext cx="4695546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5000" b="1" dirty="0">
                <a:solidFill>
                  <a:schemeClr val="accent2"/>
                </a:solidFill>
                <a:latin typeface="Calibri Light" panose="020F0302020204030204"/>
              </a:rPr>
              <a:t>Jan /2018 – 6.674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xmlns="" id="{DC33D36E-656A-4988-94C2-DED93258A80E}"/>
              </a:ext>
            </a:extLst>
          </p:cNvPr>
          <p:cNvSpPr txBox="1">
            <a:spLocks/>
          </p:cNvSpPr>
          <p:nvPr/>
        </p:nvSpPr>
        <p:spPr>
          <a:xfrm>
            <a:off x="5232322" y="3172076"/>
            <a:ext cx="261382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3500" b="1" dirty="0">
                <a:solidFill>
                  <a:schemeClr val="accent2"/>
                </a:solidFill>
                <a:latin typeface="Calibri Light" panose="020F0302020204030204"/>
              </a:rPr>
              <a:t>Atendimentos</a:t>
            </a:r>
          </a:p>
        </p:txBody>
      </p:sp>
    </p:spTree>
    <p:extLst>
      <p:ext uri="{BB962C8B-B14F-4D97-AF65-F5344CB8AC3E}">
        <p14:creationId xmlns:p14="http://schemas.microsoft.com/office/powerpoint/2010/main" val="12574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-27384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66952"/>
              </p:ext>
            </p:extLst>
          </p:nvPr>
        </p:nvGraphicFramePr>
        <p:xfrm>
          <a:off x="192462" y="2220683"/>
          <a:ext cx="6264694" cy="1834515"/>
        </p:xfrm>
        <a:graphic>
          <a:graphicData uri="http://schemas.openxmlformats.org/drawingml/2006/table">
            <a:tbl>
              <a:tblPr firstRow="1" bandRow="1"/>
              <a:tblGrid>
                <a:gridCol w="1239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8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87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9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258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Balcão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Balcão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Janeiro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Fevereiro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22.219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8" t="13475" b="21436"/>
          <a:stretch/>
        </p:blipFill>
        <p:spPr>
          <a:xfrm>
            <a:off x="7020272" y="2081838"/>
            <a:ext cx="1804218" cy="25200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Dados do Atendimento Presencial</a:t>
            </a:r>
          </a:p>
        </p:txBody>
      </p:sp>
    </p:spTree>
    <p:extLst>
      <p:ext uri="{BB962C8B-B14F-4D97-AF65-F5344CB8AC3E}">
        <p14:creationId xmlns:p14="http://schemas.microsoft.com/office/powerpoint/2010/main" val="915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365125"/>
            <a:ext cx="9203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Atendimento Presencial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84339"/>
              </p:ext>
            </p:extLst>
          </p:nvPr>
        </p:nvGraphicFramePr>
        <p:xfrm>
          <a:off x="466207" y="1994694"/>
          <a:ext cx="8270875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lanilha" r:id="rId6" imgW="6372166" imgH="2209680" progId="Excel.Sheet.12">
                  <p:embed/>
                </p:oleObj>
              </mc:Choice>
              <mc:Fallback>
                <p:oleObj name="Planilha" r:id="rId6" imgW="6372166" imgH="22096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207" y="1994694"/>
                        <a:ext cx="8270875" cy="286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ixaDeTexto 42"/>
          <p:cNvSpPr txBox="1"/>
          <p:nvPr/>
        </p:nvSpPr>
        <p:spPr>
          <a:xfrm>
            <a:off x="838200" y="1196752"/>
            <a:ext cx="755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Pesquisa realizada no fim de 2015 questionando os motivos pelo qual o usuário não entrava em contato com o SAAE Jacareí por Telefone.</a:t>
            </a:r>
          </a:p>
        </p:txBody>
      </p:sp>
      <p:graphicFrame>
        <p:nvGraphicFramePr>
          <p:cNvPr id="50" name="Gráfico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035263"/>
              </p:ext>
            </p:extLst>
          </p:nvPr>
        </p:nvGraphicFramePr>
        <p:xfrm>
          <a:off x="539552" y="1690688"/>
          <a:ext cx="8496944" cy="38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ítulo 1"/>
          <p:cNvSpPr txBox="1">
            <a:spLocks/>
          </p:cNvSpPr>
          <p:nvPr/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Dados do Atendimento Telefônico</a:t>
            </a:r>
          </a:p>
        </p:txBody>
      </p:sp>
    </p:spTree>
    <p:extLst>
      <p:ext uri="{BB962C8B-B14F-4D97-AF65-F5344CB8AC3E}">
        <p14:creationId xmlns:p14="http://schemas.microsoft.com/office/powerpoint/2010/main" val="22837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24499"/>
              </p:ext>
            </p:extLst>
          </p:nvPr>
        </p:nvGraphicFramePr>
        <p:xfrm>
          <a:off x="130175" y="2125663"/>
          <a:ext cx="8969042" cy="223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5" imgW="7096052" imgH="1771818" progId="Excel.Sheet.12">
                  <p:embed/>
                </p:oleObj>
              </mc:Choice>
              <mc:Fallback>
                <p:oleObj name="Worksheet" r:id="rId5" imgW="7096052" imgH="17718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5" y="2125663"/>
                        <a:ext cx="8969042" cy="2239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Dados do Atendimento Telefônico</a:t>
            </a:r>
          </a:p>
        </p:txBody>
      </p:sp>
    </p:spTree>
    <p:extLst>
      <p:ext uri="{BB962C8B-B14F-4D97-AF65-F5344CB8AC3E}">
        <p14:creationId xmlns:p14="http://schemas.microsoft.com/office/powerpoint/2010/main" val="11560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11845"/>
              </p:ext>
            </p:extLst>
          </p:nvPr>
        </p:nvGraphicFramePr>
        <p:xfrm>
          <a:off x="1331640" y="1821858"/>
          <a:ext cx="6408712" cy="923925"/>
        </p:xfrm>
        <a:graphic>
          <a:graphicData uri="http://schemas.openxmlformats.org/drawingml/2006/table">
            <a:tbl>
              <a:tblPr firstRow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ÍNDICE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Porcentagem de Aumento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Qtd. De Atendimentos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Custo por ligação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673717"/>
              </p:ext>
            </p:extLst>
          </p:nvPr>
        </p:nvGraphicFramePr>
        <p:xfrm>
          <a:off x="1089742" y="3044795"/>
          <a:ext cx="6905625" cy="229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37059" y="1124744"/>
            <a:ext cx="109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Inclusão do Atendimento por Ligação de Celular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Dados do Atendimento Telefônico</a:t>
            </a:r>
          </a:p>
        </p:txBody>
      </p:sp>
    </p:spTree>
    <p:extLst>
      <p:ext uri="{BB962C8B-B14F-4D97-AF65-F5344CB8AC3E}">
        <p14:creationId xmlns:p14="http://schemas.microsoft.com/office/powerpoint/2010/main" val="3868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59293" y="-27384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402133"/>
            <a:ext cx="7838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Qualificação Contínua x Valorização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8A32809-170F-420B-97EF-9B1FE15F926E}"/>
              </a:ext>
            </a:extLst>
          </p:cNvPr>
          <p:cNvSpPr/>
          <p:nvPr/>
        </p:nvSpPr>
        <p:spPr>
          <a:xfrm>
            <a:off x="658180" y="1412776"/>
            <a:ext cx="8198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Parceria </a:t>
            </a:r>
            <a:r>
              <a:rPr lang="pt-BR" sz="2400" kern="0" dirty="0">
                <a:solidFill>
                  <a:prstClr val="black"/>
                </a:solidFill>
              </a:rPr>
              <a:t>com a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Escola de Gestão Pública de Jacareí: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Atendimento ao Cliente;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Comunicação no Trabalho.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kern="0" dirty="0">
                <a:solidFill>
                  <a:prstClr val="black"/>
                </a:solidFill>
              </a:rPr>
              <a:t>Retreinamento contínuo: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Desenho e validação dos procedimentos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pt-BR" sz="2400" kern="0" dirty="0">
                <a:solidFill>
                  <a:prstClr val="black"/>
                </a:solidFill>
              </a:rPr>
              <a:t>Retreinamentos curtos com foco em procedimentos</a:t>
            </a:r>
          </a:p>
          <a:p>
            <a:pPr lvl="0">
              <a:defRPr/>
            </a:pPr>
            <a:endParaRPr lang="pt-BR" sz="2400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pt-BR" sz="2400" kern="0" dirty="0">
                <a:solidFill>
                  <a:prstClr val="black"/>
                </a:solidFill>
              </a:rPr>
              <a:t>Novos uniformes</a:t>
            </a:r>
          </a:p>
          <a:p>
            <a:pPr lvl="0">
              <a:defRPr/>
            </a:pPr>
            <a:endParaRPr lang="pt-BR" sz="2400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pt-BR" sz="2400" kern="0" dirty="0">
                <a:solidFill>
                  <a:prstClr val="black"/>
                </a:solidFill>
              </a:rPr>
              <a:t>Função gratificada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B5A9EB5-18A6-4BE7-B1F4-DD75159D3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17658" r="10540" b="4985"/>
          <a:stretch/>
        </p:blipFill>
        <p:spPr>
          <a:xfrm>
            <a:off x="3091789" y="3764354"/>
            <a:ext cx="2798370" cy="199794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517E6C7-927A-4F12-B4DB-E510958CA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25705" r="9910" b="2583"/>
          <a:stretch/>
        </p:blipFill>
        <p:spPr>
          <a:xfrm>
            <a:off x="6063346" y="3764355"/>
            <a:ext cx="2834612" cy="199794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09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30955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365125"/>
            <a:ext cx="9203292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Informação x Qualificação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D8D35E58-F3B6-4FC1-8125-3B98F23D41DC}"/>
              </a:ext>
            </a:extLst>
          </p:cNvPr>
          <p:cNvSpPr/>
          <p:nvPr/>
        </p:nvSpPr>
        <p:spPr>
          <a:xfrm>
            <a:off x="489083" y="2330512"/>
            <a:ext cx="3353680" cy="1602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Média de 72 Processos / ano</a:t>
            </a:r>
          </a:p>
          <a:p>
            <a:pPr algn="ctr"/>
            <a:endParaRPr lang="pt-BR" dirty="0"/>
          </a:p>
          <a:p>
            <a:pPr marL="285750" indent="-285750" algn="ctr">
              <a:buFontTx/>
              <a:buChar char="-"/>
            </a:pPr>
            <a:r>
              <a:rPr lang="pt-BR" dirty="0"/>
              <a:t>Aferição de Hidrômetro;</a:t>
            </a:r>
          </a:p>
          <a:p>
            <a:pPr marL="285750" indent="-285750" algn="ctr">
              <a:buFontTx/>
              <a:buChar char="-"/>
            </a:pPr>
            <a:r>
              <a:rPr lang="pt-BR" dirty="0"/>
              <a:t>Presença de ar na rede;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D99C8020-29CA-4390-B471-D49D195C42AA}"/>
              </a:ext>
            </a:extLst>
          </p:cNvPr>
          <p:cNvSpPr/>
          <p:nvPr/>
        </p:nvSpPr>
        <p:spPr>
          <a:xfrm>
            <a:off x="4805605" y="2330512"/>
            <a:ext cx="3888432" cy="738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12 Processos (até Maio 2018)</a:t>
            </a:r>
          </a:p>
          <a:p>
            <a:pPr algn="ctr"/>
            <a:r>
              <a:rPr lang="pt-BR" dirty="0"/>
              <a:t>Previsão de 29 Processos / ano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75B339C-3663-43F1-B8E7-F012D3399B48}"/>
              </a:ext>
            </a:extLst>
          </p:cNvPr>
          <p:cNvSpPr txBox="1">
            <a:spLocks/>
          </p:cNvSpPr>
          <p:nvPr/>
        </p:nvSpPr>
        <p:spPr>
          <a:xfrm>
            <a:off x="1022353" y="1465014"/>
            <a:ext cx="2685551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b="1" dirty="0">
                <a:latin typeface="Calibri Light" panose="020F0302020204030204"/>
              </a:rPr>
              <a:t>2016 - </a:t>
            </a:r>
            <a:r>
              <a:rPr lang="pt-BR" sz="4300" b="1" dirty="0">
                <a:latin typeface="Calibri Light" panose="020F0302020204030204"/>
              </a:rPr>
              <a:t>2017</a:t>
            </a:r>
            <a:endParaRPr lang="pt-BR" b="1" dirty="0">
              <a:latin typeface="Calibri Light" panose="020F0302020204030204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003A99E-B3C1-4910-B945-F4C44CC96234}"/>
              </a:ext>
            </a:extLst>
          </p:cNvPr>
          <p:cNvSpPr txBox="1">
            <a:spLocks/>
          </p:cNvSpPr>
          <p:nvPr/>
        </p:nvSpPr>
        <p:spPr>
          <a:xfrm>
            <a:off x="6173756" y="1465014"/>
            <a:ext cx="1350571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4000" b="1" dirty="0">
                <a:latin typeface="Calibri Light" panose="020F0302020204030204"/>
              </a:rPr>
              <a:t>2018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xmlns="" id="{3904C029-4931-4620-9025-F00B7F36D30F}"/>
              </a:ext>
            </a:extLst>
          </p:cNvPr>
          <p:cNvSpPr/>
          <p:nvPr/>
        </p:nvSpPr>
        <p:spPr>
          <a:xfrm>
            <a:off x="3995936" y="25649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xmlns="" id="{A5F8E26A-303B-4072-B051-9121A8796C86}"/>
              </a:ext>
            </a:extLst>
          </p:cNvPr>
          <p:cNvSpPr/>
          <p:nvPr/>
        </p:nvSpPr>
        <p:spPr>
          <a:xfrm>
            <a:off x="4805605" y="3573016"/>
            <a:ext cx="1062539" cy="13756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D9A68CFE-3E7D-4830-8B44-C5857DDB301B}"/>
              </a:ext>
            </a:extLst>
          </p:cNvPr>
          <p:cNvSpPr txBox="1">
            <a:spLocks/>
          </p:cNvSpPr>
          <p:nvPr/>
        </p:nvSpPr>
        <p:spPr>
          <a:xfrm>
            <a:off x="6110943" y="3717032"/>
            <a:ext cx="2537426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10000" b="1" dirty="0">
                <a:solidFill>
                  <a:srgbClr val="FF0000"/>
                </a:solidFill>
                <a:latin typeface="Calibri Light" panose="020F0302020204030204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1861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764483"/>
              </p:ext>
            </p:extLst>
          </p:nvPr>
        </p:nvGraphicFramePr>
        <p:xfrm>
          <a:off x="-324544" y="1340769"/>
          <a:ext cx="6432996" cy="362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264467"/>
              </p:ext>
            </p:extLst>
          </p:nvPr>
        </p:nvGraphicFramePr>
        <p:xfrm>
          <a:off x="4618650" y="1340768"/>
          <a:ext cx="5040560" cy="362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907704" y="5157192"/>
            <a:ext cx="511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realizada com 7% da demanda Semanal do Atendimento, em Maio/2018.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838200" y="365125"/>
            <a:ext cx="805428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Pesquisa de Satisfação</a:t>
            </a:r>
          </a:p>
        </p:txBody>
      </p:sp>
    </p:spTree>
    <p:extLst>
      <p:ext uri="{BB962C8B-B14F-4D97-AF65-F5344CB8AC3E}">
        <p14:creationId xmlns:p14="http://schemas.microsoft.com/office/powerpoint/2010/main" val="3627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385189"/>
              </p:ext>
            </p:extLst>
          </p:nvPr>
        </p:nvGraphicFramePr>
        <p:xfrm>
          <a:off x="2752726" y="1378869"/>
          <a:ext cx="3781424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917385"/>
              </p:ext>
            </p:extLst>
          </p:nvPr>
        </p:nvGraphicFramePr>
        <p:xfrm>
          <a:off x="-396552" y="1354487"/>
          <a:ext cx="4032448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794473"/>
              </p:ext>
            </p:extLst>
          </p:nvPr>
        </p:nvGraphicFramePr>
        <p:xfrm>
          <a:off x="5889879" y="1340768"/>
          <a:ext cx="3600399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547664" y="5157192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realizada com 8,5% da demanda quinzenal do Balcão de Atendimento em Maio/2018.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838200" y="365125"/>
            <a:ext cx="805428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Pesquisa de Satisfação</a:t>
            </a:r>
          </a:p>
        </p:txBody>
      </p:sp>
    </p:spTree>
    <p:extLst>
      <p:ext uri="{BB962C8B-B14F-4D97-AF65-F5344CB8AC3E}">
        <p14:creationId xmlns:p14="http://schemas.microsoft.com/office/powerpoint/2010/main" val="4484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1412776"/>
            <a:ext cx="80542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População Estimada: 229.851 pessoas;</a:t>
            </a:r>
          </a:p>
          <a:p>
            <a:pPr>
              <a:defRPr/>
            </a:pPr>
            <a:r>
              <a:rPr lang="pt-BR" sz="2400" dirty="0">
                <a:solidFill>
                  <a:sysClr val="windowText" lastClr="000000"/>
                </a:solidFill>
                <a:latin typeface="Calibri" panose="020F0502020204030204"/>
              </a:rPr>
              <a:t>Quantidade de Ligações: 76.272 ;</a:t>
            </a:r>
          </a:p>
          <a:p>
            <a:pPr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Quantidade de E</a:t>
            </a:r>
            <a:r>
              <a:rPr lang="pt-BR" sz="2400" dirty="0" err="1">
                <a:solidFill>
                  <a:sysClr val="windowText" lastClr="000000"/>
                </a:solidFill>
                <a:latin typeface="Calibri" panose="020F0502020204030204"/>
              </a:rPr>
              <a:t>conomias</a:t>
            </a:r>
            <a:r>
              <a:rPr lang="pt-BR" sz="2400" dirty="0">
                <a:solidFill>
                  <a:sysClr val="windowText" lastClr="000000"/>
                </a:solidFill>
                <a:latin typeface="Calibri" panose="020F0502020204030204"/>
              </a:rPr>
              <a:t>: 92.813;</a:t>
            </a:r>
          </a:p>
          <a:p>
            <a:pPr>
              <a:defRPr/>
            </a:pPr>
            <a:r>
              <a:rPr lang="pt-BR" sz="2400" dirty="0">
                <a:solidFill>
                  <a:sysClr val="windowText" lastClr="000000"/>
                </a:solidFill>
                <a:latin typeface="Calibri" panose="020F0502020204030204"/>
              </a:rPr>
              <a:t>% Abastecimento Total: 99,78%;</a:t>
            </a:r>
          </a:p>
          <a:p>
            <a:pPr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Coleta de Esgoto</a:t>
            </a:r>
            <a:r>
              <a:rPr lang="pt-BR" sz="2400" dirty="0">
                <a:solidFill>
                  <a:sysClr val="windowText" lastClr="000000"/>
                </a:solidFill>
                <a:latin typeface="Calibri" panose="020F0502020204030204"/>
              </a:rPr>
              <a:t>: 80%;</a:t>
            </a:r>
          </a:p>
          <a:p>
            <a:pPr>
              <a:defRPr/>
            </a:pPr>
            <a:r>
              <a:rPr lang="pt-BR" sz="2400" dirty="0">
                <a:solidFill>
                  <a:sysClr val="windowText" lastClr="000000"/>
                </a:solidFill>
                <a:latin typeface="Calibri" panose="020F0502020204030204"/>
              </a:rPr>
              <a:t>% Tratamento de Esgoto: 63,12%;</a:t>
            </a:r>
          </a:p>
          <a:p>
            <a:pPr>
              <a:defRPr/>
            </a:pPr>
            <a:endParaRPr lang="pt-BR" sz="24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Dados </a:t>
            </a:r>
          </a:p>
        </p:txBody>
      </p:sp>
    </p:spTree>
    <p:extLst>
      <p:ext uri="{BB962C8B-B14F-4D97-AF65-F5344CB8AC3E}">
        <p14:creationId xmlns:p14="http://schemas.microsoft.com/office/powerpoint/2010/main" val="33975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105695"/>
              </p:ext>
            </p:extLst>
          </p:nvPr>
        </p:nvGraphicFramePr>
        <p:xfrm>
          <a:off x="4067944" y="1124744"/>
          <a:ext cx="5760640" cy="374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361966"/>
              </p:ext>
            </p:extLst>
          </p:nvPr>
        </p:nvGraphicFramePr>
        <p:xfrm>
          <a:off x="-324544" y="1370558"/>
          <a:ext cx="7776864" cy="383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547664" y="5157192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realizada com 4% da demanda Semanal do Atendimento Telefônico 0800, em Maio/2018.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838200" y="365125"/>
            <a:ext cx="805428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Pesquisa de Satisfação</a:t>
            </a:r>
          </a:p>
        </p:txBody>
      </p:sp>
    </p:spTree>
    <p:extLst>
      <p:ext uri="{BB962C8B-B14F-4D97-AF65-F5344CB8AC3E}">
        <p14:creationId xmlns:p14="http://schemas.microsoft.com/office/powerpoint/2010/main" val="22714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-674410" y="10527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Eng.ª Natasha Carolina </a:t>
            </a:r>
            <a:r>
              <a:rPr lang="pt-BR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Kredensir</a:t>
            </a:r>
            <a:endParaRPr lang="pt-BR" dirty="0" smtClean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Diretora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Comercial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baseline="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(12)</a:t>
            </a:r>
            <a:r>
              <a:rPr lang="pt-BR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3954-0300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natasha.kredensir</a:t>
            </a:r>
            <a:r>
              <a:rPr lang="pt-BR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@saaejacarei.sp.gov.br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www.saaejacarei.sp.gov.br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0800 725 0330</a:t>
            </a:r>
          </a:p>
        </p:txBody>
      </p:sp>
    </p:spTree>
    <p:extLst>
      <p:ext uri="{BB962C8B-B14F-4D97-AF65-F5344CB8AC3E}">
        <p14:creationId xmlns:p14="http://schemas.microsoft.com/office/powerpoint/2010/main" val="42488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365125"/>
            <a:ext cx="830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SAAE de Jacareí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1825625"/>
            <a:ext cx="8054280" cy="3547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1976 – Criação Autarquia Municipal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1978 – Inicio das operações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Responsabilidades: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Captação / Tratamento / Abastecimento de água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Coleta / Afastamento / Tratamento de esgoto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Patrimônio e receita própria, atrelado à Administração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dirty="0">
                <a:solidFill>
                  <a:sysClr val="windowText" lastClr="000000"/>
                </a:solidFill>
                <a:latin typeface="Calibri" panose="020F0502020204030204"/>
              </a:rPr>
              <a:t>O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rçamento</a:t>
            </a:r>
            <a:r>
              <a:rPr lang="pt-BR" sz="2400" dirty="0">
                <a:solidFill>
                  <a:sysClr val="windowText" lastClr="000000"/>
                </a:solidFill>
                <a:latin typeface="Calibri" panose="020F0502020204030204"/>
              </a:rPr>
              <a:t> i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ncorporado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ao do município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Presidente nomeado pelo prefeito</a:t>
            </a:r>
          </a:p>
        </p:txBody>
      </p:sp>
    </p:spTree>
    <p:extLst>
      <p:ext uri="{BB962C8B-B14F-4D97-AF65-F5344CB8AC3E}">
        <p14:creationId xmlns:p14="http://schemas.microsoft.com/office/powerpoint/2010/main" val="12404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Organograma – SAAE de Jacareí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20092"/>
            <a:ext cx="9133123" cy="48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38200" y="1556792"/>
            <a:ext cx="8198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Presencial (Opcional Agendamento);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Telefônico (0800);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Agência Virtual;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Aplicativo para Celular;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(Sazonal);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Móvel (Em implantação);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WhatsApp (Em implantação);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365125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Canais de Atendimento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4EB9164-3298-48E3-A922-661212B302D3}"/>
              </a:ext>
            </a:extLst>
          </p:cNvPr>
          <p:cNvSpPr txBox="1"/>
          <p:nvPr/>
        </p:nvSpPr>
        <p:spPr>
          <a:xfrm>
            <a:off x="5893025" y="2582905"/>
            <a:ext cx="2412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50000"/>
                  </a:schemeClr>
                </a:solidFill>
              </a:rPr>
              <a:t>Servidores Próprios</a:t>
            </a:r>
          </a:p>
        </p:txBody>
      </p:sp>
    </p:spTree>
    <p:extLst>
      <p:ext uri="{BB962C8B-B14F-4D97-AF65-F5344CB8AC3E}">
        <p14:creationId xmlns:p14="http://schemas.microsoft.com/office/powerpoint/2010/main" val="41586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43284" y="-295442"/>
            <a:ext cx="9239804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92" y="5448793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52088" y="1094859"/>
            <a:ext cx="8606674" cy="464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  <a:defRPr/>
            </a:pPr>
            <a:r>
              <a:rPr lang="pt-BR" sz="3200" dirty="0">
                <a:solidFill>
                  <a:sysClr val="windowText" lastClr="000000"/>
                </a:solidFill>
                <a:latin typeface="Calibri" panose="020F0502020204030204"/>
              </a:rPr>
              <a:t>Como o atendimento pode atuar de maneira a trazer reflexões à Autarquia vindo de encontro  aos anseios e necessidades dos seus clientes.</a:t>
            </a:r>
          </a:p>
          <a:p>
            <a:pPr marL="457200" lvl="1" indent="0" algn="just">
              <a:buNone/>
              <a:defRPr/>
            </a:pPr>
            <a:endParaRPr lang="pt-BR" sz="3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algn="just">
              <a:defRPr/>
            </a:pPr>
            <a:r>
              <a:rPr lang="pt-BR" sz="3200" dirty="0">
                <a:solidFill>
                  <a:sysClr val="windowText" lastClr="000000"/>
                </a:solidFill>
                <a:latin typeface="Calibri" panose="020F0502020204030204"/>
              </a:rPr>
              <a:t>Disposição a entender o atendimento;</a:t>
            </a:r>
          </a:p>
          <a:p>
            <a:pPr lvl="1" algn="just">
              <a:defRPr/>
            </a:pPr>
            <a:r>
              <a:rPr lang="pt-BR" sz="3200" dirty="0">
                <a:solidFill>
                  <a:sysClr val="windowText" lastClr="000000"/>
                </a:solidFill>
                <a:latin typeface="Calibri" panose="020F0502020204030204"/>
              </a:rPr>
              <a:t>Gerenciamento de informações;</a:t>
            </a:r>
          </a:p>
          <a:p>
            <a:pPr lvl="1" algn="just">
              <a:defRPr/>
            </a:pPr>
            <a:r>
              <a:rPr lang="pt-BR" sz="3200" dirty="0">
                <a:solidFill>
                  <a:sysClr val="windowText" lastClr="000000"/>
                </a:solidFill>
                <a:latin typeface="Calibri" panose="020F0502020204030204"/>
              </a:rPr>
              <a:t>Estudar e propor alterações/melhorias significativas;</a:t>
            </a:r>
            <a:r>
              <a:rPr lang="pt-BR" sz="20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</a:p>
          <a:p>
            <a:pPr algn="just"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73066" y="-99392"/>
            <a:ext cx="7982272" cy="1335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200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Atendimento x Satisfação dos usuários</a:t>
            </a:r>
          </a:p>
        </p:txBody>
      </p:sp>
    </p:spTree>
    <p:extLst>
      <p:ext uri="{BB962C8B-B14F-4D97-AF65-F5344CB8AC3E}">
        <p14:creationId xmlns:p14="http://schemas.microsoft.com/office/powerpoint/2010/main" val="4754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20545" y="-6515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120"/>
              </p:ext>
            </p:extLst>
          </p:nvPr>
        </p:nvGraphicFramePr>
        <p:xfrm>
          <a:off x="-1033114" y="1561220"/>
          <a:ext cx="10236406" cy="4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ítulo 1"/>
          <p:cNvSpPr txBox="1">
            <a:spLocks/>
          </p:cNvSpPr>
          <p:nvPr/>
        </p:nvSpPr>
        <p:spPr>
          <a:xfrm>
            <a:off x="838199" y="365125"/>
            <a:ext cx="8198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Dados do Atendimento Presencial – 2017 / 2018 – Caixa de Sugestões</a:t>
            </a:r>
          </a:p>
        </p:txBody>
      </p:sp>
    </p:spTree>
    <p:extLst>
      <p:ext uri="{BB962C8B-B14F-4D97-AF65-F5344CB8AC3E}">
        <p14:creationId xmlns:p14="http://schemas.microsoft.com/office/powerpoint/2010/main" val="10667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1" y="365125"/>
            <a:ext cx="9144001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Revisão do Regulamento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1FAF1C3D-9D28-496D-A9F8-DC08AB5F6389}"/>
              </a:ext>
            </a:extLst>
          </p:cNvPr>
          <p:cNvSpPr/>
          <p:nvPr/>
        </p:nvSpPr>
        <p:spPr>
          <a:xfrm>
            <a:off x="489083" y="2330512"/>
            <a:ext cx="3353680" cy="743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Revisão do valor excedente de Esgoto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3BA3B639-1343-468D-A6C6-B97C036721D0}"/>
              </a:ext>
            </a:extLst>
          </p:cNvPr>
          <p:cNvSpPr/>
          <p:nvPr/>
        </p:nvSpPr>
        <p:spPr>
          <a:xfrm>
            <a:off x="520311" y="3320574"/>
            <a:ext cx="3322452" cy="743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Penalidades com valor unificado</a:t>
            </a:r>
          </a:p>
          <a:p>
            <a:pPr algn="ctr"/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3298F565-C949-4264-A930-D334EC8B7C29}"/>
              </a:ext>
            </a:extLst>
          </p:cNvPr>
          <p:cNvSpPr/>
          <p:nvPr/>
        </p:nvSpPr>
        <p:spPr>
          <a:xfrm>
            <a:off x="4805605" y="2330512"/>
            <a:ext cx="3888432" cy="743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Revisão do valor excedente de Água e Esgoto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44784E8B-4237-443E-8D76-223AAD4EE352}"/>
              </a:ext>
            </a:extLst>
          </p:cNvPr>
          <p:cNvSpPr/>
          <p:nvPr/>
        </p:nvSpPr>
        <p:spPr>
          <a:xfrm>
            <a:off x="4821219" y="3320574"/>
            <a:ext cx="3888432" cy="743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Penalidades escalonadas por gravidade</a:t>
            </a:r>
          </a:p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6EEC8610-B639-4882-8EFA-D8C5D3F2E1B1}"/>
              </a:ext>
            </a:extLst>
          </p:cNvPr>
          <p:cNvSpPr txBox="1">
            <a:spLocks/>
          </p:cNvSpPr>
          <p:nvPr/>
        </p:nvSpPr>
        <p:spPr>
          <a:xfrm>
            <a:off x="1487155" y="1452773"/>
            <a:ext cx="1357536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b="1" dirty="0">
                <a:latin typeface="Calibri Light" panose="020F0302020204030204"/>
              </a:rPr>
              <a:t>Atual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BE650B8A-4763-481C-863C-5759E195B7D3}"/>
              </a:ext>
            </a:extLst>
          </p:cNvPr>
          <p:cNvSpPr txBox="1">
            <a:spLocks/>
          </p:cNvSpPr>
          <p:nvPr/>
        </p:nvSpPr>
        <p:spPr>
          <a:xfrm>
            <a:off x="5757323" y="1452773"/>
            <a:ext cx="2016224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4000" b="1" dirty="0">
                <a:latin typeface="Calibri Light" panose="020F0302020204030204"/>
              </a:rPr>
              <a:t>Proposta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DC6F8B53-977C-489A-9746-9F6517200ADD}"/>
              </a:ext>
            </a:extLst>
          </p:cNvPr>
          <p:cNvSpPr/>
          <p:nvPr/>
        </p:nvSpPr>
        <p:spPr>
          <a:xfrm>
            <a:off x="3995936" y="25649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xmlns="" id="{C56A5BC8-2A0D-4474-BB7A-1EB039A84782}"/>
              </a:ext>
            </a:extLst>
          </p:cNvPr>
          <p:cNvSpPr/>
          <p:nvPr/>
        </p:nvSpPr>
        <p:spPr>
          <a:xfrm>
            <a:off x="4007955" y="350100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2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19022" y="-9939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365125"/>
            <a:ext cx="9203292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Parcelamento - Usuário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690C082-A9D4-44D2-B58C-45D130834812}"/>
              </a:ext>
            </a:extLst>
          </p:cNvPr>
          <p:cNvSpPr txBox="1">
            <a:spLocks/>
          </p:cNvSpPr>
          <p:nvPr/>
        </p:nvSpPr>
        <p:spPr>
          <a:xfrm>
            <a:off x="467544" y="1287551"/>
            <a:ext cx="77168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just">
              <a:buNone/>
              <a:defRPr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ta: para Cima 1">
            <a:extLst>
              <a:ext uri="{FF2B5EF4-FFF2-40B4-BE49-F238E27FC236}">
                <a16:creationId xmlns:a16="http://schemas.microsoft.com/office/drawing/2014/main" xmlns="" id="{2958E422-C7D3-4BA7-BB4C-2EA402F3D1C1}"/>
              </a:ext>
            </a:extLst>
          </p:cNvPr>
          <p:cNvSpPr/>
          <p:nvPr/>
        </p:nvSpPr>
        <p:spPr>
          <a:xfrm>
            <a:off x="2066620" y="1895235"/>
            <a:ext cx="2419028" cy="1144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75%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xmlns="" id="{7EBB604F-E024-4F9D-AF51-F645AA3FB0E7}"/>
              </a:ext>
            </a:extLst>
          </p:cNvPr>
          <p:cNvSpPr/>
          <p:nvPr/>
        </p:nvSpPr>
        <p:spPr>
          <a:xfrm>
            <a:off x="2015199" y="3558300"/>
            <a:ext cx="2526495" cy="11444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32%</a:t>
            </a:r>
            <a:endParaRPr lang="pt-PT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3B72454-0357-425D-AD0E-C73A27DF44F9}"/>
              </a:ext>
            </a:extLst>
          </p:cNvPr>
          <p:cNvSpPr txBox="1"/>
          <p:nvPr/>
        </p:nvSpPr>
        <p:spPr>
          <a:xfrm>
            <a:off x="2164362" y="1338551"/>
            <a:ext cx="241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ADIMPLÊNCIA</a:t>
            </a:r>
            <a:endParaRPr lang="pt-PT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CA5A1FD-CBFF-4A45-963F-9B582ABB415A}"/>
              </a:ext>
            </a:extLst>
          </p:cNvPr>
          <p:cNvSpPr txBox="1"/>
          <p:nvPr/>
        </p:nvSpPr>
        <p:spPr>
          <a:xfrm>
            <a:off x="2001244" y="4854806"/>
            <a:ext cx="261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INADIMPLÊNCIA</a:t>
            </a:r>
            <a:endParaRPr lang="pt-PT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37541FD2-40D6-463F-ADD6-71C4946C3AD4}"/>
              </a:ext>
            </a:extLst>
          </p:cNvPr>
          <p:cNvSpPr txBox="1"/>
          <p:nvPr/>
        </p:nvSpPr>
        <p:spPr>
          <a:xfrm>
            <a:off x="4724795" y="3159573"/>
            <a:ext cx="397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8% = R$ 117.000,00/ANO</a:t>
            </a:r>
            <a:endParaRPr lang="pt-PT" sz="28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5F8FF70-6450-456F-9BBA-F955C3D01372}"/>
              </a:ext>
            </a:extLst>
          </p:cNvPr>
          <p:cNvSpPr txBox="1"/>
          <p:nvPr/>
        </p:nvSpPr>
        <p:spPr>
          <a:xfrm>
            <a:off x="287576" y="1784884"/>
            <a:ext cx="140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ATÉ</a:t>
            </a:r>
          </a:p>
          <a:p>
            <a:pPr algn="ctr"/>
            <a:r>
              <a:rPr lang="pt-BR" sz="2800" dirty="0"/>
              <a:t>R$60,00</a:t>
            </a:r>
            <a:endParaRPr lang="pt-PT" sz="2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EC55995-2656-4A4D-917A-9050320A8405}"/>
              </a:ext>
            </a:extLst>
          </p:cNvPr>
          <p:cNvSpPr txBox="1"/>
          <p:nvPr/>
        </p:nvSpPr>
        <p:spPr>
          <a:xfrm>
            <a:off x="287576" y="3785390"/>
            <a:ext cx="140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ACIMA</a:t>
            </a:r>
          </a:p>
          <a:p>
            <a:pPr algn="ctr"/>
            <a:r>
              <a:rPr lang="pt-BR" sz="2800" dirty="0"/>
              <a:t>R$60,00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750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576</Words>
  <Application>Microsoft Office PowerPoint</Application>
  <PresentationFormat>Apresentação na tela (4:3)</PresentationFormat>
  <Paragraphs>192</Paragraphs>
  <Slides>21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Planilha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3721</cp:lastModifiedBy>
  <cp:revision>83</cp:revision>
  <dcterms:created xsi:type="dcterms:W3CDTF">2018-05-02T19:43:05Z</dcterms:created>
  <dcterms:modified xsi:type="dcterms:W3CDTF">2018-05-29T15:07:29Z</dcterms:modified>
</cp:coreProperties>
</file>