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675" r:id="rId3"/>
    <p:sldId id="836" r:id="rId4"/>
    <p:sldId id="835" r:id="rId5"/>
    <p:sldId id="728" r:id="rId6"/>
    <p:sldId id="718" r:id="rId7"/>
    <p:sldId id="837" r:id="rId8"/>
    <p:sldId id="838" r:id="rId9"/>
    <p:sldId id="839" r:id="rId10"/>
    <p:sldId id="840" r:id="rId11"/>
    <p:sldId id="841" r:id="rId12"/>
    <p:sldId id="842" r:id="rId13"/>
    <p:sldId id="790" r:id="rId14"/>
    <p:sldId id="844" r:id="rId15"/>
    <p:sldId id="845" r:id="rId16"/>
    <p:sldId id="846" r:id="rId17"/>
    <p:sldId id="847" r:id="rId18"/>
    <p:sldId id="848" r:id="rId19"/>
    <p:sldId id="860" r:id="rId20"/>
    <p:sldId id="849" r:id="rId21"/>
    <p:sldId id="863" r:id="rId22"/>
    <p:sldId id="850" r:id="rId23"/>
    <p:sldId id="800" r:id="rId24"/>
    <p:sldId id="799" r:id="rId25"/>
    <p:sldId id="806" r:id="rId26"/>
    <p:sldId id="807" r:id="rId27"/>
    <p:sldId id="808" r:id="rId28"/>
    <p:sldId id="857" r:id="rId29"/>
    <p:sldId id="858" r:id="rId30"/>
    <p:sldId id="859" r:id="rId31"/>
    <p:sldId id="862" r:id="rId32"/>
    <p:sldId id="831" r:id="rId33"/>
    <p:sldId id="832" r:id="rId34"/>
    <p:sldId id="810" r:id="rId35"/>
    <p:sldId id="833" r:id="rId36"/>
    <p:sldId id="834" r:id="rId37"/>
    <p:sldId id="861" r:id="rId38"/>
    <p:sldId id="852" r:id="rId39"/>
    <p:sldId id="853" r:id="rId40"/>
    <p:sldId id="854" r:id="rId41"/>
    <p:sldId id="855" r:id="rId42"/>
    <p:sldId id="856" r:id="rId43"/>
    <p:sldId id="823" r:id="rId44"/>
    <p:sldId id="824" r:id="rId45"/>
    <p:sldId id="804" r:id="rId46"/>
    <p:sldId id="713" r:id="rId47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507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86369" autoAdjust="0"/>
  </p:normalViewPr>
  <p:slideViewPr>
    <p:cSldViewPr snapToGrid="0">
      <p:cViewPr varScale="1">
        <p:scale>
          <a:sx n="72" d="100"/>
          <a:sy n="72" d="100"/>
        </p:scale>
        <p:origin x="12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2F1DC4B9-ECC2-491B-B7EF-B6713ED2FE7C}" type="datetimeFigureOut">
              <a:rPr lang="en-US"/>
              <a:pPr>
                <a:defRPr/>
              </a:pPr>
              <a:t>6/21/2017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26958E7E-7328-4C74-B2DD-5E58EA02FD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508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8B58A9-0DD4-4234-AA56-88D2900B738D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10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405278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11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151110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12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84716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731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132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271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534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981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08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2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239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23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24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25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26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27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28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824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29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912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30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827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31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23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809427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32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33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34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35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36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37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411263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2792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1C2E7-156A-46E1-82EB-BDB6CB75D8AC}" type="slidenum">
              <a:rPr lang="en-GB" altLang="en-GB" smtClean="0">
                <a:latin typeface="Arial" pitchFamily="34" charset="0"/>
              </a:rPr>
              <a:pPr/>
              <a:t>39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513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86D5D1-C5B6-4E8F-A39A-941836965F33}" type="slidenum">
              <a:rPr lang="en-GB" altLang="en-GB" smtClean="0">
                <a:latin typeface="Arial" pitchFamily="34" charset="0"/>
              </a:rPr>
              <a:pPr/>
              <a:t>40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822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41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60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5646849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42</a:t>
            </a:fld>
            <a:endParaRPr lang="en-GB" altLang="en-GB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8344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6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12066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8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76554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21546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76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381C9-1CFF-4F14-A66B-2F267F01BC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73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29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07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D22E0-FA00-463E-8110-A00FD03B537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21/06/2017</a:t>
            </a:fld>
            <a:endParaRPr lang="fr-CA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0" y="6304002"/>
            <a:ext cx="1473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pt-BR" sz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pt-BR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M.:Ir.:C.:T.:M.:R.:</a:t>
            </a:r>
            <a:endParaRPr lang="it-IT" sz="1000" dirty="0">
              <a:solidFill>
                <a:schemeClr val="tx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9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tiff"/><Relationship Id="rId5" Type="http://schemas.openxmlformats.org/officeDocument/2006/relationships/image" Target="../media/image52.jpeg"/><Relationship Id="rId4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openxmlformats.org/officeDocument/2006/relationships/image" Target="../media/image57.jpeg"/><Relationship Id="rId10" Type="http://schemas.openxmlformats.org/officeDocument/2006/relationships/image" Target="../media/image60.tiff"/><Relationship Id="rId4" Type="http://schemas.openxmlformats.org/officeDocument/2006/relationships/image" Target="../media/image3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tiff"/><Relationship Id="rId5" Type="http://schemas.openxmlformats.org/officeDocument/2006/relationships/image" Target="../media/image60.tiff"/><Relationship Id="rId4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3.jpeg"/><Relationship Id="rId21" Type="http://schemas.openxmlformats.org/officeDocument/2006/relationships/image" Target="../media/image2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24" Type="http://schemas.openxmlformats.org/officeDocument/2006/relationships/image" Target="../media/image28.tiff"/><Relationship Id="rId5" Type="http://schemas.openxmlformats.org/officeDocument/2006/relationships/image" Target="../media/image13.emf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2.jpeg"/><Relationship Id="rId10" Type="http://schemas.openxmlformats.org/officeDocument/2006/relationships/image" Target="../media/image5.png"/><Relationship Id="rId19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8.jpeg"/><Relationship Id="rId22" Type="http://schemas.openxmlformats.org/officeDocument/2006/relationships/image" Target="../media/image26.tiff"/><Relationship Id="rId27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3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Aplica&#231;&#245;es%20Pr&#225;ticas%20usando%20EPANET.pptx#-1,8,Aplica&#231;&#245;es Pr&#225;ticas - Perdas de &#193;gu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CaixaDeTexto 4"/>
          <p:cNvSpPr txBox="1">
            <a:spLocks noChangeArrowheads="1"/>
          </p:cNvSpPr>
          <p:nvPr/>
        </p:nvSpPr>
        <p:spPr bwMode="auto">
          <a:xfrm>
            <a:off x="2982381" y="5511237"/>
            <a:ext cx="342902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JUNHO DE 2017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2100" y="546100"/>
            <a:ext cx="88519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7399" y="731838"/>
            <a:ext cx="273611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971800" y="3818572"/>
            <a:ext cx="345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Eng. Gustavo Lamon</a:t>
            </a:r>
          </a:p>
          <a:p>
            <a:pPr algn="ctr"/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711200" y="2463969"/>
            <a:ext cx="772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n w="1905"/>
                <a:solidFill>
                  <a:srgbClr val="0050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47° ASSEMBLEIA NACIONAL DA ASSEMAE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n w="1905"/>
                <a:solidFill>
                  <a:srgbClr val="0050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Aplicadas a Perdas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L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406" y="1095642"/>
            <a:ext cx="1303058" cy="233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26126" y="188932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Aplicação: Transferência de Custódia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75188"/>
              </p:ext>
            </p:extLst>
          </p:nvPr>
        </p:nvGraphicFramePr>
        <p:xfrm>
          <a:off x="543478" y="3361887"/>
          <a:ext cx="4889500" cy="3086100"/>
        </p:xfrm>
        <a:graphic>
          <a:graphicData uri="http://schemas.openxmlformats.org/drawingml/2006/table">
            <a:tbl>
              <a:tblPr/>
              <a:tblGrid>
                <a:gridCol w="2822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 FLOWIZ s/ GPRS 200mm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R$ 16.000,00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Vazão Nominal do Processo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Mês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m3/mês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2.196.000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Considerando 1,00m3 = R$1,00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R$ 2.196.000,00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R$ 21.960,00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R$ 43.920,00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R$ 109.800,00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(Retorno do Investimento)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6250" y="1676416"/>
            <a:ext cx="227023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2433564" y="2681506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Qn</a:t>
            </a:r>
            <a:r>
              <a:rPr lang="pt-BR" dirty="0">
                <a:solidFill>
                  <a:schemeClr val="bg1"/>
                </a:solidFill>
              </a:rPr>
              <a:t>=250m3/h ou 2.196.000m3/ano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595865" y="4298155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RETORNO DO INVESTIMENTO EM MENOS DE UM ANO!</a:t>
            </a:r>
          </a:p>
        </p:txBody>
      </p:sp>
      <p:sp>
        <p:nvSpPr>
          <p:cNvPr id="13" name="Seta para a direita 11"/>
          <p:cNvSpPr/>
          <p:nvPr/>
        </p:nvSpPr>
        <p:spPr>
          <a:xfrm>
            <a:off x="831425" y="2495600"/>
            <a:ext cx="4013200" cy="77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66069" y="2656498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Qn</a:t>
            </a:r>
            <a:r>
              <a:rPr lang="pt-BR" dirty="0">
                <a:solidFill>
                  <a:schemeClr val="bg1"/>
                </a:solidFill>
              </a:rPr>
              <a:t>=250m3/h ou 2.196.000m3/ano</a:t>
            </a:r>
          </a:p>
        </p:txBody>
      </p:sp>
    </p:spTree>
    <p:extLst>
      <p:ext uri="{BB962C8B-B14F-4D97-AF65-F5344CB8AC3E}">
        <p14:creationId xmlns:p14="http://schemas.microsoft.com/office/powerpoint/2010/main" val="33066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965" y="2421544"/>
            <a:ext cx="3973139" cy="3325093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71297" y="3435159"/>
            <a:ext cx="41402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dirty="0" err="1">
                <a:latin typeface="Verdana" pitchFamily="34" charset="0"/>
              </a:rPr>
              <a:t>Aumento</a:t>
            </a:r>
            <a:r>
              <a:rPr lang="en-US" dirty="0">
                <a:latin typeface="Verdana" pitchFamily="34" charset="0"/>
              </a:rPr>
              <a:t> do </a:t>
            </a:r>
            <a:r>
              <a:rPr lang="en-US" dirty="0" err="1">
                <a:latin typeface="Verdana" pitchFamily="34" charset="0"/>
              </a:rPr>
              <a:t>vazamento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ao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longo</a:t>
            </a:r>
            <a:r>
              <a:rPr lang="en-US" dirty="0">
                <a:latin typeface="Verdana" pitchFamily="34" charset="0"/>
              </a:rPr>
              <a:t> do tempo</a:t>
            </a:r>
          </a:p>
          <a:p>
            <a:endParaRPr lang="en-US" dirty="0">
              <a:latin typeface="Verdana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4081" y="1416498"/>
            <a:ext cx="8424863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 LOCALIZAÇÃO DE PEQUENOS VAZAMENTOS, AUMENTA A EFICIÊNCIA NO COMBATE A PERDAS. </a:t>
            </a:r>
          </a:p>
        </p:txBody>
      </p:sp>
    </p:spTree>
    <p:extLst>
      <p:ext uri="{BB962C8B-B14F-4D97-AF65-F5344CB8AC3E}">
        <p14:creationId xmlns:p14="http://schemas.microsoft.com/office/powerpoint/2010/main" val="278166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47193" y="1576467"/>
            <a:ext cx="5445819" cy="6873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VAZAMENTOS</a:t>
            </a:r>
          </a:p>
        </p:txBody>
      </p:sp>
      <p:pic>
        <p:nvPicPr>
          <p:cNvPr id="5" name="Picture 2" descr="http://www.farwestcorrosion.com/fw/images/ccp7/fisher41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43" y="2742327"/>
            <a:ext cx="1024318" cy="28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utilityservice.com/images/portfolio/leakdetector/leak01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4" y="3549167"/>
            <a:ext cx="2837673" cy="11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dwrcymru.co.uk/~/media/Images/Page%20Images/Company%20Information/leakage_img.ash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7" r="7478"/>
          <a:stretch/>
        </p:blipFill>
        <p:spPr bwMode="auto">
          <a:xfrm>
            <a:off x="5784532" y="3489209"/>
            <a:ext cx="1808480" cy="13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4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729225" y="1643971"/>
            <a:ext cx="824786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equipamentos acústicos usados em pesquisas de vazamentos podem ser classificados de três formas: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endParaRPr lang="pt-BR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Tradicionais: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Equipamentos utilizados a mais de 40 anos e de conhecimento das maiorias das empresas de saneamento. Ex.: Hastes de Escuta e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Mecânicos;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endParaRPr lang="pt-BR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Modernos: 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mais sofisticados, bem difundidos no meio técnico, mas de custo mais elevado. Ex.: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Eletrônicos, Correlacionadores de Ruídos e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Loggers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Ruídos;</a:t>
            </a:r>
          </a:p>
        </p:txBody>
      </p:sp>
    </p:spTree>
    <p:extLst>
      <p:ext uri="{BB962C8B-B14F-4D97-AF65-F5344CB8AC3E}">
        <p14:creationId xmlns:p14="http://schemas.microsoft.com/office/powerpoint/2010/main" val="1902928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7" y="3454690"/>
            <a:ext cx="3789362" cy="19600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35" y="3452163"/>
            <a:ext cx="3791017" cy="19625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902997" y="5698621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Haste de escuta mecânica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729225" y="1686202"/>
            <a:ext cx="82478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30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1000125" y="5486552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</a:t>
            </a:r>
            <a:r>
              <a:rPr lang="pt-BR" altLang="pt-BR" sz="1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Mecânico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3001002"/>
            <a:ext cx="3076575" cy="2314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13" name="Picture 2" descr="http://upload.wikimedia.org/wikipedia/commons/thumb/c/c5/Geofone_mecanico.jpg/100px-Geofone_mecani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99" y="2607620"/>
            <a:ext cx="1571625" cy="27660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948132" y="1417755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</a:p>
        </p:txBody>
      </p:sp>
    </p:spTree>
    <p:extLst>
      <p:ext uri="{BB962C8B-B14F-4D97-AF65-F5344CB8AC3E}">
        <p14:creationId xmlns:p14="http://schemas.microsoft.com/office/powerpoint/2010/main" val="11337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4" name="CaixaDeTexto 6"/>
          <p:cNvSpPr txBox="1">
            <a:spLocks noChangeArrowheads="1"/>
          </p:cNvSpPr>
          <p:nvPr/>
        </p:nvSpPr>
        <p:spPr bwMode="auto">
          <a:xfrm>
            <a:off x="781218" y="5038203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 Eletrônico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729225" y="1546704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77" y="2494201"/>
            <a:ext cx="3206829" cy="2080723"/>
          </a:xfrm>
          <a:prstGeom prst="rect">
            <a:avLst/>
          </a:prstGeom>
        </p:spPr>
      </p:pic>
      <p:pic>
        <p:nvPicPr>
          <p:cNvPr id="9" name="Picture 3" descr="C:\Users\roger.ironmonger\Pictures\Products\Mikron3\Mikron3\Mikron3 Application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38" y="2529491"/>
            <a:ext cx="1536970" cy="234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57" y="4704922"/>
            <a:ext cx="1269842" cy="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4" name="CaixaDeTexto 6"/>
          <p:cNvSpPr txBox="1">
            <a:spLocks noChangeArrowheads="1"/>
          </p:cNvSpPr>
          <p:nvPr/>
        </p:nvSpPr>
        <p:spPr bwMode="auto">
          <a:xfrm>
            <a:off x="1822710" y="5727191"/>
            <a:ext cx="615882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Dataloggers</a:t>
            </a:r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Ruído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19694" y="3009165"/>
            <a:ext cx="4961845" cy="26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822710" y="3105973"/>
            <a:ext cx="3498117" cy="232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729225" y="1603655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sp>
        <p:nvSpPr>
          <p:cNvPr id="10" name="AutoShape 4" descr="phocus3-logo"/>
          <p:cNvSpPr>
            <a:spLocks noChangeAspect="1" noChangeArrowheads="1"/>
          </p:cNvSpPr>
          <p:nvPr/>
        </p:nvSpPr>
        <p:spPr bwMode="auto">
          <a:xfrm>
            <a:off x="4514794" y="38889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17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4" name="Picture 2" descr="C:\Documents and Settings\Rogerironmonger\My Documents\My Pictures\Products\New Yellow Cases\Enig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10" y="2464336"/>
            <a:ext cx="1651815" cy="13526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504001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7467" y="2464336"/>
            <a:ext cx="959385" cy="135265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Primayer Eureka3 (A)(Trans)LR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60" y="2464336"/>
            <a:ext cx="1486766" cy="1352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10443" y="1451311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PARA PESQUISA DE VAZAMENTOS NÃO 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175967"/>
              </p:ext>
            </p:extLst>
          </p:nvPr>
        </p:nvGraphicFramePr>
        <p:xfrm>
          <a:off x="1598860" y="3900020"/>
          <a:ext cx="5453936" cy="140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3" name="Image" r:id="rId8" imgW="10000706" imgH="2579598" progId="">
                  <p:embed/>
                </p:oleObj>
              </mc:Choice>
              <mc:Fallback>
                <p:oleObj name="Image" r:id="rId8" imgW="10000706" imgH="2579598" progId="">
                  <p:embed/>
                  <p:pic>
                    <p:nvPicPr>
                      <p:cNvPr id="9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860" y="3900020"/>
                        <a:ext cx="5453936" cy="140622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ixaDeTexto 6"/>
          <p:cNvSpPr txBox="1">
            <a:spLocks noChangeArrowheads="1"/>
          </p:cNvSpPr>
          <p:nvPr/>
        </p:nvSpPr>
        <p:spPr bwMode="auto">
          <a:xfrm>
            <a:off x="854883" y="571379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Correlacionadores de Ruído</a:t>
            </a:r>
          </a:p>
        </p:txBody>
      </p:sp>
      <p:pic>
        <p:nvPicPr>
          <p:cNvPr id="12" name="Picture 4" descr="Eureka3 Logo + Outline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0699" y="2464336"/>
            <a:ext cx="1379046" cy="550996"/>
          </a:xfrm>
          <a:prstGeom prst="rect">
            <a:avLst/>
          </a:prstGeom>
        </p:spPr>
      </p:pic>
      <p:pic>
        <p:nvPicPr>
          <p:cNvPr id="13" name="Picture 11" descr="DSC040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5419" y="3015332"/>
            <a:ext cx="1427620" cy="1070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75967" y="4603131"/>
            <a:ext cx="1520161" cy="1952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922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Kit Avançado de Pesquisa de Vazamento – EUREKA3+MIKRON3</a:t>
            </a:r>
          </a:p>
        </p:txBody>
      </p:sp>
      <p:pic>
        <p:nvPicPr>
          <p:cNvPr id="8" name="Picture 4" descr="Primayer Eureka3 (A)(Trans)L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107" y="2768588"/>
            <a:ext cx="3752193" cy="341423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40" y="2819130"/>
            <a:ext cx="4843260" cy="3142507"/>
          </a:xfrm>
          <a:prstGeom prst="rect">
            <a:avLst/>
          </a:prstGeom>
        </p:spPr>
      </p:pic>
      <p:pic>
        <p:nvPicPr>
          <p:cNvPr id="10" name="Picture 4" descr="Eureka3 Logo + Outlin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5654" y="6133981"/>
            <a:ext cx="1379046" cy="55099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42" y="6128566"/>
            <a:ext cx="1269842" cy="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4101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91410" y="182715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NÓS....</a:t>
            </a: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47399" y="5124184"/>
            <a:ext cx="1854200" cy="255588"/>
            <a:chOff x="4432" y="3264"/>
            <a:chExt cx="1168" cy="161"/>
          </a:xfrm>
        </p:grpSpPr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4432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2011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 flipV="1">
              <a:off x="4800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6552105" y="5125806"/>
            <a:ext cx="1270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5498005" y="5125806"/>
            <a:ext cx="1270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310555" y="5124184"/>
            <a:ext cx="1365250" cy="255588"/>
            <a:chOff x="2708" y="3264"/>
            <a:chExt cx="860" cy="161"/>
          </a:xfrm>
        </p:grpSpPr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2708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2004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 flipV="1">
              <a:off x="2768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2717648" y="5124184"/>
            <a:ext cx="1270000" cy="263526"/>
            <a:chOff x="1536" y="3264"/>
            <a:chExt cx="800" cy="166"/>
          </a:xfrm>
        </p:grpSpPr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1721" y="3275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1997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 flipV="1">
              <a:off x="1536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1253030" y="5124184"/>
            <a:ext cx="1463675" cy="255588"/>
            <a:chOff x="782" y="3264"/>
            <a:chExt cx="922" cy="161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782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1989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904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>
            <a:off x="233855" y="5124184"/>
            <a:ext cx="1441450" cy="255588"/>
            <a:chOff x="140" y="3264"/>
            <a:chExt cx="908" cy="161"/>
          </a:xfrm>
        </p:grpSpPr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140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1977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V="1">
              <a:off x="248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sp>
        <p:nvSpPr>
          <p:cNvPr id="16" name="CaixaDeTexto 23"/>
          <p:cNvSpPr txBox="1"/>
          <p:nvPr/>
        </p:nvSpPr>
        <p:spPr>
          <a:xfrm>
            <a:off x="234583" y="4360587"/>
            <a:ext cx="8338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dirty="0">
                <a:latin typeface="+mj-lt"/>
              </a:rPr>
              <a:t>RAMO DE </a:t>
            </a:r>
          </a:p>
          <a:p>
            <a:r>
              <a:rPr lang="pt-BR" sz="1100" b="1" dirty="0">
                <a:latin typeface="+mj-lt"/>
              </a:rPr>
              <a:t>SERVIÇOS</a:t>
            </a:r>
          </a:p>
          <a:p>
            <a:r>
              <a:rPr lang="pt-BR" sz="1100" b="1" dirty="0">
                <a:latin typeface="+mj-lt"/>
              </a:rPr>
              <a:t>INDUSTRIA</a:t>
            </a:r>
          </a:p>
        </p:txBody>
      </p:sp>
      <p:sp>
        <p:nvSpPr>
          <p:cNvPr id="17" name="CaixaDeTexto 24"/>
          <p:cNvSpPr txBox="1"/>
          <p:nvPr/>
        </p:nvSpPr>
        <p:spPr>
          <a:xfrm>
            <a:off x="1133968" y="5552730"/>
            <a:ext cx="8130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dirty="0">
                <a:latin typeface="+mj-lt"/>
              </a:rPr>
              <a:t>SURGE</a:t>
            </a:r>
          </a:p>
          <a:p>
            <a:r>
              <a:rPr lang="pt-BR" sz="1100" b="1" dirty="0">
                <a:latin typeface="+mj-lt"/>
              </a:rPr>
              <a:t>A LAMON</a:t>
            </a:r>
          </a:p>
          <a:p>
            <a:r>
              <a:rPr lang="pt-BR" sz="1100" b="1" dirty="0">
                <a:latin typeface="+mj-lt"/>
              </a:rPr>
              <a:t>PRODUTOS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402" y="4051798"/>
            <a:ext cx="869236" cy="86923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22" y="4293636"/>
            <a:ext cx="883686" cy="61905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922" y="4246085"/>
            <a:ext cx="846301" cy="413578"/>
          </a:xfrm>
          <a:prstGeom prst="rect">
            <a:avLst/>
          </a:prstGeom>
        </p:spPr>
      </p:pic>
      <p:pic>
        <p:nvPicPr>
          <p:cNvPr id="21" name="Picture 2" descr="05A Isoil log complete GB 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47" y="4293636"/>
            <a:ext cx="814786" cy="3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4027" y="4197813"/>
            <a:ext cx="834245" cy="42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0300" y="4178415"/>
            <a:ext cx="456943" cy="48124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485" y="4424431"/>
            <a:ext cx="999090" cy="14210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67" y="5540822"/>
            <a:ext cx="945128" cy="488859"/>
          </a:xfrm>
          <a:prstGeom prst="rect">
            <a:avLst/>
          </a:prstGeom>
        </p:spPr>
      </p:pic>
      <p:sp>
        <p:nvSpPr>
          <p:cNvPr id="26" name="CaixaDeTexto 33"/>
          <p:cNvSpPr txBox="1"/>
          <p:nvPr/>
        </p:nvSpPr>
        <p:spPr>
          <a:xfrm>
            <a:off x="3720153" y="1662608"/>
            <a:ext cx="433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LINE LAMON &amp; ISOIL LAMON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0" y="1378889"/>
            <a:ext cx="2411026" cy="17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29225" y="319306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951" y="1333865"/>
            <a:ext cx="467580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982" y="2874837"/>
            <a:ext cx="3958524" cy="382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626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Detectores de Massa Metálica e Detectores de Tubulação e Cabos </a:t>
            </a:r>
          </a:p>
        </p:txBody>
      </p:sp>
      <p:pic>
        <p:nvPicPr>
          <p:cNvPr id="15" name="Picture 11" descr="M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85016">
            <a:off x="250658" y="3349833"/>
            <a:ext cx="2438400" cy="137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2" descr="TW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3732213"/>
            <a:ext cx="2176463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TW-82_reduzid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0" y="3422650"/>
            <a:ext cx="3333750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aixaDeTexto 23"/>
          <p:cNvSpPr txBox="1"/>
          <p:nvPr/>
        </p:nvSpPr>
        <p:spPr>
          <a:xfrm>
            <a:off x="647700" y="5537200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M-97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467100" y="5245100"/>
            <a:ext cx="664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TW-6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946900" y="5626100"/>
            <a:ext cx="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TW-82</a:t>
            </a:r>
          </a:p>
        </p:txBody>
      </p:sp>
    </p:spTree>
    <p:extLst>
      <p:ext uri="{BB962C8B-B14F-4D97-AF65-F5344CB8AC3E}">
        <p14:creationId xmlns:p14="http://schemas.microsoft.com/office/powerpoint/2010/main" val="2897608790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68680" y="881364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MACROMEDIDIDOR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902" y="2343626"/>
            <a:ext cx="6057900" cy="37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954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495385" y="1203122"/>
            <a:ext cx="8356903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Os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são peças fundamentais no combate a perdas.    É a partir das medições dos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que teremos condições de contabilizar as perdas nos sistemas de distribuição de água;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As tecnologias mais difundidas para o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própósito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da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nas companhias de saneamento são: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Venturi;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Woltmann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Ultrassônico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de Inserção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Cada tecnologia possui sua aplicação com suas vantagens tecnológicas bem como suas limitações;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Observamos no mercado, que muitas empresas aplicam tecnologias diversas, sem no entanto, observarem as LIMITAÇÕES de cada uma delas;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1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80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9" name="Picture 1032" descr="C:\Users\vesprini.ISODM\Desktop\IFX_C1_verde_ISOFLU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062" y="3240102"/>
            <a:ext cx="35814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ULTRASSÔNICO CARRETEL A BATERIA</a:t>
            </a:r>
          </a:p>
        </p:txBody>
      </p:sp>
      <p:pic>
        <p:nvPicPr>
          <p:cNvPr id="12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ULTRASSÔNICO CLAMP ON E INTRUSIVO / PORTÁTIL E FIXO</a:t>
            </a:r>
          </a:p>
        </p:txBody>
      </p:sp>
      <p:pic>
        <p:nvPicPr>
          <p:cNvPr id="7" name="Picture 2" descr="http://www.isomag.eu/database/IFX-F100_tub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52" y="3009900"/>
            <a:ext cx="2449574" cy="3519502"/>
          </a:xfrm>
          <a:prstGeom prst="rect">
            <a:avLst/>
          </a:prstGeom>
          <a:noFill/>
        </p:spPr>
      </p:pic>
      <p:graphicFrame>
        <p:nvGraphicFramePr>
          <p:cNvPr id="113666" name="Object 22"/>
          <p:cNvGraphicFramePr>
            <a:graphicFrameLocks noChangeAspect="1"/>
          </p:cNvGraphicFramePr>
          <p:nvPr/>
        </p:nvGraphicFramePr>
        <p:xfrm>
          <a:off x="6392863" y="3740150"/>
          <a:ext cx="1639887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3" name="CorelPhotoPaint.Image.9" r:id="rId5" imgW="2615873" imgH="3187302" progId="">
                  <p:embed/>
                </p:oleObj>
              </mc:Choice>
              <mc:Fallback>
                <p:oleObj name="CorelPhotoPaint.Image.9" r:id="rId5" imgW="2615873" imgH="3187302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2863" y="3740150"/>
                        <a:ext cx="1639887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 descr="D:\DOCUME~2\204031~1\LOCALS~1\Temp\npo000023.t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962" y="3570278"/>
            <a:ext cx="2830538" cy="230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CARRETEL (WAFER / FLANGEADO) A ENERGIA OU A BATERIA </a:t>
            </a:r>
          </a:p>
        </p:txBody>
      </p:sp>
      <p:pic>
        <p:nvPicPr>
          <p:cNvPr id="8" name="Picture 6" descr="dominates data"/>
          <p:cNvPicPr>
            <a:picLocks noChangeAspect="1" noChangeArrowheads="1"/>
          </p:cNvPicPr>
          <p:nvPr/>
        </p:nvPicPr>
        <p:blipFill>
          <a:blip r:embed="rId3" cstate="print"/>
          <a:srcRect l="2522" t="1082" r="8350" b="7196"/>
          <a:stretch>
            <a:fillRect/>
          </a:stretch>
        </p:blipFill>
        <p:spPr bwMode="auto">
          <a:xfrm>
            <a:off x="4545013" y="3054350"/>
            <a:ext cx="3671887" cy="35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L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2224" y="3097213"/>
            <a:ext cx="173966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DE INSERÇÃO A ENERGIA OU A BATERIA</a:t>
            </a:r>
          </a:p>
        </p:txBody>
      </p:sp>
      <p:pic>
        <p:nvPicPr>
          <p:cNvPr id="9" name="Imagem 8" descr="2015-06-17 14.54.46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2810932"/>
            <a:ext cx="2119313" cy="3767668"/>
          </a:xfrm>
          <a:prstGeom prst="rect">
            <a:avLst/>
          </a:prstGeom>
        </p:spPr>
      </p:pic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PERFORMANCE DO MEDIDOR ELETROMAGNÉTICO DE INSERÇÃO X CARRETEL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58" y="2233598"/>
            <a:ext cx="8379765" cy="38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281820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PERFORMANCE DO MEDIDOR ELETROMAGNÉTICO DE INSERÇÃO X CARRETEL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755"/>
            <a:ext cx="9144000" cy="487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4784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91410" y="182715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NÓS....</a:t>
            </a: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1151922" y="2067822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1151922" y="2751380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1151922" y="3484290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151922" y="4341145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1111289" y="5374247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3" name="Line 38"/>
          <p:cNvSpPr>
            <a:spLocks noChangeShapeType="1"/>
          </p:cNvSpPr>
          <p:nvPr/>
        </p:nvSpPr>
        <p:spPr bwMode="auto">
          <a:xfrm>
            <a:off x="1151922" y="1311709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22" y="2136411"/>
            <a:ext cx="1295094" cy="522012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" y="1451227"/>
            <a:ext cx="1290298" cy="399278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289" y="4571315"/>
            <a:ext cx="1295094" cy="531761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504" y="2863359"/>
            <a:ext cx="492267" cy="518450"/>
          </a:xfrm>
          <a:prstGeom prst="rect">
            <a:avLst/>
          </a:prstGeom>
        </p:spPr>
      </p:pic>
      <p:pic>
        <p:nvPicPr>
          <p:cNvPr id="48" name="Picture 2" descr="05A Isoil log complete GB 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6" y="3688084"/>
            <a:ext cx="973896" cy="4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289" y="5590815"/>
            <a:ext cx="1447350" cy="205860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2532" y="1485372"/>
            <a:ext cx="616076" cy="431582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2613" y="1375329"/>
            <a:ext cx="662431" cy="662431"/>
          </a:xfrm>
          <a:prstGeom prst="rect">
            <a:avLst/>
          </a:prstGeom>
        </p:spPr>
      </p:pic>
      <p:pic>
        <p:nvPicPr>
          <p:cNvPr id="52" name="Picture 14" descr="XLT30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9575" y="2177171"/>
            <a:ext cx="648929" cy="44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Imagem 52" descr="TW-82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62272" y="2174335"/>
            <a:ext cx="788181" cy="45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1" descr="M9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33383" y="2138043"/>
            <a:ext cx="966013" cy="54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" name="Picture 6" descr="D:\DOCUME~2\204031~1\LOCALS~1\Temp\npo000023.t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79566" y="2878673"/>
            <a:ext cx="640612" cy="521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Imagem 5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69" y="2939821"/>
            <a:ext cx="867349" cy="411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Picture 4" descr="ML25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10832" y="3575106"/>
            <a:ext cx="392276" cy="70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05" descr="MS3800 (con maniglie)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26811" y="3621930"/>
            <a:ext cx="372905" cy="558712"/>
          </a:xfrm>
          <a:prstGeom prst="rect">
            <a:avLst/>
          </a:prstGeom>
          <a:noFill/>
        </p:spPr>
      </p:pic>
      <p:pic>
        <p:nvPicPr>
          <p:cNvPr id="59" name="Picture 2" descr="http://www.isoil-lamon.com.br/database_p/prodotti/IFX_C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06375" y="3607850"/>
            <a:ext cx="844489" cy="616844"/>
          </a:xfrm>
          <a:prstGeom prst="rect">
            <a:avLst/>
          </a:prstGeom>
          <a:noFill/>
        </p:spPr>
      </p:pic>
      <p:pic>
        <p:nvPicPr>
          <p:cNvPr id="60" name="Picture 4" descr="http://www.isomag.eu/database/IFX-F100_tubo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31873" y="3621049"/>
            <a:ext cx="403873" cy="580277"/>
          </a:xfrm>
          <a:prstGeom prst="rect">
            <a:avLst/>
          </a:prstGeom>
          <a:noFill/>
        </p:spPr>
      </p:pic>
      <p:pic>
        <p:nvPicPr>
          <p:cNvPr id="61" name="Picture 6" descr="http://www.isoil.it/database/prodotti/ML31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84" y="3598953"/>
            <a:ext cx="588595" cy="5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90" y="4559755"/>
            <a:ext cx="911952" cy="591712"/>
          </a:xfrm>
          <a:prstGeom prst="rect">
            <a:avLst/>
          </a:prstGeom>
        </p:spPr>
      </p:pic>
      <p:pic>
        <p:nvPicPr>
          <p:cNvPr id="63" name="Picture 11" descr="Primayer Eureka3 (B) new screen.tif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98363" y="4461618"/>
            <a:ext cx="1217704" cy="80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02" y="4460005"/>
            <a:ext cx="212778" cy="504107"/>
          </a:xfrm>
          <a:prstGeom prst="rect">
            <a:avLst/>
          </a:prstGeom>
        </p:spPr>
      </p:pic>
      <p:pic>
        <p:nvPicPr>
          <p:cNvPr id="65" name="Picture 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97" y="4502897"/>
            <a:ext cx="402737" cy="470939"/>
          </a:xfrm>
          <a:prstGeom prst="rect">
            <a:avLst/>
          </a:prstGeom>
        </p:spPr>
      </p:pic>
      <p:pic>
        <p:nvPicPr>
          <p:cNvPr id="66" name="Picture 10" descr="XLEMAY2012.PN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398460" y="4453735"/>
            <a:ext cx="958964" cy="76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43" y="5520268"/>
            <a:ext cx="316045" cy="460724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11" y="5462501"/>
            <a:ext cx="905168" cy="590622"/>
          </a:xfrm>
          <a:prstGeom prst="rect">
            <a:avLst/>
          </a:prstGeom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82" y="5484295"/>
            <a:ext cx="368346" cy="5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8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5750" y="869950"/>
            <a:ext cx="83581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kumimoji="1"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EXEMPLOS DE APLICAÇÃO DE MEDIDORES ELETROMAGNÉTICO  DE INSERÇÃO</a:t>
            </a:r>
          </a:p>
        </p:txBody>
      </p:sp>
      <p:pic>
        <p:nvPicPr>
          <p:cNvPr id="9" name="Imagem 8" descr="2012-12-12 10.29.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480" y="1714488"/>
            <a:ext cx="2698180" cy="359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2012-12-13 11.34.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8808" y="4185828"/>
            <a:ext cx="1785054" cy="238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3143250" y="1714500"/>
            <a:ext cx="5832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Problema: Foram instalados medidores carretel em tubos de 600 a 1200mm em 2003 e que após cerca de 5 anos, pararam de funcionar por diversos problemas;</a:t>
            </a: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CaixaDeTexto 13"/>
          <p:cNvSpPr txBox="1">
            <a:spLocks noChangeArrowheads="1"/>
          </p:cNvSpPr>
          <p:nvPr/>
        </p:nvSpPr>
        <p:spPr bwMode="auto">
          <a:xfrm>
            <a:off x="3492500" y="2871788"/>
            <a:ext cx="5651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 Fabricante havia cobrado aproximadamente R$40.000,00 para arrumar cada medidor que estava avariado, fora o custo de mobilização, transporte, </a:t>
            </a:r>
            <a:r>
              <a:rPr lang="pt-BR" sz="1800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etc</a:t>
            </a:r>
            <a:r>
              <a:rPr lang="pt-BR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CaixaDeTexto 103"/>
          <p:cNvSpPr txBox="1">
            <a:spLocks noChangeArrowheads="1"/>
          </p:cNvSpPr>
          <p:nvPr/>
        </p:nvSpPr>
        <p:spPr bwMode="auto">
          <a:xfrm>
            <a:off x="3786188" y="4357688"/>
            <a:ext cx="5164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Solução por nós apresentada: Instalação de 5 medidores de inserção. </a:t>
            </a:r>
          </a:p>
          <a:p>
            <a:pPr algn="just"/>
            <a:endParaRPr lang="pt-BR" sz="180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2892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">
            <a:extLst>
              <a:ext uri="{FF2B5EF4-FFF2-40B4-BE49-F238E27FC236}">
                <a16:creationId xmlns:a16="http://schemas.microsoft.com/office/drawing/2014/main" id="{537688C5-0808-4A3F-900F-01A1F8FE3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39" y="1482553"/>
            <a:ext cx="3208638" cy="4581128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5680F2D3-B0D3-41F9-9A88-4907D72B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26" y="2467488"/>
            <a:ext cx="52565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Funções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Inovadoras</a:t>
            </a:r>
            <a:endParaRPr lang="en-US" altLang="it-IT" sz="2000" kern="0" dirty="0">
              <a:solidFill>
                <a:srgbClr val="0092D2"/>
              </a:solidFill>
              <a:latin typeface="Vectora LT Std Black" pitchFamily="123" charset="0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altLang="it-IT" sz="2000" kern="0" dirty="0">
              <a:solidFill>
                <a:srgbClr val="0092D2"/>
              </a:solidFill>
              <a:latin typeface="Vectora LT Std Black" pitchFamily="123" charset="0"/>
              <a:ea typeface="+mj-ea"/>
              <a:cs typeface="+mj-cs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Alimentação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110/220Vac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ou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24Vdc;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</a:rPr>
              <a:t>Bateria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</a:rPr>
              <a:t>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</a:rPr>
              <a:t>Interna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</a:rPr>
              <a:t> de Back-up com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</a:rPr>
              <a:t>autonomia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</a:rPr>
              <a:t> de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</a:rPr>
              <a:t>até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</a:rPr>
              <a:t> 30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</a:rPr>
              <a:t>dias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</a:rPr>
              <a:t>;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Comunicação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Wifi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;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Grau de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proteção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IP67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ou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IP68;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Datalogger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incorporado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de 4Gbyte;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Display LCD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gráfico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128x64pixels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BIV –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Buil</a:t>
            </a:r>
            <a:r>
              <a:rPr lang="en-US" altLang="it-IT" sz="20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 in </a:t>
            </a:r>
            <a:r>
              <a:rPr lang="en-US" altLang="it-IT" sz="2000" kern="0" dirty="0" err="1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Verificator</a:t>
            </a:r>
            <a:endParaRPr lang="en-US" altLang="it-IT" sz="2000" kern="0" dirty="0">
              <a:solidFill>
                <a:srgbClr val="0092D2"/>
              </a:solidFill>
              <a:latin typeface="Vectora LT Std Black" pitchFamily="123" charset="0"/>
              <a:ea typeface="+mj-ea"/>
              <a:cs typeface="+mj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F3A2026-3401-48DF-B37C-24B9698D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96" y="1156456"/>
            <a:ext cx="655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089" dir="2399983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it-IT" sz="6600" kern="0" dirty="0">
                <a:solidFill>
                  <a:srgbClr val="0092D2"/>
                </a:solidFill>
                <a:latin typeface="Vectora LT Std Black" pitchFamily="123" charset="0"/>
                <a:ea typeface="+mj-ea"/>
                <a:cs typeface="+mj-cs"/>
              </a:rPr>
              <a:t>Millennium 5</a:t>
            </a:r>
            <a:endParaRPr lang="it-IT" sz="6600" kern="0" baseline="30000" dirty="0">
              <a:solidFill>
                <a:srgbClr val="009DE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185157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01775" y="1296988"/>
            <a:ext cx="5867400" cy="649287"/>
          </a:xfrm>
          <a:prstGeom prst="rect">
            <a:avLst/>
          </a:prstGeom>
          <a:effectLst>
            <a:outerShdw dist="38089" dir="2399983" algn="ct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600" normalizeH="0" baseline="0" noProof="0">
                <a:ln>
                  <a:noFill/>
                </a:ln>
                <a:solidFill>
                  <a:srgbClr val="0092D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Vectora LT Std Black" pitchFamily="123" charset="0"/>
                <a:ea typeface="+mj-ea"/>
                <a:cs typeface="+mj-cs"/>
              </a:rPr>
              <a:t>ISOD@M</a:t>
            </a:r>
            <a:endParaRPr kumimoji="0" lang="it-IT" sz="3600" b="0" i="0" u="none" strike="noStrike" kern="1200" cap="all" spc="600" normalizeH="0" baseline="30000" noProof="0" dirty="0">
              <a:ln>
                <a:noFill/>
              </a:ln>
              <a:solidFill>
                <a:srgbClr val="009DE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01775" y="1976438"/>
            <a:ext cx="66246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Bef>
                <a:spcPts val="1413"/>
              </a:spcBef>
            </a:pPr>
            <a:r>
              <a:rPr lang="it-IT" altLang="it-IT" sz="2600" dirty="0">
                <a:solidFill>
                  <a:srgbClr val="0092D2"/>
                </a:solidFill>
                <a:latin typeface="Vectora LT Std Black Italic" pitchFamily="123" charset="0"/>
                <a:cs typeface="Arial" pitchFamily="34" charset="0"/>
              </a:rPr>
              <a:t>WEB based Software para Aquisição e Geranciamento de Dados</a:t>
            </a:r>
            <a:endParaRPr lang="it-IT" altLang="it-IT" sz="2600" dirty="0">
              <a:solidFill>
                <a:schemeClr val="accent2"/>
              </a:solidFill>
              <a:latin typeface="Vectora LT Std Black Italic" pitchFamily="123" charset="0"/>
              <a:cs typeface="Arial" pitchFamily="34" charset="0"/>
            </a:endParaRPr>
          </a:p>
        </p:txBody>
      </p:sp>
      <p:pic>
        <p:nvPicPr>
          <p:cNvPr id="11" name="Immagine 9"/>
          <p:cNvPicPr>
            <a:picLocks noChangeAspect="1" noChangeArrowheads="1"/>
          </p:cNvPicPr>
          <p:nvPr/>
        </p:nvPicPr>
        <p:blipFill>
          <a:blip r:embed="rId4"/>
          <a:srcRect l="27235" t="30969" r="27158" b="31316"/>
          <a:stretch>
            <a:fillRect/>
          </a:stretch>
        </p:blipFill>
        <p:spPr bwMode="auto">
          <a:xfrm>
            <a:off x="2352674" y="3309938"/>
            <a:ext cx="4175125" cy="276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01775" y="1296988"/>
            <a:ext cx="5867400" cy="649287"/>
          </a:xfrm>
          <a:prstGeom prst="rect">
            <a:avLst/>
          </a:prstGeom>
          <a:effectLst>
            <a:outerShdw dist="38089" dir="2399983" algn="ct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600" normalizeH="0" baseline="0" noProof="0">
                <a:ln>
                  <a:noFill/>
                </a:ln>
                <a:solidFill>
                  <a:srgbClr val="0092D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Vectora LT Std Black" pitchFamily="123" charset="0"/>
                <a:ea typeface="+mj-ea"/>
                <a:cs typeface="+mj-cs"/>
              </a:rPr>
              <a:t>ISOD@M</a:t>
            </a:r>
            <a:endParaRPr kumimoji="0" lang="it-IT" sz="3600" b="0" i="0" u="none" strike="noStrike" kern="1200" cap="all" spc="600" normalizeH="0" baseline="30000" noProof="0" dirty="0">
              <a:ln>
                <a:noFill/>
              </a:ln>
              <a:solidFill>
                <a:srgbClr val="009DE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200" y="2025300"/>
            <a:ext cx="2779000" cy="208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7187" y="3092450"/>
            <a:ext cx="4625319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LAMON EM BELO HORIZONTE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2015-04-24 13.49.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5034"/>
            <a:ext cx="9144000" cy="50229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NA ITÁLIA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pian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38" y="1780828"/>
            <a:ext cx="8780362" cy="48783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NA ITÁLIA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mattiazzi\Desktop\power point torrino\render\DIMENSIO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152"/>
            <a:ext cx="6791325" cy="480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20160212_095956_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5587" y="2946400"/>
            <a:ext cx="1964531" cy="349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91410" y="182715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SOIL INDUSTRIA - CORPORATE VIDEO">
            <a:hlinkClick r:id="" action="ppaction://media"/>
            <a:extLst>
              <a:ext uri="{FF2B5EF4-FFF2-40B4-BE49-F238E27FC236}">
                <a16:creationId xmlns:a16="http://schemas.microsoft.com/office/drawing/2014/main" id="{B391CF1E-20D5-4970-9BC4-7C71549D2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95B02DB-D09C-4B8F-9D4B-D91668FDC09F}"/>
              </a:ext>
            </a:extLst>
          </p:cNvPr>
          <p:cNvSpPr/>
          <p:nvPr/>
        </p:nvSpPr>
        <p:spPr>
          <a:xfrm>
            <a:off x="198783" y="268327"/>
            <a:ext cx="270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b="1" dirty="0">
                <a:solidFill>
                  <a:srgbClr val="0050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</p:spTree>
    <p:extLst>
      <p:ext uri="{BB962C8B-B14F-4D97-AF65-F5344CB8AC3E}">
        <p14:creationId xmlns:p14="http://schemas.microsoft.com/office/powerpoint/2010/main" val="1577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6267" y="1219768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5" name="Imagem 6" descr="Captacao Passauna-DN900-27abr201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9676" y="3230546"/>
            <a:ext cx="3508375" cy="2633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796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i323.photobucket.com/albums/nn458/ederbilck/yyyyyy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4188" y="3087688"/>
            <a:ext cx="357981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7" descr="data:image/jpeg;base64,/9j/4AAQSkZJRgABAQAAAQABAAD/2wCEAAkGBxQREhQSExQVFBQWFhUVGBcUFBgVGxcWFxYXGRcVGBgaHCggGBolHRQXITIiJSkrLi4xGB8zODMsNygtLiwBCgoKDgwNGhAQFywcHBwrLCwsLCw3LCwsLCs3LCwsNywsNywrLCwrLDc3NywsLCsrLCsrKyssLCsrKysrKysrK//AABEIAKMAogMBIgACEQEDEQH/xAAbAAEAAgMBAQAAAAAAAAAAAAAABQYCBAcBA//EAEwQAAIBAgMEBQUKCQsFAAAAAAECAwARBBIhBQYTMQcUIkFRIzJhcbFSU2JygZGSk6HBM0JUY3Oi0dLiFRYXNENEo8LT4fEkNYOy8P/EABcBAQEBAQAAAAAAAAAAAAAAAAABAgP/xAAfEQEBAAICAgMBAAAAAAAAAAAAARESAjEDITJBUSL/2gAMAwEAAhEDEQA/AO0YnGpH5zAejv8AmqLxG8A5RoT6WIUfeTVd3wxmXElRKiEoujDU+o1EEznUTKflA9tTMFrfac7a8QL6EUW+25rzr0/vp+gv7K59vHDMkaSvNKq58o4TqCbqT4/BqGgxyjzp8UfW6VZR1sY+f30/QX9lDtGf339Rf2VykbTQj8LifrYx/lNZxbTjH9piD65o/wByqOp/ylN77+oteDac3vo+itc7g3hjH483yvCf8lbKbxR+7k+lD+5QX0bSm98H0V/ZWX8pTe+D6C1R13ii98k+nD/p0O8sfu5Ppw/6VEXkbSm98H0BXh2hP74PoCqnsvbUUucmYoFF/KSoLj0ZYjrWljd5gp7BdvVKgF/lgvTIvHX8R74PoCnXcR74PoLXO5t72sMqvm1veWMj5LRXqY/l5pI1aFJS5sAJVQK5PMKVa5HpAIHfT0LX13Ee+D6tazTaOJXviceDIVPzqfurRw5awLWBtrblevsH8aswJbD7dH9ohT0g5l+fn9lSscoYXBBHiKqZpBiGiN0NvEdx9dSxVvFe1pbO2gso00Yc1Pd6fSK3Kg9pSlBr4nCpILOisPBgD7ag8ZuZhX81DEfGNiPs5fZVjr2piLLhQsVuDITZMQCvdxY7kfKDXwHR7L7/ABfVH96uh0rOkXeufDo9l9/j+qP71ejo+k/KE+qP71dApTSG9UH+j+T8oX6r+Ksl6P3/AChfqv4qvlKaQ2qh/wAwH7sSL/ov4qHcCT8qH1P8dXylNIbVQj0fOf7yD/4v46wfo5Y/3kfU/wAddApTSG1c2m6OpI1Z0nV2AJyNFYNbuvmPsr4bBxvHXjG+ctlJPwe7TkNfbXT2Ghrlu7qZeMvhM/3UkxS3KfVqHEL661ZZLjT/AOPjUGEcZA08xzZORj0uNdMnK4roysnHHprziiq5Bi2LWMjgG3ncPTVV9wO9vsrYSaViAGHMjtIDa1j3ML/JVyJuOfKwdDqPt9B9FW7AYsSoHHyjwI5iqFgpCwBNr63tyuLg+yp3drF2kKHk3tAqUWmlKVB7SlKBSlKBSlKBSlKBSlKBSlKDw1y7ZwtLih+ekPzkj/Ka6ia5dG1sRif0rj5nf9tZvcWNTFbbMea0bMqsFZr2AvpcnuFyK+GxtrcdghhaMZRlzOwJICkqNOQv7a2cRgJZGJE2VSNFy3scoXx531HptW1gsGyBg0hcE6AjUa+67/CtowcgXspIBsSC/MfJ6qito7TaJtI86+cCsp5EanzDbv08BX2lgkzt2ny9wD5bEjmbnzb1jHgiRmGexZT2mY3XUEc9CbjXxoJLYWJ4iK2Ur52hbMb3Nxf5alsLLkljb4a/MTr7TULsyBkbXkb+j8YlfltpUqp7S/GHtoL/AHpXoryoM6UpQKUpQKUpQKUpQKUpQKUpQeVyjP5bE/p5Purq9cif+sYn9PJ7f9qze4sb7klCFbKxFlOmh7tDz/5qAk2jKCVEr5syqbxDskg3Fg3wTrbW+lTUOFLSRyXPZDC1rjtd/oP+9bawk5s6Lr3c7gcr3FXvprjrPlFaOLdmAEzgkhbNGoBY3DC5PcQPpDxrfgxDqpkeZSgX8dCgBzWJY8s1w2gPhUkcENbKBcWNkW5Hgbg6aD5qwj2bGtjkuRyuL28bDkPkFX+v1c+O/TW2TjjMGfIVUOQhOmZe5rHWpR+Y9Y9tfI869xD2FHO3N9OjodB6qVhA/ZX1D2UoPrSqPjd7OBtLFRz4hY8Ph8NHMIuFmeTMHzsHGoC5V0sb5xT+k3DcfhcOfh8INn4EubjcbhdX4eS+bN2efndm16C8Uqr7w74QxbP65EzNxomOHyxs5Z+E7rdLXsAhJvoApvWe7290OIePDFmOI4Ku/k2CFuHG8iq9spYCZCQDpmFBZaVWn35wgYqWkuGC6RM2pxLYawAFz5VCNPXXzbfrDvhMVioA8vVouKUyOhYMheMi63yNY9uxAyse6gtNK59tbpGjbAyS4fPHiAjEJJE3ZaPq7SLZgL9nEpY21vpU5Fv1g2eBA75pjYAxSDIxlaELLdfJkyIyANbVSKCy0qobx74ph8Zh8MHKgM74ljGSiRDDTygF7WDeSDWGtganN39uw42MywlrKxRg6NGysAGsysAR2WU+phQSdKUoMTXJ5xbFYr9M/trrDVxbebabYfHYlBBI7M7OLKQMp77nn38qxy7lWfaQixsiYhFcBIWORDmzcVyCbZbdmwB1vU/XG9r778R4/JNmhfOnlAozjlcZbmpnD77bRcXGFjIPiSv3g1qVHSxQmudpvjtEc8HFb45H31n/AD7xSay4IKvirk/dUtRcsDiXkBzxmMgldT51vxgPCscZyPqqqxdIqHzoHHqP+1SGE3kTEaJDiLn8w7D5wKksXDrmCkBjQ/AX2ClamzieFHdWByJcEEEdkaEd1K1kRm29z+s9f8tl67DBD+Dvw+DxO15wz34nLS1u+9QkvRvKeG647LKHaR26qpV2631tCE4nYtITfUgi3Lv83h3rnh2mYFxEKRrJs9BA6KXmGKlaOUo2YN2AA2gPMX0rzY3SrCwYTpJ2Y4XEkWHnyylxIzZI2UlVCxlgSxzBXPJTVEljdwy+z8NglxJR8OCFl4QYMGikhe8ZbvSVrdrQ2OvKtnd7czqmJacT5lKKMnBQEuIooixk1bLaEEJpYs2pvTZe/cEseNmZZI4cI9jIyPaRCiuHUFRqb+bqbFD+MKzg39wbtCl5VaZigDQupRhKYQJdPJ3kBQZraigi06OiJ2l60ShmilRDCLoExhxbIXDDNmdnANhYEc7a7ew9w1w8GIw7zNIuIwsOEYqgjIWOOSMutywuRKTY8rd9Z4fpGwTx8UccJdAzHDSgIsnmSuctljOtmJ1sbcq1dl7+xIrJimcy8XEBRHC73RcXNBCoyKRnJiCgcySPGgjz0XuQ4bHE54nX+rKLSOuGVpBZ/NthI7IeWupr7x9G7iaCXrl8jRPKDhx5V48ZJiyVIfyQLysANbADnUu/SFgRbyjkGDrGYRPlycJ5cpa1g5jidgvPsmo+fpRwqzLGEnMeSVpJTBKAjRrEwTLk7RImXwsWT3YoPtt/cEYvFPOcQyRSoVkiEakljhp8NmSS/Z7E5Niraj06TO6OwmwUHCeUTMWLFlhSFR2VUKqJyACDUkkm5vyA3tjbVjxUSzRE5GLDtKUYMrFWVlYXVgykEHwrdoFKUoPKpHSXIFWA2uczD9WruapXSXHmWD4z/wDrUqxp7C3Uwc+z0kkw8Tvkc5iovcM1jf0H2VScCOwPi/dXUdytdmx/FlH6z1yuBc0RXxQj5xWaB2gtjZSba6c7X0NvkNb2zCjyQnRkZ05jQjMNCKgsXJ2+XNQCCAStvC40H7KmtnHtRHUdtOenIgfdWR2OLZkK+bDGPUij7q2ljA5AD1C1ZCva6YR5avKypVENht30XGz4xirtKkCKCgvHwhKCVe/43F7gPN76psnRWwSNY8aUywxxMTh1fMY4p4Q4Bfs9jFSC1zrY30q3Y/e3CwYjqsjssgXOTw3KKCkjgM4FgxSGRgO8IagJ+kKEywSo7LhRFjHnEkTK4aFcM6dkjNqs4ItzDigy2lujwMBj4s80yTxRnhwxKZA8cKRu0dz28wijOTn2SASWqO3T3Nlk4GMlleKRZMQXV8MitKhxkk8bBXucOWLXYamxAGUi9WWLfvCM0KZpA0xKgGGQcNuLwQstx5MmUFO13itHbu/8EeGxRj4y4iMMiRvhpVfiGKR4n4bKDwyInbMdLI16DX2n0c8bB4TCdZK9WjaIsYQ6yBgt2yFuw4yCzAkgM476zHR75Xi9Y/tUltwvc4+TGZfP/OZL+i/oqU3e3thxDphizHEcJXbybBC4jieRVe2UsBMhIHLOKxk38wYMwvKTEyoQsEhMjNKYQsVl8oeICuneKCDg6MMilBijZsH1V/8Ap0uWEMsKyBiSyraUkoDqQO1bSvcd0YiVXXrTLnaW9oVIKSQ4ZMhDE/j4ONr94LLpcMN7Ye+yT454M5MMseGfCnhMAS8Ukjqz20YhLgN7lrcqlNpb4YbDySxy8VDFG0pLQyBXVcobhMVtIQZEHZvqwoN/YGzThoFiaTiMMxL8NYwSzFjlRNFUXsBroOZ51I1DJvJC2F62qzPHcjKkEjSBlcoymILmBDAg3GljWpht+MHJIkSNIxkiWVSsMjAho2lVLhfwhRGYJzNtKCyUqq/0gYPKhJmUtI0RRoJA8bIY85lXLeNRxotT7sVaqDw1T+kLlh/0h9lXCqf0jeZAfzp9l/uqUjb3I/7evoMw+aRxXLcJoB6q6juKb4EfHxA/xZK5fhxb7axVQWN3nCYgwmO6hgha+t9OQt6asiN2k+MvtArVfBRl85RSwsbka6cq2GOoPwgftqDuCcqyrCI9keoeys66oUpSgq21d0WmxE8y4l4lxEIiljCKwYrHKiHMdQo47Er3kDUVA/0XFomR8YWLJOhbgBdJYsJENA9uyuDHrzd1tZjeXe9YMZhsKrEHiZsQeGSiwmDEOAXtYMTDmAGpCt6ayHSLguGkhaUB3ZMpgkzJlWNmd1y3VAs0bZuVnFBr7L3GkglimGNfODIZssKLxg+JbEZRqeGM7sDa9xoMvOoteiqySqMY2ZymVzAhIVY8RE3E18q7Jinu+huAfRV02rt+LDSQxSiQcZgiuInaMMzBUV5AMqlmIABNRmL3vS0QjzIzthieNDJYJPiDDkNiMkpKuADysSRYGg1tg7jnDYsYnrGdQrgR8ILZniw8TNnzEnTCppbxrXxXR+7PPIuMdTJNDOg4KFY3il4oZkBAle4VcxscqgG9r18dl9I0QiklxMquFKKOBhZ0Z8yyycUI5Y8IpGSGBOkbk2uALHs7ezDT4hsNGztIFzX4bhDZY2IVyMpYLLGSPhCggtg9HnVp4Jess6QJEBHwlXM8UMkKuWzEgZZn7I77a6Vnj9wDJisRiRimUzJKADCjmN5FhF8zeeg6utkI0u1iCb1dqUFVl3PLYBMF1lyyOsolZAwLLLxAhiJsYgeyEvoABfSo7B9HRQxjrkwRML1a0aLExJhaIuJBc2swYKc1nRTfS1XulBzzC9GTJGkYxjKRiDOWiw6RGxjgQrHYkxNaC2YG1pGBU10OlKDw1UOkb8HCfCX2qat9UzpGxKhYYze5cv8AIot7WFSrG10f/wBSI8JcQP8AEY1zMCxIJA1YakDv9NdF6OcSDDLEdGSZzb4L2YN8+YfJU7iNgYaQlnhjYnvKipZlHJFhJ/5FfORfCxI8CDXXf5t4X3lPmph93MNG2ZII1PiFrOgkMKbovxV9gr7ViBWVdApSlBTt4NxetYpsSMQyB0AePhhgWWHEQowa4K2XFOba3qOTo1fhCM46QNxeI0kcKI2TgwxZUNyY3C4dbOD+M11NdCpQVbeXc7rmKw+K45TgmMlDGsgYRzpMMhJBiYlLMRe4C+GurB0ewxviHjcq0+Nw+MY5SbCCQSCLVu9zIc2n4Tkcoq50oOb4TosZI8vXSXXgcN+rR2QQxTRAFGJDHLiGse4gHWrHszdTg4xsV1iRgYxGIyqLewUXdlA4lrMVBHZMj252qy0oFKUoFKUoFKUoMTXPulKQKcMx5eUH2A/dXQTXIN53kkxs6Mb5X7GY2AUqvK/de9c/JcRZMpbo3xKtip7HnDGf1m/bXShXDo8LIk8VjdiyAcNrk9oEjTmLA13AU4csxeUwypSldGSlKUClKUClKUClKUClKUClKUClKUClKUGJrkG/UrttJ11IVI1UW7iL+0muwGqPv5sa8keKUFQOxK6ecEv2W9S3Ovga5+WemuPakZpIpYGXMrcRLEDl2rHl3WvXblrmuE2OkmNg4EpxEcRDyOSHUWvZSQLZvRXSxU8cOT2lKV1ZKUpQKUpQKUpQKUpQKUpQKUpQKUpQKUpQeGsGF6UoMI4wvIAeoWr7ClKQvb2lKUClKUClKUH/2Q=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8" name="AutoShape 9" descr="data:image/jpeg;base64,/9j/4AAQSkZJRgABAQAAAQABAAD/2wCEAAkGBxQREhQSExQVFBQWFhUVGBcUFBgVGxcWFxYXGRcVGBgaHCggGBolHRQXITIiJSkrLi4xGB8zODMsNygtLiwBCgoKDgwNGhAQFywcHBwrLCwsLCw3LCwsLCs3LCwsNywsNywrLCwrLDc3NywsLCsrLCsrKyssLCsrKysrKysrK//AABEIAKMAogMBIgACEQEDEQH/xAAbAAEAAgMBAQAAAAAAAAAAAAAABQYCBAcBA//EAEwQAAIBAgMEBQUKCQsFAAAAAAECAwARBBIhBQYTMQcUIkFRIzJhcbFSU2JygZGSk6HBM0JUY3Oi0dLiFRYXNENEo8LT4fEkNYOy8P/EABcBAQEBAQAAAAAAAAAAAAAAAAABAgP/xAAfEQEBAAICAgMBAAAAAAAAAAAAARESAjEDITJBUSL/2gAMAwEAAhEDEQA/AO0YnGpH5zAejv8AmqLxG8A5RoT6WIUfeTVd3wxmXElRKiEoujDU+o1EEznUTKflA9tTMFrfac7a8QL6EUW+25rzr0/vp+gv7K59vHDMkaSvNKq58o4TqCbqT4/BqGgxyjzp8UfW6VZR1sY+f30/QX9lDtGf339Rf2VykbTQj8LifrYx/lNZxbTjH9piD65o/wByqOp/ylN77+oteDac3vo+itc7g3hjH483yvCf8lbKbxR+7k+lD+5QX0bSm98H0V/ZWX8pTe+D6C1R13ii98k+nD/p0O8sfu5Ppw/6VEXkbSm98H0BXh2hP74PoCqnsvbUUucmYoFF/KSoLj0ZYjrWljd5gp7BdvVKgF/lgvTIvHX8R74PoCnXcR74PoLXO5t72sMqvm1veWMj5LRXqY/l5pI1aFJS5sAJVQK5PMKVa5HpAIHfT0LX13Ee+D6tazTaOJXviceDIVPzqfurRw5awLWBtrblevsH8aswJbD7dH9ohT0g5l+fn9lSscoYXBBHiKqZpBiGiN0NvEdx9dSxVvFe1pbO2gso00Yc1Pd6fSK3Kg9pSlBr4nCpILOisPBgD7ag8ZuZhX81DEfGNiPs5fZVjr2piLLhQsVuDITZMQCvdxY7kfKDXwHR7L7/ABfVH96uh0rOkXeufDo9l9/j+qP71ejo+k/KE+qP71dApTSG9UH+j+T8oX6r+Ksl6P3/AChfqv4qvlKaQ2qh/wAwH7sSL/ov4qHcCT8qH1P8dXylNIbVQj0fOf7yD/4v46wfo5Y/3kfU/wAddApTSG1c2m6OpI1Z0nV2AJyNFYNbuvmPsr4bBxvHXjG+ctlJPwe7TkNfbXT2Ghrlu7qZeMvhM/3UkxS3KfVqHEL661ZZLjT/AOPjUGEcZA08xzZORj0uNdMnK4roysnHHprziiq5Bi2LWMjgG3ncPTVV9wO9vsrYSaViAGHMjtIDa1j3ML/JVyJuOfKwdDqPt9B9FW7AYsSoHHyjwI5iqFgpCwBNr63tyuLg+yp3drF2kKHk3tAqUWmlKVB7SlKBSlKBSlKBSlKBSlKBSlKDw1y7ZwtLih+ekPzkj/Ka6ia5dG1sRif0rj5nf9tZvcWNTFbbMea0bMqsFZr2AvpcnuFyK+GxtrcdghhaMZRlzOwJICkqNOQv7a2cRgJZGJE2VSNFy3scoXx531HptW1gsGyBg0hcE6AjUa+67/CtowcgXspIBsSC/MfJ6qito7TaJtI86+cCsp5EanzDbv08BX2lgkzt2ny9wD5bEjmbnzb1jHgiRmGexZT2mY3XUEc9CbjXxoJLYWJ4iK2Ur52hbMb3Nxf5alsLLkljb4a/MTr7TULsyBkbXkb+j8YlfltpUqp7S/GHtoL/AHpXoryoM6UpQKUpQKUpQKUpQKUpQKUpQeVyjP5bE/p5Purq9cif+sYn9PJ7f9qze4sb7klCFbKxFlOmh7tDz/5qAk2jKCVEr5syqbxDskg3Fg3wTrbW+lTUOFLSRyXPZDC1rjtd/oP+9bawk5s6Lr3c7gcr3FXvprjrPlFaOLdmAEzgkhbNGoBY3DC5PcQPpDxrfgxDqpkeZSgX8dCgBzWJY8s1w2gPhUkcENbKBcWNkW5Hgbg6aD5qwj2bGtjkuRyuL28bDkPkFX+v1c+O/TW2TjjMGfIVUOQhOmZe5rHWpR+Y9Y9tfI869xD2FHO3N9OjodB6qVhA/ZX1D2UoPrSqPjd7OBtLFRz4hY8Ph8NHMIuFmeTMHzsHGoC5V0sb5xT+k3DcfhcOfh8INn4EubjcbhdX4eS+bN2efndm16C8Uqr7w74QxbP65EzNxomOHyxs5Z+E7rdLXsAhJvoApvWe7290OIePDFmOI4Ku/k2CFuHG8iq9spYCZCQDpmFBZaVWn35wgYqWkuGC6RM2pxLYawAFz5VCNPXXzbfrDvhMVioA8vVouKUyOhYMheMi63yNY9uxAyse6gtNK59tbpGjbAyS4fPHiAjEJJE3ZaPq7SLZgL9nEpY21vpU5Fv1g2eBA75pjYAxSDIxlaELLdfJkyIyANbVSKCy0qobx74ph8Zh8MHKgM74ljGSiRDDTygF7WDeSDWGtganN39uw42MywlrKxRg6NGysAGsysAR2WU+phQSdKUoMTXJ5xbFYr9M/trrDVxbebabYfHYlBBI7M7OLKQMp77nn38qxy7lWfaQixsiYhFcBIWORDmzcVyCbZbdmwB1vU/XG9r778R4/JNmhfOnlAozjlcZbmpnD77bRcXGFjIPiSv3g1qVHSxQmudpvjtEc8HFb45H31n/AD7xSay4IKvirk/dUtRcsDiXkBzxmMgldT51vxgPCscZyPqqqxdIqHzoHHqP+1SGE3kTEaJDiLn8w7D5wKksXDrmCkBjQ/AX2ClamzieFHdWByJcEEEdkaEd1K1kRm29z+s9f8tl67DBD+Dvw+DxO15wz34nLS1u+9QkvRvKeG647LKHaR26qpV2631tCE4nYtITfUgi3Lv83h3rnh2mYFxEKRrJs9BA6KXmGKlaOUo2YN2AA2gPMX0rzY3SrCwYTpJ2Y4XEkWHnyylxIzZI2UlVCxlgSxzBXPJTVEljdwy+z8NglxJR8OCFl4QYMGikhe8ZbvSVrdrQ2OvKtnd7czqmJacT5lKKMnBQEuIooixk1bLaEEJpYs2pvTZe/cEseNmZZI4cI9jIyPaRCiuHUFRqb+bqbFD+MKzg39wbtCl5VaZigDQupRhKYQJdPJ3kBQZraigi06OiJ2l60ShmilRDCLoExhxbIXDDNmdnANhYEc7a7ew9w1w8GIw7zNIuIwsOEYqgjIWOOSMutywuRKTY8rd9Z4fpGwTx8UccJdAzHDSgIsnmSuctljOtmJ1sbcq1dl7+xIrJimcy8XEBRHC73RcXNBCoyKRnJiCgcySPGgjz0XuQ4bHE54nX+rKLSOuGVpBZ/NthI7IeWupr7x9G7iaCXrl8jRPKDhx5V48ZJiyVIfyQLysANbADnUu/SFgRbyjkGDrGYRPlycJ5cpa1g5jidgvPsmo+fpRwqzLGEnMeSVpJTBKAjRrEwTLk7RImXwsWT3YoPtt/cEYvFPOcQyRSoVkiEakljhp8NmSS/Z7E5Niraj06TO6OwmwUHCeUTMWLFlhSFR2VUKqJyACDUkkm5vyA3tjbVjxUSzRE5GLDtKUYMrFWVlYXVgykEHwrdoFKUoPKpHSXIFWA2uczD9WruapXSXHmWD4z/wDrUqxp7C3Uwc+z0kkw8Tvkc5iovcM1jf0H2VScCOwPi/dXUdytdmx/FlH6z1yuBc0RXxQj5xWaB2gtjZSba6c7X0NvkNb2zCjyQnRkZ05jQjMNCKgsXJ2+XNQCCAStvC40H7KmtnHtRHUdtOenIgfdWR2OLZkK+bDGPUij7q2ljA5AD1C1ZCva6YR5avKypVENht30XGz4xirtKkCKCgvHwhKCVe/43F7gPN76psnRWwSNY8aUywxxMTh1fMY4p4Q4Bfs9jFSC1zrY30q3Y/e3CwYjqsjssgXOTw3KKCkjgM4FgxSGRgO8IagJ+kKEywSo7LhRFjHnEkTK4aFcM6dkjNqs4ItzDigy2lujwMBj4s80yTxRnhwxKZA8cKRu0dz28wijOTn2SASWqO3T3Nlk4GMlleKRZMQXV8MitKhxkk8bBXucOWLXYamxAGUi9WWLfvCM0KZpA0xKgGGQcNuLwQstx5MmUFO13itHbu/8EeGxRj4y4iMMiRvhpVfiGKR4n4bKDwyInbMdLI16DX2n0c8bB4TCdZK9WjaIsYQ6yBgt2yFuw4yCzAkgM476zHR75Xi9Y/tUltwvc4+TGZfP/OZL+i/oqU3e3thxDphizHEcJXbybBC4jieRVe2UsBMhIHLOKxk38wYMwvKTEyoQsEhMjNKYQsVl8oeICuneKCDg6MMilBijZsH1V/8Ap0uWEMsKyBiSyraUkoDqQO1bSvcd0YiVXXrTLnaW9oVIKSQ4ZMhDE/j4ONr94LLpcMN7Ye+yT454M5MMseGfCnhMAS8Ukjqz20YhLgN7lrcqlNpb4YbDySxy8VDFG0pLQyBXVcobhMVtIQZEHZvqwoN/YGzThoFiaTiMMxL8NYwSzFjlRNFUXsBroOZ51I1DJvJC2F62qzPHcjKkEjSBlcoymILmBDAg3GljWpht+MHJIkSNIxkiWVSsMjAho2lVLhfwhRGYJzNtKCyUqq/0gYPKhJmUtI0RRoJA8bIY85lXLeNRxotT7sVaqDw1T+kLlh/0h9lXCqf0jeZAfzp9l/uqUjb3I/7evoMw+aRxXLcJoB6q6juKb4EfHxA/xZK5fhxb7axVQWN3nCYgwmO6hgha+t9OQt6asiN2k+MvtArVfBRl85RSwsbka6cq2GOoPwgftqDuCcqyrCI9keoeys66oUpSgq21d0WmxE8y4l4lxEIiljCKwYrHKiHMdQo47Er3kDUVA/0XFomR8YWLJOhbgBdJYsJENA9uyuDHrzd1tZjeXe9YMZhsKrEHiZsQeGSiwmDEOAXtYMTDmAGpCt6ayHSLguGkhaUB3ZMpgkzJlWNmd1y3VAs0bZuVnFBr7L3GkglimGNfODIZssKLxg+JbEZRqeGM7sDa9xoMvOoteiqySqMY2ZymVzAhIVY8RE3E18q7Jinu+huAfRV02rt+LDSQxSiQcZgiuInaMMzBUV5AMqlmIABNRmL3vS0QjzIzthieNDJYJPiDDkNiMkpKuADysSRYGg1tg7jnDYsYnrGdQrgR8ILZniw8TNnzEnTCppbxrXxXR+7PPIuMdTJNDOg4KFY3il4oZkBAle4VcxscqgG9r18dl9I0QiklxMquFKKOBhZ0Z8yyycUI5Y8IpGSGBOkbk2uALHs7ezDT4hsNGztIFzX4bhDZY2IVyMpYLLGSPhCggtg9HnVp4Jess6QJEBHwlXM8UMkKuWzEgZZn7I77a6Vnj9wDJisRiRimUzJKADCjmN5FhF8zeeg6utkI0u1iCb1dqUFVl3PLYBMF1lyyOsolZAwLLLxAhiJsYgeyEvoABfSo7B9HRQxjrkwRML1a0aLExJhaIuJBc2swYKc1nRTfS1XulBzzC9GTJGkYxjKRiDOWiw6RGxjgQrHYkxNaC2YG1pGBU10OlKDw1UOkb8HCfCX2qat9UzpGxKhYYze5cv8AIot7WFSrG10f/wBSI8JcQP8AEY1zMCxIJA1YakDv9NdF6OcSDDLEdGSZzb4L2YN8+YfJU7iNgYaQlnhjYnvKipZlHJFhJ/5FfORfCxI8CDXXf5t4X3lPmph93MNG2ZII1PiFrOgkMKbovxV9gr7ViBWVdApSlBTt4NxetYpsSMQyB0AePhhgWWHEQowa4K2XFOba3qOTo1fhCM46QNxeI0kcKI2TgwxZUNyY3C4dbOD+M11NdCpQVbeXc7rmKw+K45TgmMlDGsgYRzpMMhJBiYlLMRe4C+GurB0ewxviHjcq0+Nw+MY5SbCCQSCLVu9zIc2n4Tkcoq50oOb4TosZI8vXSXXgcN+rR2QQxTRAFGJDHLiGse4gHWrHszdTg4xsV1iRgYxGIyqLewUXdlA4lrMVBHZMj252qy0oFKUoFKUoFKUoMTXPulKQKcMx5eUH2A/dXQTXIN53kkxs6Mb5X7GY2AUqvK/de9c/JcRZMpbo3xKtip7HnDGf1m/bXShXDo8LIk8VjdiyAcNrk9oEjTmLA13AU4csxeUwypSldGSlKUClKUClKUClKUClKUClKUClKUClKUGJrkG/UrttJ11IVI1UW7iL+0muwGqPv5sa8keKUFQOxK6ecEv2W9S3Ovga5+WemuPakZpIpYGXMrcRLEDl2rHl3WvXblrmuE2OkmNg4EpxEcRDyOSHUWvZSQLZvRXSxU8cOT2lKV1ZKUpQKUpQKUpQKUpQKUpQKUpQKUpQKUpQeGsGF6UoMI4wvIAeoWr7ClKQvb2lKUClKUClKUH/2Q=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4107" name="Picture 11" descr="http://upload.wikimedia.org/wikipedia/commons/0/00/Pitot_tube_aviaca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5025" y="1101725"/>
            <a:ext cx="19335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79413" y="1489075"/>
            <a:ext cx="512127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pré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histórico;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erro do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muito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alto;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tecnología segura ...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5588" y="2819400"/>
            <a:ext cx="50911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Qual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seria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das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indústrias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mais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desenvolvida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no campo da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tecnologia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especial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segurança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61950" y="3930650"/>
            <a:ext cx="4803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Aviação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296863" y="4483100"/>
            <a:ext cx="481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latin typeface="Verdana" pitchFamily="34" charset="0"/>
                <a:ea typeface="Verdana" pitchFamily="34" charset="0"/>
                <a:cs typeface="Verdana" pitchFamily="34" charset="0"/>
              </a:rPr>
              <a:t>Como se mede a velocidade de um avião?</a:t>
            </a:r>
            <a:endParaRPr lang="pt-BR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15925" y="5327650"/>
            <a:ext cx="4802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</a:p>
        </p:txBody>
      </p:sp>
      <p:sp>
        <p:nvSpPr>
          <p:cNvPr id="6155" name="CaixaDeTexto 12"/>
          <p:cNvSpPr txBox="1">
            <a:spLocks noChangeArrowheads="1"/>
          </p:cNvSpPr>
          <p:nvPr/>
        </p:nvSpPr>
        <p:spPr bwMode="auto">
          <a:xfrm>
            <a:off x="361950" y="1357313"/>
            <a:ext cx="4391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Frases sobre 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15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274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Tópicos abordados NESTA APRESENTAÇÃO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393549" y="1997839"/>
            <a:ext cx="835690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3252716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6" descr="Captacao Passauna-DN900-27abr201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71546"/>
            <a:ext cx="3508375" cy="2633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03042009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4773" y="2643182"/>
            <a:ext cx="3789227" cy="284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9" name="Imagem 8" descr="2015-06-17 15.51.06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3943350"/>
            <a:ext cx="4724400" cy="2657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5" descr="ISOIL LAM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0825657"/>
      </p:ext>
    </p:extLst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357188" y="1506538"/>
            <a:ext cx="728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PITOMETRIA: QUAL O FUTURO?</a:t>
            </a:r>
          </a:p>
        </p:txBody>
      </p:sp>
      <p:sp>
        <p:nvSpPr>
          <p:cNvPr id="9219" name="CaixaDeTexto 13"/>
          <p:cNvSpPr txBox="1">
            <a:spLocks noChangeArrowheads="1"/>
          </p:cNvSpPr>
          <p:nvPr/>
        </p:nvSpPr>
        <p:spPr bwMode="auto">
          <a:xfrm>
            <a:off x="357188" y="2149475"/>
            <a:ext cx="7786687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Em nossa visão, a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se tornará o “agente verificador” dos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instalados, bem como o agente  de diagnóstico operacional de sistemas de abastecimento;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a tecnologia portátil de medição de vazão mais exata que existe;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Os erros da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moderna giram em torno de 1% a 2%.</a:t>
            </a:r>
          </a:p>
          <a:p>
            <a:pPr algn="just" eaLnBrk="0" hangingPunct="0">
              <a:spcBef>
                <a:spcPct val="50000"/>
              </a:spcBef>
            </a:pP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m 3" descr="MDH600300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0" y="4208462"/>
            <a:ext cx="32702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62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357188" y="1506538"/>
            <a:ext cx="7286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 é fabricante da maleta de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de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dataloggers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de pressão / pressão e pulso: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652" y="3689367"/>
            <a:ext cx="3401941" cy="2071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5"/>
          <a:srcRect l="1390" t="3996" r="1016"/>
          <a:stretch>
            <a:fillRect/>
          </a:stretch>
        </p:blipFill>
        <p:spPr bwMode="auto">
          <a:xfrm>
            <a:off x="1620868" y="2630505"/>
            <a:ext cx="2519363" cy="152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Picture 48" descr="DSC0873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405"/>
          <a:stretch>
            <a:fillRect/>
          </a:stretch>
        </p:blipFill>
        <p:spPr bwMode="auto">
          <a:xfrm>
            <a:off x="4635500" y="2763855"/>
            <a:ext cx="2154268" cy="200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DSC00127 - Cópi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468" y="2616217"/>
            <a:ext cx="21161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1351" y="2719405"/>
            <a:ext cx="2097105" cy="84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84560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17737" y="1177290"/>
            <a:ext cx="5445819" cy="6873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70" descr="P101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909" y="4494461"/>
            <a:ext cx="2880000" cy="198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DSC0109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192" y="2245888"/>
            <a:ext cx="2880000" cy="216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 descr="DSC0109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686" y="4325347"/>
            <a:ext cx="2982530" cy="216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223"/>
          <a:stretch/>
        </p:blipFill>
        <p:spPr bwMode="auto">
          <a:xfrm>
            <a:off x="6501688" y="2235002"/>
            <a:ext cx="2174768" cy="42718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 descr="http://3.bp.blogspot.com/-UFrJs5igC8w/UUmfgkDi9_I/AAAAAAAAe2o/-R4RnPWmVaA/s400/DESPERDICIO+DE+AGU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86" y="2245888"/>
            <a:ext cx="2982529" cy="198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174" l="6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4" y="2533421"/>
            <a:ext cx="5581650" cy="345757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7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28623" y="1230935"/>
            <a:ext cx="83649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SITUAÇÃO IDEAL NO COMBATE AS PERDAS</a:t>
            </a:r>
          </a:p>
          <a:p>
            <a:pPr algn="just">
              <a:defRPr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Arranjo DM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5" y="1790700"/>
            <a:ext cx="8892811" cy="4660900"/>
          </a:xfrm>
          <a:prstGeom prst="rect">
            <a:avLst/>
          </a:prstGeom>
        </p:spPr>
      </p:pic>
      <p:pic>
        <p:nvPicPr>
          <p:cNvPr id="10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25384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27162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7543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MS3800 (con manigli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39" y="1963738"/>
            <a:ext cx="373062" cy="5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8118" y="4576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1318" y="48561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8018" y="5160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4518" y="4322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2318" y="44751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5518" y="4945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8118" y="4691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4418" y="4183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0618" y="5160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8818" y="3484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3018" y="4068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4318" y="3865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0918" y="3230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5518" y="3776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5218" y="3509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0318" y="3103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9718" y="3268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5318" y="3522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0118" y="4005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9418" y="42973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5618" y="3751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6018" y="3522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6618" y="38274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6018" y="3865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9218" y="3230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7418" y="32178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018" y="3370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8118" y="3116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8018" y="2925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4418" y="29638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7418" y="3167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Imagem 47" descr="Mikron3 Application 1_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44" y="3900424"/>
            <a:ext cx="1337056" cy="2041966"/>
          </a:xfrm>
          <a:prstGeom prst="rect">
            <a:avLst/>
          </a:prstGeom>
        </p:spPr>
      </p:pic>
      <p:pic>
        <p:nvPicPr>
          <p:cNvPr id="49" name="Imagem 48" descr="Diagrams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7592" y="5092192"/>
            <a:ext cx="1829465" cy="1283208"/>
          </a:xfrm>
          <a:prstGeom prst="rect">
            <a:avLst/>
          </a:prstGeom>
        </p:spPr>
      </p:pic>
      <p:pic>
        <p:nvPicPr>
          <p:cNvPr id="50" name="Picture 6" descr="dominates data"/>
          <p:cNvPicPr>
            <a:picLocks noChangeAspect="1" noChangeArrowheads="1"/>
          </p:cNvPicPr>
          <p:nvPr/>
        </p:nvPicPr>
        <p:blipFill>
          <a:blip r:embed="rId9" cstate="print"/>
          <a:srcRect l="2522" t="1082" r="8350" b="7196"/>
          <a:stretch>
            <a:fillRect/>
          </a:stretch>
        </p:blipFill>
        <p:spPr bwMode="auto">
          <a:xfrm>
            <a:off x="354487" y="3644900"/>
            <a:ext cx="940913" cy="9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 descr="dominates data"/>
          <p:cNvPicPr>
            <a:picLocks noChangeAspect="1" noChangeArrowheads="1"/>
          </p:cNvPicPr>
          <p:nvPr/>
        </p:nvPicPr>
        <p:blipFill>
          <a:blip r:embed="rId9" cstate="print"/>
          <a:srcRect l="2522" t="1082" r="8350" b="7196"/>
          <a:stretch>
            <a:fillRect/>
          </a:stretch>
        </p:blipFill>
        <p:spPr bwMode="auto">
          <a:xfrm>
            <a:off x="1040287" y="3352800"/>
            <a:ext cx="940913" cy="9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225" y="29829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1301" y="1200151"/>
            <a:ext cx="1701799" cy="10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4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altLang="pt-BR" sz="4000" dirty="0"/>
              <a:t>                        </a:t>
            </a: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0" y="283845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i="1" dirty="0">
                <a:solidFill>
                  <a:schemeClr val="tx2"/>
                </a:solidFill>
              </a:rPr>
              <a:t>“Jamais devemos medir por medir e tão pouco estimar, uma vez que erros nessas medições ou estimativas acarretará sempre em tomadas de decisões equivocadas podendo causar prejuízos imensuráveis.”</a:t>
            </a: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		     </a:t>
            </a:r>
          </a:p>
          <a:p>
            <a:pPr algn="r"/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  Eng. Gustavo Lamon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0" y="1306513"/>
            <a:ext cx="8848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i="1" dirty="0">
                <a:solidFill>
                  <a:schemeClr val="tx2"/>
                </a:solidFill>
              </a:rPr>
              <a:t>“A técnica é o esforço para poupar esforços”</a:t>
            </a:r>
          </a:p>
          <a:p>
            <a:pPr algn="r"/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Ortega Y </a:t>
            </a:r>
            <a:r>
              <a:rPr lang="pt-BR" i="1" dirty="0" err="1">
                <a:solidFill>
                  <a:schemeClr val="tx2"/>
                </a:solidFill>
              </a:rPr>
              <a:t>Gasset</a:t>
            </a:r>
            <a:endParaRPr lang="pt-BR" i="1" dirty="0">
              <a:solidFill>
                <a:schemeClr val="tx2"/>
              </a:solidFill>
            </a:endParaRPr>
          </a:p>
          <a:p>
            <a:pPr algn="r"/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0" y="4697413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solidFill>
                  <a:schemeClr val="tx2"/>
                </a:solidFill>
              </a:rPr>
              <a:t>“Custo, é todo o investimento que não traz resultado.</a:t>
            </a:r>
          </a:p>
          <a:p>
            <a:pPr algn="just"/>
            <a:r>
              <a:rPr lang="pt-BR" i="1" dirty="0">
                <a:solidFill>
                  <a:schemeClr val="tx2"/>
                </a:solidFill>
              </a:rPr>
              <a:t>Investimento, é todo custo que traz resultado”.</a:t>
            </a:r>
          </a:p>
          <a:p>
            <a:pPr algn="r"/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Eng. Gustavo Lamon</a:t>
            </a:r>
          </a:p>
          <a:p>
            <a:pPr algn="r"/>
            <a:r>
              <a:rPr lang="pt-BR" dirty="0">
                <a:solidFill>
                  <a:schemeClr val="tx2"/>
                </a:solidFill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1259373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6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altLang="pt-BR" sz="4000"/>
              <a:t>                      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97887" cy="464820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endParaRPr lang="pt-BR" altLang="pt-BR" dirty="0"/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4000" dirty="0">
              <a:solidFill>
                <a:schemeClr val="accent2"/>
              </a:solidFill>
              <a:latin typeface="Verdana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32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 PELA ATENÇÃO!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Eng. Gustavo Lamon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31-3373-1552 / 31-9209-7582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>
                <a:solidFill>
                  <a:srgbClr val="0050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gustavo@lamon.com.br</a:t>
            </a:r>
            <a:endParaRPr lang="pt-BR" altLang="pt-BR" sz="2000" b="1" dirty="0">
              <a:solidFill>
                <a:srgbClr val="0050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1800" dirty="0">
              <a:solidFill>
                <a:srgbClr val="002060"/>
              </a:solidFill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>
              <a:solidFill>
                <a:srgbClr val="002060"/>
              </a:solidFill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>
              <a:solidFill>
                <a:srgbClr val="002060"/>
              </a:solidFill>
            </a:endParaRP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81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6267" y="1219768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pic>
        <p:nvPicPr>
          <p:cNvPr id="17410" name="Picture 2" descr="http://w3.i.uol.com.br/Wap/2010/04/13/midia-indoor-agua-lavar-mao-maos-higiene-limpo-limpar-cuidado-frescor-saude-saudavel-umido-pele-espirra-gripe-resfriado-lavagem-molhado-prevencao-prevenir-1271180163232_720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23" y="2963887"/>
            <a:ext cx="4497705" cy="35953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292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progresso.com.br/media/images/5031/45991/tmp/wmX-600x500x4-54c0f08fc2b684f715e8fc59e0f76654aa0d75cf1cca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2582" y="1829631"/>
            <a:ext cx="5348503" cy="4457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71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01217" y="102253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9" name="Imagem 8" descr="DSC02035.JPG">
            <a:hlinkClick r:id="rId4" action="ppaction://hlinkpres?slideindex=8&amp;slidetitle=Aplicações Práticas - Perdas de Água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0885" y="1915773"/>
            <a:ext cx="2786151" cy="19930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casadanoticia.files.wordpress.com/2010/05/rompimento-de-adutora-em-sao-paul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0885" y="4095293"/>
            <a:ext cx="2786151" cy="18518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 descr="P1010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9449" y="4095292"/>
            <a:ext cx="2693559" cy="18518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 descr="DSC010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5657" y="1915773"/>
            <a:ext cx="2657351" cy="19930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1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433396" y="1422281"/>
            <a:ext cx="82478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CONCEITO BÁSICO</a:t>
            </a:r>
          </a:p>
          <a:p>
            <a:pPr algn="just">
              <a:lnSpc>
                <a:spcPct val="150000"/>
              </a:lnSpc>
              <a:defRPr/>
            </a:pP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perda de água é tudo aquilo que a companhia disponibilizada para o abastecimento e que não chega ao seu destino final somado ao que é consumido sem autorização.   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perdas podem ocorrer em todas as fases do sistema, tais como captação, adução, reservação e distribuição.</a:t>
            </a: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5"/>
          <a:stretch>
            <a:fillRect/>
          </a:stretch>
        </p:blipFill>
        <p:spPr>
          <a:xfrm>
            <a:off x="781172" y="3666600"/>
            <a:ext cx="7552308" cy="212330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519467" y="5872660"/>
            <a:ext cx="5774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Visão geral do conceito de perdas de água.</a:t>
            </a:r>
          </a:p>
        </p:txBody>
      </p:sp>
    </p:spTree>
    <p:extLst>
      <p:ext uri="{BB962C8B-B14F-4D97-AF65-F5344CB8AC3E}">
        <p14:creationId xmlns:p14="http://schemas.microsoft.com/office/powerpoint/2010/main" val="149614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11"/>
          <p:cNvSpPr txBox="1">
            <a:spLocks noChangeArrowheads="1"/>
          </p:cNvSpPr>
          <p:nvPr/>
        </p:nvSpPr>
        <p:spPr bwMode="auto">
          <a:xfrm>
            <a:off x="662112" y="2298313"/>
            <a:ext cx="824786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TIPOS DE PERDAS DE ÁGUA</a:t>
            </a:r>
          </a:p>
          <a:p>
            <a:pPr algn="just">
              <a:lnSpc>
                <a:spcPct val="150000"/>
              </a:lnSpc>
              <a:defRPr/>
            </a:pP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Reais: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também conhecida como perda física, representam os vazamentos na rede e extravasamento de reservatórios;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Aparentes: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também conhecida como perda não-física ou perda comercial,  representam os erros de medição dos hidrômetros, ligações clandestinas, violação nos hidrômetros e falhas no cadastro comercial da companhia. </a:t>
            </a: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45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7848</TotalTime>
  <Words>1350</Words>
  <Application>Microsoft Office PowerPoint</Application>
  <PresentationFormat>Apresentação na tela (4:3)</PresentationFormat>
  <Paragraphs>296</Paragraphs>
  <Slides>46</Slides>
  <Notes>41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9" baseType="lpstr">
      <vt:lpstr>SimHei</vt:lpstr>
      <vt:lpstr>Arial</vt:lpstr>
      <vt:lpstr>Calibri</vt:lpstr>
      <vt:lpstr>Geneva</vt:lpstr>
      <vt:lpstr>Times New Roman</vt:lpstr>
      <vt:lpstr>Vectora LT Std Black</vt:lpstr>
      <vt:lpstr>Vectora LT Std Black Italic</vt:lpstr>
      <vt:lpstr>Verdana</vt:lpstr>
      <vt:lpstr>Wingdings</vt:lpstr>
      <vt:lpstr>Wingdings 2</vt:lpstr>
      <vt:lpstr>Viagem</vt:lpstr>
      <vt:lpstr>Image</vt:lpstr>
      <vt:lpstr>CorelPhotoPaint.Image.9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</vt:lpstr>
      <vt:lpstr>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Éric Vadeboncoeur</dc:creator>
  <cp:lastModifiedBy>Gustavo Lamon</cp:lastModifiedBy>
  <cp:revision>876</cp:revision>
  <cp:lastPrinted>2012-07-02T16:56:40Z</cp:lastPrinted>
  <dcterms:created xsi:type="dcterms:W3CDTF">2008-04-20T22:20:53Z</dcterms:created>
  <dcterms:modified xsi:type="dcterms:W3CDTF">2017-06-21T09:13:21Z</dcterms:modified>
</cp:coreProperties>
</file>