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8" r:id="rId3"/>
    <p:sldId id="265" r:id="rId4"/>
    <p:sldId id="276" r:id="rId5"/>
    <p:sldId id="280" r:id="rId6"/>
    <p:sldId id="281" r:id="rId7"/>
    <p:sldId id="282" r:id="rId8"/>
    <p:sldId id="258" r:id="rId9"/>
    <p:sldId id="262" r:id="rId10"/>
    <p:sldId id="261" r:id="rId11"/>
    <p:sldId id="269" r:id="rId12"/>
    <p:sldId id="283" r:id="rId13"/>
    <p:sldId id="284" r:id="rId14"/>
    <p:sldId id="263" r:id="rId15"/>
    <p:sldId id="272" r:id="rId16"/>
    <p:sldId id="273" r:id="rId17"/>
    <p:sldId id="274" r:id="rId18"/>
    <p:sldId id="275" r:id="rId19"/>
    <p:sldId id="271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dr\Desktop\NECSAN\GR&#193;FICOS\CONTROLE%20FREQUENCIA%20NECSA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60D-40AC-B5CF-0CABA575E71B}"/>
              </c:ext>
            </c:extLst>
          </c:dPt>
          <c:dPt>
            <c:idx val="1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60D-40AC-B5CF-0CABA575E71B}"/>
              </c:ext>
            </c:extLst>
          </c:dPt>
          <c:dPt>
            <c:idx val="2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60D-40AC-B5CF-0CABA575E71B}"/>
              </c:ext>
            </c:extLst>
          </c:dPt>
          <c:dPt>
            <c:idx val="3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60D-40AC-B5CF-0CABA575E71B}"/>
              </c:ext>
            </c:extLst>
          </c:dPt>
          <c:dPt>
            <c:idx val="4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60D-40AC-B5CF-0CABA575E71B}"/>
              </c:ext>
            </c:extLst>
          </c:dPt>
          <c:dPt>
            <c:idx val="5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60D-40AC-B5CF-0CABA575E71B}"/>
              </c:ext>
            </c:extLst>
          </c:dPt>
          <c:dPt>
            <c:idx val="6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60D-40AC-B5CF-0CABA575E71B}"/>
              </c:ext>
            </c:extLst>
          </c:dPt>
          <c:dPt>
            <c:idx val="7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60D-40AC-B5CF-0CABA575E71B}"/>
              </c:ext>
            </c:extLst>
          </c:dPt>
          <c:dPt>
            <c:idx val="8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60D-40AC-B5CF-0CABA575E71B}"/>
              </c:ext>
            </c:extLst>
          </c:dPt>
          <c:dPt>
            <c:idx val="9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60D-40AC-B5CF-0CABA575E71B}"/>
              </c:ext>
            </c:extLst>
          </c:dPt>
          <c:dPt>
            <c:idx val="10"/>
            <c:spPr>
              <a:gradFill>
                <a:gsLst>
                  <a:gs pos="100000">
                    <a:schemeClr val="accent5">
                      <a:lumMod val="60000"/>
                      <a:lumMod val="60000"/>
                      <a:lumOff val="40000"/>
                    </a:schemeClr>
                  </a:gs>
                  <a:gs pos="0">
                    <a:schemeClr val="accent5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60D-40AC-B5CF-0CABA575E7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Percent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('PERFIL '!$A$4,'PERFIL '!$A$10,'PERFIL '!$A$11,'PERFIL '!$A$18,'PERFIL '!$A$19,'PERFIL '!$A$26,'PERFIL '!$A$29,'PERFIL '!$A$30,'PERFIL '!$A$31,'PERFIL '!$A$32,'PERFIL '!$A$33)</c:f>
              <c:strCache>
                <c:ptCount val="11"/>
                <c:pt idx="0">
                  <c:v>Estudantes</c:v>
                </c:pt>
                <c:pt idx="1">
                  <c:v>Profissionais Liberais</c:v>
                </c:pt>
                <c:pt idx="2">
                  <c:v>Órgão/Empresa Estadual</c:v>
                </c:pt>
                <c:pt idx="3">
                  <c:v>Prefeituras</c:v>
                </c:pt>
                <c:pt idx="4">
                  <c:v>Secretaria Estadual</c:v>
                </c:pt>
                <c:pt idx="5">
                  <c:v>Professores</c:v>
                </c:pt>
                <c:pt idx="6">
                  <c:v>Empresa Privada/ Fundação</c:v>
                </c:pt>
                <c:pt idx="7">
                  <c:v>Consórcios Públicos</c:v>
                </c:pt>
                <c:pt idx="8">
                  <c:v>Funasa</c:v>
                </c:pt>
                <c:pt idx="9">
                  <c:v>Ministério Público</c:v>
                </c:pt>
                <c:pt idx="10">
                  <c:v>Instituições/ Conselhos</c:v>
                </c:pt>
              </c:strCache>
            </c:strRef>
          </c:cat>
          <c:val>
            <c:numRef>
              <c:f>('PERFIL '!$N$4,'PERFIL '!$N$10,'PERFIL '!$N$11,'PERFIL '!$N$18,'PERFIL '!$N$19,'PERFIL '!$N$26,'PERFIL '!$N$29,'PERFIL '!$N$30,'PERFIL '!$N$31,'PERFIL '!$N$32,'PERFIL '!$N$33)</c:f>
              <c:numCache>
                <c:formatCode>General</c:formatCode>
                <c:ptCount val="11"/>
                <c:pt idx="0">
                  <c:v>124</c:v>
                </c:pt>
                <c:pt idx="1">
                  <c:v>46</c:v>
                </c:pt>
                <c:pt idx="2">
                  <c:v>40</c:v>
                </c:pt>
                <c:pt idx="3">
                  <c:v>32</c:v>
                </c:pt>
                <c:pt idx="4">
                  <c:v>29</c:v>
                </c:pt>
                <c:pt idx="5">
                  <c:v>21</c:v>
                </c:pt>
                <c:pt idx="6">
                  <c:v>16</c:v>
                </c:pt>
                <c:pt idx="7">
                  <c:v>10</c:v>
                </c:pt>
                <c:pt idx="8">
                  <c:v>10</c:v>
                </c:pt>
                <c:pt idx="9">
                  <c:v>9</c:v>
                </c:pt>
                <c:pt idx="10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E60D-40AC-B5CF-0CABA575E71B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129352563017441"/>
          <c:y val="0.13073124725272092"/>
          <c:w val="0.32908632993888776"/>
          <c:h val="0.79792804825228769"/>
        </c:manualLayout>
      </c:layout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pPr/>
              <a:t>27/05/2018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3152F-3C08-408D-95D0-DCEBC9AB0D4F}" type="datetimeFigureOut">
              <a:rPr lang="pt-BR" smtClean="0"/>
              <a:pPr/>
              <a:t>27/05/2018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51514-F05E-443C-9168-507CE806040A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13220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xmlns="" id="{0F18F911-3050-49D2-BCB6-4722EA1CD15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27A417AE-EB20-4B99-A1E5-FE5CD8C0B0E1}" type="slidenum">
              <a:rPr lang="pt-BR" altLang="pt-BR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>
                <a:lnSpc>
                  <a:spcPct val="95000"/>
                </a:lnSpc>
                <a:buClrTx/>
                <a:buFontTx/>
                <a:buNone/>
              </a:pPr>
              <a:t>9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15363" name="Rectangle 1">
            <a:extLst>
              <a:ext uri="{FF2B5EF4-FFF2-40B4-BE49-F238E27FC236}">
                <a16:creationId xmlns:a16="http://schemas.microsoft.com/office/drawing/2014/main" xmlns="" id="{C86B7916-362D-4819-95E1-B7190D1CA0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xmlns="" id="{9DD55137-6F22-4F38-B2EB-1805150092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8681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27/05/2018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27/05/2018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27/05/2018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27/05/2018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27/05/2018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27/05/2018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pPr/>
              <a:t>27/05/2018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necsanba@gmail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83568" y="3212976"/>
            <a:ext cx="7776864" cy="2376264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pt-BR" sz="3800" b="1" dirty="0" smtClean="0"/>
              <a:t>Alessandro Silva Borges (MAASA/UFBA)</a:t>
            </a:r>
          </a:p>
          <a:p>
            <a:pPr algn="ctr">
              <a:buNone/>
            </a:pPr>
            <a:r>
              <a:rPr lang="pt-BR" sz="3800" b="1" dirty="0" smtClean="0"/>
              <a:t>Patrícia Silva Souza </a:t>
            </a:r>
            <a:r>
              <a:rPr lang="pt-BR" sz="3800" b="1" dirty="0"/>
              <a:t>(MAASA/UFBA)</a:t>
            </a:r>
          </a:p>
          <a:p>
            <a:pPr algn="ctr">
              <a:buNone/>
            </a:pPr>
            <a:r>
              <a:rPr lang="pt-BR" sz="3800" b="1" dirty="0" smtClean="0"/>
              <a:t>Patrícia Campos Borja (</a:t>
            </a:r>
            <a:r>
              <a:rPr lang="pt-BR" sz="3800" b="1" dirty="0"/>
              <a:t>MAASA/UFBA)</a:t>
            </a:r>
          </a:p>
          <a:p>
            <a:pPr algn="ctr">
              <a:buNone/>
            </a:pPr>
            <a:r>
              <a:rPr lang="pt-BR" sz="3800" b="1" dirty="0" smtClean="0"/>
              <a:t>Luiz Roberto Santos </a:t>
            </a:r>
            <a:r>
              <a:rPr lang="pt-BR" sz="3800" b="1" dirty="0"/>
              <a:t>Moraes (MAASA/UFBA</a:t>
            </a:r>
            <a:r>
              <a:rPr lang="pt-BR" sz="3800" b="1" dirty="0" smtClean="0"/>
              <a:t>)</a:t>
            </a:r>
          </a:p>
          <a:p>
            <a:pPr algn="ctr">
              <a:buNone/>
            </a:pPr>
            <a:endParaRPr lang="pt-BR" sz="2800" b="1" dirty="0" smtClean="0"/>
          </a:p>
          <a:p>
            <a:pPr algn="ctr">
              <a:buNone/>
            </a:pPr>
            <a:endParaRPr lang="pt-BR" sz="2800" b="1" dirty="0"/>
          </a:p>
          <a:p>
            <a:pPr algn="ctr">
              <a:buNone/>
            </a:pPr>
            <a:r>
              <a:rPr lang="pt-BR" sz="2800" b="1" dirty="0" smtClean="0"/>
              <a:t>Fortaleza, </a:t>
            </a:r>
            <a:r>
              <a:rPr lang="pt-BR" sz="2800" b="1" dirty="0" smtClean="0"/>
              <a:t>28/05/2018</a:t>
            </a:r>
            <a:endParaRPr lang="pt-BR" sz="2800" b="1" dirty="0"/>
          </a:p>
          <a:p>
            <a:pPr algn="ctr">
              <a:buNone/>
            </a:pPr>
            <a:endParaRPr lang="pt-BR" sz="2800" dirty="0" smtClean="0"/>
          </a:p>
          <a:p>
            <a:endParaRPr lang="pt-BR" sz="2800" dirty="0"/>
          </a:p>
        </p:txBody>
      </p:sp>
      <p:sp>
        <p:nvSpPr>
          <p:cNvPr id="5" name="Título 1"/>
          <p:cNvSpPr>
            <a:spLocks noGrp="1"/>
          </p:cNvSpPr>
          <p:nvPr>
            <p:ph type="ctrTitle" idx="4294967295"/>
          </p:nvPr>
        </p:nvSpPr>
        <p:spPr>
          <a:xfrm>
            <a:off x="611560" y="404664"/>
            <a:ext cx="7956376" cy="2387600"/>
          </a:xfrm>
          <a:ln>
            <a:noFill/>
            <a:prstDash val="lgDashDot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0">
            <a:normAutofit/>
          </a:bodyPr>
          <a:lstStyle/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NÚCLEO DE ESTUDOS SOBRE CONSÓRCIOS PÚBLICOS EM SANEAMENTO BÁSICO: ESPAÇO DE INTEGRAÇÃO DE ATORES DA BAHIA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21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/>
              <a:t>MATERIAIS E MÉTODOS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96752"/>
            <a:ext cx="4186808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4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pt-BR" altLang="pt-BR" dirty="0" smtClean="0">
                <a:solidFill>
                  <a:srgbClr val="000000"/>
                </a:solidFill>
              </a:rPr>
              <a:t>Sugestão de novos </a:t>
            </a:r>
            <a:r>
              <a:rPr lang="pt-BR" altLang="pt-BR" sz="3000" dirty="0" smtClean="0">
                <a:solidFill>
                  <a:srgbClr val="000000"/>
                </a:solidFill>
              </a:rPr>
              <a:t>participantes por convite e indicação. </a:t>
            </a:r>
          </a:p>
          <a:p>
            <a:pPr>
              <a:lnSpc>
                <a:spcPct val="114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pt-BR" altLang="pt-BR" sz="3000" dirty="0" smtClean="0">
                <a:solidFill>
                  <a:srgbClr val="000000"/>
                </a:solidFill>
              </a:rPr>
              <a:t>Transmissão ao vivo pelo Canal do Youtube com bate-papo.</a:t>
            </a:r>
          </a:p>
          <a:p>
            <a:pPr>
              <a:lnSpc>
                <a:spcPct val="114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pt-BR" altLang="pt-BR" sz="3000" dirty="0" smtClean="0">
                <a:solidFill>
                  <a:srgbClr val="000000"/>
                </a:solidFill>
              </a:rPr>
              <a:t>Criação de perfil em rede social (</a:t>
            </a:r>
            <a:r>
              <a:rPr lang="pt-BR" altLang="pt-BR" sz="3000" dirty="0" err="1" smtClean="0">
                <a:solidFill>
                  <a:srgbClr val="000000"/>
                </a:solidFill>
              </a:rPr>
              <a:t>Instagran</a:t>
            </a:r>
            <a:r>
              <a:rPr lang="pt-BR" altLang="pt-BR" sz="3000" dirty="0" smtClean="0">
                <a:solidFill>
                  <a:srgbClr val="000000"/>
                </a:solidFill>
              </a:rPr>
              <a:t>) @</a:t>
            </a:r>
            <a:r>
              <a:rPr lang="pt-BR" altLang="pt-BR" sz="3000" dirty="0" err="1" smtClean="0">
                <a:solidFill>
                  <a:srgbClr val="000000"/>
                </a:solidFill>
              </a:rPr>
              <a:t>necsanba</a:t>
            </a:r>
            <a:endParaRPr lang="pt-BR" sz="30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F314AB96-A8CB-494D-83E0-51661E002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585"/>
            <a:ext cx="115476" cy="5142830"/>
          </a:xfrm>
          <a:prstGeom prst="rect">
            <a:avLst/>
          </a:prstGeom>
          <a:solidFill>
            <a:srgbClr val="0070C0"/>
          </a:solidFill>
          <a:ln w="12600">
            <a:solidFill>
              <a:srgbClr val="43729D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350"/>
          </a:p>
        </p:txBody>
      </p:sp>
      <p:pic>
        <p:nvPicPr>
          <p:cNvPr id="5" name="Imagem 4" descr="youtue.jpg">
            <a:extLst>
              <a:ext uri="{FF2B5EF4-FFF2-40B4-BE49-F238E27FC236}">
                <a16:creationId xmlns:a16="http://schemas.microsoft.com/office/drawing/2014/main" xmlns="" id="{0382BA74-4D7B-4B41-8875-021CC850EF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0848"/>
            <a:ext cx="4403548" cy="318688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FC3551-19D3-4561-8647-B57ECB1AC7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412776"/>
            <a:ext cx="3226174" cy="39928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Line 3">
            <a:extLst>
              <a:ext uri="{FF2B5EF4-FFF2-40B4-BE49-F238E27FC236}">
                <a16:creationId xmlns:a16="http://schemas.microsoft.com/office/drawing/2014/main" xmlns="" id="{87D11A89-A6AE-4A24-A8A5-91115CCD422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36712"/>
            <a:ext cx="8932096" cy="1588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1472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Proposta para sistematização do Debate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20687971"/>
              </p:ext>
            </p:extLst>
          </p:nvPr>
        </p:nvGraphicFramePr>
        <p:xfrm>
          <a:off x="683568" y="1700808"/>
          <a:ext cx="7467600" cy="3723155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6453">
                <a:tc gridSpan="2"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MATRIZ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24118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Conquistas</a:t>
                      </a:r>
                      <a:r>
                        <a:rPr lang="pt-BR" sz="2400" baseline="0" dirty="0"/>
                        <a:t> (O que foi feito?)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/>
                        <a:t>Potencialidades</a:t>
                      </a:r>
                      <a:r>
                        <a:rPr lang="pt-BR" sz="2400" dirty="0"/>
                        <a:t> (O que pode</a:t>
                      </a:r>
                      <a:r>
                        <a:rPr lang="pt-BR" sz="2400" baseline="0" dirty="0"/>
                        <a:t> ser feito?)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41837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Desafios</a:t>
                      </a:r>
                      <a:r>
                        <a:rPr lang="pt-BR" sz="2400" dirty="0"/>
                        <a:t> (Onde quer chegar?)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pt-BR" sz="2400" baseline="0" dirty="0"/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/>
                        <a:t>Dificuldades</a:t>
                      </a:r>
                      <a:r>
                        <a:rPr lang="pt-BR" sz="2400" baseline="0" dirty="0"/>
                        <a:t> (O que impede </a:t>
                      </a:r>
                      <a:r>
                        <a:rPr lang="pt-BR" sz="2400" baseline="0" dirty="0" smtClean="0"/>
                        <a:t>o desenvolvimento do </a:t>
                      </a:r>
                      <a:r>
                        <a:rPr lang="pt-BR" sz="2400" baseline="0" dirty="0"/>
                        <a:t>potencial  e </a:t>
                      </a:r>
                      <a:r>
                        <a:rPr lang="pt-BR" sz="2400" baseline="0" dirty="0" smtClean="0"/>
                        <a:t>a superação dos </a:t>
                      </a:r>
                      <a:r>
                        <a:rPr lang="pt-BR" sz="2400" baseline="0" dirty="0"/>
                        <a:t>desafios?)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457200" y="404664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MATERIAIS E MÉTODOS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xmlns="" id="{87D11A89-A6AE-4A24-A8A5-91115CCD422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07132"/>
            <a:ext cx="8932096" cy="1588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51520" y="1052737"/>
            <a:ext cx="88924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400" b="1" dirty="0" smtClean="0">
                <a:solidFill>
                  <a:srgbClr val="000000"/>
                </a:solidFill>
              </a:rPr>
              <a:t>2</a:t>
            </a:r>
            <a:r>
              <a:rPr lang="pt-BR" altLang="pt-BR" sz="2500" b="1" dirty="0" smtClean="0">
                <a:solidFill>
                  <a:srgbClr val="000000"/>
                </a:solidFill>
              </a:rPr>
              <a:t>. Sistematização do debate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74602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RESULTADO/DISCUSSÃO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ine 3">
            <a:extLst>
              <a:ext uri="{FF2B5EF4-FFF2-40B4-BE49-F238E27FC236}">
                <a16:creationId xmlns:a16="http://schemas.microsoft.com/office/drawing/2014/main" xmlns="" id="{87D11A89-A6AE-4A24-A8A5-91115CCD422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07132"/>
            <a:ext cx="9144000" cy="1588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half" idx="2"/>
          </p:nvPr>
        </p:nvSpPr>
        <p:spPr>
          <a:xfrm>
            <a:off x="285720" y="1340768"/>
            <a:ext cx="8507287" cy="395128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t-BR" dirty="0" smtClean="0"/>
              <a:t>De </a:t>
            </a:r>
            <a:r>
              <a:rPr lang="pt-BR" u="sng" dirty="0" smtClean="0"/>
              <a:t>dez./2016 à nov./2017 </a:t>
            </a:r>
            <a:r>
              <a:rPr lang="pt-BR" dirty="0" smtClean="0"/>
              <a:t>- realização de 12 reuniões, abordando : </a:t>
            </a:r>
          </a:p>
          <a:p>
            <a:pPr indent="342900" algn="just">
              <a:buFont typeface="Wingdings" pitchFamily="2" charset="2"/>
              <a:buChar char="ü"/>
            </a:pPr>
            <a:r>
              <a:rPr lang="pt-BR" dirty="0" smtClean="0"/>
              <a:t>Mapeamento dos consórcios públicos de saneamento básico no </a:t>
            </a:r>
            <a:r>
              <a:rPr lang="pt-BR" dirty="0" smtClean="0"/>
              <a:t>Brasil.</a:t>
            </a:r>
            <a:endParaRPr lang="pt-BR" dirty="0" smtClean="0"/>
          </a:p>
          <a:p>
            <a:pPr indent="342900" algn="just">
              <a:buFont typeface="Wingdings" pitchFamily="2" charset="2"/>
              <a:buChar char="ü"/>
            </a:pPr>
            <a:r>
              <a:rPr lang="pt-BR" dirty="0" smtClean="0"/>
              <a:t>Regulação e Fiscalização dos serviços públicos de saneamento básico realizada por consórcios </a:t>
            </a:r>
            <a:r>
              <a:rPr lang="pt-BR" dirty="0" smtClean="0"/>
              <a:t>públicos.</a:t>
            </a:r>
            <a:endParaRPr lang="pt-BR" dirty="0" smtClean="0"/>
          </a:p>
          <a:p>
            <a:pPr indent="342900" algn="just">
              <a:buFont typeface="Wingdings" pitchFamily="2" charset="2"/>
              <a:buChar char="ü"/>
            </a:pPr>
            <a:r>
              <a:rPr lang="pt-BR" dirty="0" smtClean="0"/>
              <a:t>Estudo de Regionalização para a gestão integrada de resíduos </a:t>
            </a:r>
            <a:r>
              <a:rPr lang="pt-BR" dirty="0" smtClean="0"/>
              <a:t>sólidos.</a:t>
            </a:r>
            <a:endParaRPr lang="pt-BR" dirty="0" smtClean="0"/>
          </a:p>
          <a:p>
            <a:pPr indent="342900" algn="just">
              <a:buFont typeface="Wingdings" pitchFamily="2" charset="2"/>
              <a:buChar char="ü"/>
            </a:pPr>
            <a:r>
              <a:rPr lang="pt-BR" dirty="0" smtClean="0"/>
              <a:t>Situação do saneamento básico na Bacia do </a:t>
            </a:r>
            <a:r>
              <a:rPr lang="pt-BR" dirty="0" smtClean="0"/>
              <a:t>Rio São Francisco.</a:t>
            </a:r>
            <a:endParaRPr lang="pt-BR" dirty="0" smtClean="0"/>
          </a:p>
          <a:p>
            <a:pPr indent="342900" algn="just">
              <a:buFont typeface="Wingdings" pitchFamily="2" charset="2"/>
              <a:buChar char="ü"/>
            </a:pPr>
            <a:r>
              <a:rPr lang="pt-BR" dirty="0" smtClean="0"/>
              <a:t>Plano Municipal de Saneamento Básico (PMSB</a:t>
            </a:r>
            <a:r>
              <a:rPr lang="pt-BR" dirty="0" smtClean="0"/>
              <a:t>).</a:t>
            </a:r>
            <a:endParaRPr lang="pt-BR" dirty="0" smtClean="0"/>
          </a:p>
          <a:p>
            <a:pPr indent="342900" algn="just">
              <a:buFont typeface="Wingdings" pitchFamily="2" charset="2"/>
              <a:buChar char="ü"/>
            </a:pPr>
            <a:r>
              <a:rPr lang="pt-BR" dirty="0" smtClean="0"/>
              <a:t>Saneamento </a:t>
            </a:r>
            <a:r>
              <a:rPr lang="pt-BR" dirty="0" smtClean="0"/>
              <a:t>Rural.</a:t>
            </a:r>
          </a:p>
          <a:p>
            <a:pPr indent="342900" algn="just">
              <a:buFont typeface="Wingdings" pitchFamily="2" charset="2"/>
              <a:buChar char="ü"/>
            </a:pPr>
            <a:r>
              <a:rPr lang="pt-BR" dirty="0" smtClean="0"/>
              <a:t>Participação </a:t>
            </a:r>
            <a:r>
              <a:rPr lang="pt-BR" dirty="0" smtClean="0"/>
              <a:t>e Controle Social, entre outros.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RESULTADO/DISCUSSÃO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0256" t="15385"/>
          <a:stretch>
            <a:fillRect/>
          </a:stretch>
        </p:blipFill>
        <p:spPr bwMode="auto">
          <a:xfrm>
            <a:off x="251520" y="2428868"/>
            <a:ext cx="3999582" cy="23574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Retângulo de cantos arredondados 7"/>
          <p:cNvSpPr/>
          <p:nvPr/>
        </p:nvSpPr>
        <p:spPr>
          <a:xfrm>
            <a:off x="251520" y="1196752"/>
            <a:ext cx="4104456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Formação dos palestrante</a:t>
            </a:r>
            <a:endParaRPr lang="pt-BR" sz="2400" b="1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572000" y="1196752"/>
            <a:ext cx="4104456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Origem dos palestrantes</a:t>
            </a:r>
          </a:p>
        </p:txBody>
      </p:sp>
      <p:sp>
        <p:nvSpPr>
          <p:cNvPr id="7" name="Line 3">
            <a:extLst>
              <a:ext uri="{FF2B5EF4-FFF2-40B4-BE49-F238E27FC236}">
                <a16:creationId xmlns:a16="http://schemas.microsoft.com/office/drawing/2014/main" xmlns="" id="{87D11A89-A6AE-4A24-A8A5-91115CCD422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07132"/>
            <a:ext cx="9144000" cy="1588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3" name="Gráfico 5"/>
          <p:cNvPicPr>
            <a:picLocks noGrp="1" noChangeArrowheads="1"/>
          </p:cNvPicPr>
          <p:nvPr>
            <p:ph sz="quarter" idx="4"/>
          </p:nvPr>
        </p:nvPicPr>
        <p:blipFill>
          <a:blip r:embed="rId3" cstate="print"/>
          <a:srcRect l="8772" t="17954" b="-29"/>
          <a:stretch>
            <a:fillRect/>
          </a:stretch>
        </p:blipFill>
        <p:spPr bwMode="auto">
          <a:xfrm>
            <a:off x="4644008" y="2428868"/>
            <a:ext cx="3960440" cy="22860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RESULTADO/DISCUSSÃO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03548" y="1196752"/>
            <a:ext cx="8136904" cy="5040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Vinculo dos palestrantes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t="18031"/>
          <a:stretch>
            <a:fillRect/>
          </a:stretch>
        </p:blipFill>
        <p:spPr bwMode="auto">
          <a:xfrm>
            <a:off x="1399067" y="1844824"/>
            <a:ext cx="6345866" cy="35614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7" name="Line 3">
            <a:extLst>
              <a:ext uri="{FF2B5EF4-FFF2-40B4-BE49-F238E27FC236}">
                <a16:creationId xmlns:a16="http://schemas.microsoft.com/office/drawing/2014/main" xmlns="" id="{87D11A89-A6AE-4A24-A8A5-91115CCD422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07132"/>
            <a:ext cx="9144000" cy="1588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>
          <a:xfrm>
            <a:off x="920824" y="188640"/>
            <a:ext cx="7467600" cy="7920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b="1" i="1" dirty="0">
                <a:latin typeface="Calibri" pitchFamily="34" charset="0"/>
              </a:rPr>
              <a:t>Perfil dos Participantes do Necsan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F005D19A-327F-4F7F-BA7D-86EC25FE01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88988751"/>
              </p:ext>
            </p:extLst>
          </p:nvPr>
        </p:nvGraphicFramePr>
        <p:xfrm>
          <a:off x="611560" y="980728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Line 3">
            <a:extLst>
              <a:ext uri="{FF2B5EF4-FFF2-40B4-BE49-F238E27FC236}">
                <a16:creationId xmlns:a16="http://schemas.microsoft.com/office/drawing/2014/main" xmlns="" id="{87D11A89-A6AE-4A24-A8A5-91115CCD422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07132"/>
            <a:ext cx="8932096" cy="1588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6305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4680520" cy="1143000"/>
          </a:xfrm>
        </p:spPr>
        <p:txBody>
          <a:bodyPr>
            <a:normAutofit/>
          </a:bodyPr>
          <a:lstStyle/>
          <a:p>
            <a:r>
              <a:rPr lang="pt-BR" sz="3200" b="1" i="1" dirty="0" smtClean="0">
                <a:latin typeface="Calibri" pitchFamily="34" charset="0"/>
              </a:rPr>
              <a:t>Público </a:t>
            </a:r>
            <a:r>
              <a:rPr lang="pt-BR" sz="3200" b="1" i="1" dirty="0" smtClean="0">
                <a:latin typeface="Calibri" pitchFamily="34" charset="0"/>
              </a:rPr>
              <a:t>Participante</a:t>
            </a:r>
            <a:endParaRPr lang="pt-BR" sz="3200" b="1" i="1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510" y="1196752"/>
            <a:ext cx="8732208" cy="417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Line 3">
            <a:extLst>
              <a:ext uri="{FF2B5EF4-FFF2-40B4-BE49-F238E27FC236}">
                <a16:creationId xmlns:a16="http://schemas.microsoft.com/office/drawing/2014/main" xmlns="" id="{87D11A89-A6AE-4A24-A8A5-91115CCD422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07132"/>
            <a:ext cx="8932096" cy="1588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u="sng" dirty="0" smtClean="0">
                <a:latin typeface="Calibri" pitchFamily="34" charset="0"/>
              </a:rPr>
              <a:t>Identificação dos limites e possibilidades para a implementação dos consórcios públicos </a:t>
            </a:r>
            <a:r>
              <a:rPr lang="pt-BR" sz="2800" b="1" u="sng" dirty="0" smtClean="0">
                <a:latin typeface="Calibri" pitchFamily="34" charset="0"/>
              </a:rPr>
              <a:t>de </a:t>
            </a:r>
            <a:r>
              <a:rPr lang="pt-BR" sz="2800" b="1" u="sng" dirty="0" smtClean="0">
                <a:latin typeface="Calibri" pitchFamily="34" charset="0"/>
              </a:rPr>
              <a:t>acordo com os debates</a:t>
            </a:r>
            <a:endParaRPr lang="pt-BR" sz="2800" b="1" u="sng" dirty="0">
              <a:latin typeface="Calibri" pitchFamily="34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457201" y="1421086"/>
            <a:ext cx="4040188" cy="639762"/>
          </a:xfrm>
        </p:spPr>
        <p:txBody>
          <a:bodyPr anchor="t"/>
          <a:lstStyle/>
          <a:p>
            <a:pPr algn="ctr"/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 </a:t>
            </a:r>
          </a:p>
          <a:p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"/>
          </p:nvPr>
        </p:nvSpPr>
        <p:spPr>
          <a:xfrm>
            <a:off x="4645026" y="1493094"/>
            <a:ext cx="4041775" cy="639762"/>
          </a:xfrm>
        </p:spPr>
        <p:txBody>
          <a:bodyPr anchor="t"/>
          <a:lstStyle/>
          <a:p>
            <a:pPr algn="ctr"/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POTENCIALIDADES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4788024" y="1988840"/>
            <a:ext cx="3672408" cy="3600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2400" dirty="0" smtClean="0"/>
              <a:t>Os consórcios públicos podem se tornar um instrumento que contribua na execução de políticas públicas de forma continuada e com eficiência</a:t>
            </a:r>
            <a:r>
              <a:rPr lang="pt-BR" sz="2000" dirty="0" smtClean="0"/>
              <a:t>.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395536" y="1916832"/>
            <a:ext cx="3888432" cy="367240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pt-BR" sz="2000" dirty="0" smtClean="0"/>
              <a:t>A mudança dos gestores municipais e seu consequente rebatimento na direção e equipe técnica dos consórcios públicos.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/>
              <a:t> A pouca cultura relacionada à cooperação federativa.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/>
              <a:t> A inadimplência dos municípios.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/>
              <a:t>A escassez de auxílio financeiro do Estado e da União.</a:t>
            </a:r>
          </a:p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CONCLUSÃO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400" dirty="0" smtClean="0"/>
              <a:t>Consolidação como um espaço de debate e integração de diversos setores e atores da sociedade.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/>
              <a:t>Troca de experiências e discussão de demandas, contribuindo para as ações desenvolvidas pelos consórcios públicos na área de saneamento básico na Bahia.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/>
              <a:t>Envolvimento de participantes de diversas áreas e instituições.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/>
              <a:t>Necessidade de maior aprofundamento nos estudos para a identificação das possibilidades e limites dos consórcios públicos como modelo de gestão na área de saneamento básico, além da sistematização dessas informações.</a:t>
            </a:r>
          </a:p>
          <a:p>
            <a:pPr algn="just">
              <a:buFont typeface="Wingdings" pitchFamily="2" charset="2"/>
              <a:buChar char="Ø"/>
            </a:pPr>
            <a:endParaRPr lang="pt-BR" sz="2400" dirty="0" smtClean="0"/>
          </a:p>
          <a:p>
            <a:pPr algn="just">
              <a:buFont typeface="Wingdings" pitchFamily="2" charset="2"/>
              <a:buChar char="Ø"/>
            </a:pPr>
            <a:endParaRPr lang="pt-BR" sz="2400" dirty="0" smtClean="0"/>
          </a:p>
          <a:p>
            <a:pPr algn="just">
              <a:buFont typeface="Wingdings" pitchFamily="2" charset="2"/>
              <a:buChar char="Ø"/>
            </a:pPr>
            <a:endParaRPr lang="pt-BR" sz="2400" dirty="0" smtClean="0"/>
          </a:p>
          <a:p>
            <a:pPr algn="just">
              <a:buFont typeface="Wingdings" pitchFamily="2" charset="2"/>
              <a:buChar char="Ø"/>
            </a:pPr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827584" y="620688"/>
            <a:ext cx="6799262" cy="1303337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Muito obrigado!</a:t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Contatos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971600" y="2736998"/>
            <a:ext cx="7272808" cy="3716338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/>
              <a:t>E-mail: </a:t>
            </a:r>
            <a:r>
              <a:rPr lang="pt-BR" sz="2800" b="1" dirty="0" smtClean="0">
                <a:hlinkClick r:id="rId2"/>
              </a:rPr>
              <a:t>necsanba@gmail.com</a:t>
            </a:r>
            <a:endParaRPr lang="pt-BR" sz="2800" b="1" dirty="0" smtClean="0"/>
          </a:p>
          <a:p>
            <a:pPr algn="ctr"/>
            <a:r>
              <a:rPr lang="pt-BR" sz="2800" b="1" dirty="0" smtClean="0"/>
              <a:t>Canal no </a:t>
            </a:r>
            <a:r>
              <a:rPr lang="pt-BR" sz="2800" b="1" dirty="0" err="1" smtClean="0"/>
              <a:t>YouTube</a:t>
            </a:r>
            <a:r>
              <a:rPr lang="pt-BR" sz="2800" b="1" dirty="0"/>
              <a:t>: </a:t>
            </a:r>
            <a:br>
              <a:rPr lang="pt-BR" sz="2800" b="1" dirty="0"/>
            </a:br>
            <a:r>
              <a:rPr lang="pt-BR" sz="2800" b="1" dirty="0">
                <a:hlinkClick r:id="rId2"/>
              </a:rPr>
              <a:t>Núcleo de Estudos sobre Consórcios de </a:t>
            </a:r>
            <a:r>
              <a:rPr lang="pt-BR" sz="2800" b="1" dirty="0" smtClean="0">
                <a:hlinkClick r:id="rId2"/>
              </a:rPr>
              <a:t>Saneamento</a:t>
            </a:r>
          </a:p>
          <a:p>
            <a:pPr algn="ctr"/>
            <a:r>
              <a:rPr lang="pt-BR" sz="2800" b="1" dirty="0" err="1" smtClean="0"/>
              <a:t>Instagram</a:t>
            </a:r>
            <a:r>
              <a:rPr lang="pt-BR" sz="2800" b="1" dirty="0"/>
              <a:t>: </a:t>
            </a:r>
            <a:r>
              <a:rPr lang="pt-BR" sz="2800" b="1" dirty="0">
                <a:hlinkClick r:id="rId2"/>
              </a:rPr>
              <a:t>@</a:t>
            </a:r>
            <a:r>
              <a:rPr lang="pt-BR" sz="2800" b="1" dirty="0" err="1" smtClean="0">
                <a:hlinkClick r:id="rId2"/>
              </a:rPr>
              <a:t>necsanba</a:t>
            </a:r>
            <a:endParaRPr lang="pt-BR" sz="2800" b="1" dirty="0">
              <a:hlinkClick r:id="rId2"/>
            </a:endParaRPr>
          </a:p>
          <a:p>
            <a:endParaRPr lang="pt-BR" dirty="0">
              <a:solidFill>
                <a:srgbClr val="92D05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8398" y="476672"/>
            <a:ext cx="268605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575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581B3118-CCAE-4BF6-9840-CF7AAB93B97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72"/>
          <a:stretch/>
        </p:blipFill>
        <p:spPr>
          <a:xfrm>
            <a:off x="6444208" y="332656"/>
            <a:ext cx="2118378" cy="1368152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539552" y="548680"/>
            <a:ext cx="66967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pt-BR" sz="3200" b="1" dirty="0">
                <a:solidFill>
                  <a:srgbClr val="000000"/>
                </a:solidFill>
                <a:latin typeface="Centaur" panose="02030504050205020304" pitchFamily="18" charset="0"/>
                <a:cs typeface="Arial"/>
              </a:rPr>
              <a:t>Coordenação: </a:t>
            </a:r>
          </a:p>
          <a:p>
            <a:pPr marL="685800" lvl="3" fontAlgn="base">
              <a:spcAft>
                <a:spcPct val="0"/>
              </a:spcAft>
              <a:defRPr/>
            </a:pPr>
            <a:r>
              <a:rPr lang="pt-BR" sz="2800" dirty="0">
                <a:solidFill>
                  <a:srgbClr val="000000"/>
                </a:solidFill>
                <a:latin typeface="Centaur" panose="02030504050205020304" pitchFamily="18" charset="0"/>
                <a:cs typeface="Arial"/>
              </a:rPr>
              <a:t>Profa. Dra. Patrícia </a:t>
            </a:r>
            <a:r>
              <a:rPr lang="pt-BR" sz="2800" dirty="0" smtClean="0">
                <a:solidFill>
                  <a:srgbClr val="000000"/>
                </a:solidFill>
                <a:latin typeface="Centaur" panose="02030504050205020304" pitchFamily="18" charset="0"/>
                <a:cs typeface="Arial"/>
              </a:rPr>
              <a:t>Campos Borja</a:t>
            </a:r>
            <a:endParaRPr lang="pt-BR" sz="2800" dirty="0">
              <a:solidFill>
                <a:srgbClr val="000000"/>
              </a:solidFill>
              <a:latin typeface="Centaur" panose="02030504050205020304" pitchFamily="18" charset="0"/>
              <a:cs typeface="Arial"/>
            </a:endParaRPr>
          </a:p>
          <a:p>
            <a:pPr marL="685800" lvl="3" fontAlgn="base">
              <a:spcAft>
                <a:spcPct val="0"/>
              </a:spcAft>
              <a:defRPr/>
            </a:pPr>
            <a:r>
              <a:rPr lang="pt-BR" sz="2800" dirty="0">
                <a:solidFill>
                  <a:srgbClr val="000000"/>
                </a:solidFill>
                <a:latin typeface="Centaur" panose="02030504050205020304" pitchFamily="18" charset="0"/>
                <a:cs typeface="Arial"/>
              </a:rPr>
              <a:t>Prof. Dr. Luiz Roberto S. Moraes</a:t>
            </a:r>
            <a:endParaRPr lang="pt-BR" sz="3200" dirty="0">
              <a:solidFill>
                <a:srgbClr val="000000"/>
              </a:solidFill>
              <a:latin typeface="Centaur" panose="02030504050205020304" pitchFamily="18" charset="0"/>
              <a:cs typeface="Arial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39552" y="1998707"/>
            <a:ext cx="820891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200" b="1" dirty="0" smtClean="0">
                <a:solidFill>
                  <a:srgbClr val="000000"/>
                </a:solidFill>
                <a:latin typeface="Centaur" panose="02030504050205020304" pitchFamily="18" charset="0"/>
                <a:cs typeface="Arial"/>
              </a:rPr>
              <a:t>Mestrandos do curso de Meio Ambiente, Águas e Saneamento </a:t>
            </a:r>
            <a:r>
              <a:rPr lang="pt-BR" sz="3200" b="1" dirty="0" smtClean="0">
                <a:solidFill>
                  <a:srgbClr val="000000"/>
                </a:solidFill>
                <a:latin typeface="Centaur" panose="02030504050205020304" pitchFamily="18" charset="0"/>
                <a:cs typeface="Arial"/>
              </a:rPr>
              <a:t>– MAASA/UFBA</a:t>
            </a:r>
            <a:endParaRPr lang="pt-BR" sz="3200" b="1" dirty="0">
              <a:solidFill>
                <a:srgbClr val="000000"/>
              </a:solidFill>
              <a:latin typeface="Centaur" panose="02030504050205020304" pitchFamily="18" charset="0"/>
              <a:cs typeface="Arial"/>
            </a:endParaRPr>
          </a:p>
          <a:p>
            <a:pPr marL="685800" lvl="3" fontAlgn="base">
              <a:spcAft>
                <a:spcPct val="0"/>
              </a:spcAft>
              <a:defRPr/>
            </a:pPr>
            <a:r>
              <a:rPr lang="pt-BR" sz="2800" dirty="0" err="1" smtClean="0">
                <a:solidFill>
                  <a:srgbClr val="000000"/>
                </a:solidFill>
                <a:latin typeface="Centaur" panose="02030504050205020304" pitchFamily="18" charset="0"/>
                <a:cs typeface="Arial"/>
              </a:rPr>
              <a:t>Engª</a:t>
            </a:r>
            <a:r>
              <a:rPr lang="pt-BR" sz="2800" dirty="0" smtClean="0">
                <a:solidFill>
                  <a:srgbClr val="000000"/>
                </a:solidFill>
                <a:latin typeface="Centaur" panose="02030504050205020304" pitchFamily="18" charset="0"/>
                <a:cs typeface="Arial"/>
              </a:rPr>
              <a:t>. San. e </a:t>
            </a:r>
            <a:r>
              <a:rPr lang="pt-BR" sz="2800" dirty="0" err="1" smtClean="0">
                <a:solidFill>
                  <a:srgbClr val="000000"/>
                </a:solidFill>
                <a:latin typeface="Centaur" panose="02030504050205020304" pitchFamily="18" charset="0"/>
                <a:cs typeface="Arial"/>
              </a:rPr>
              <a:t>Amb</a:t>
            </a:r>
            <a:r>
              <a:rPr lang="pt-BR" sz="2800" dirty="0" smtClean="0">
                <a:solidFill>
                  <a:srgbClr val="000000"/>
                </a:solidFill>
                <a:latin typeface="Centaur" panose="02030504050205020304" pitchFamily="18" charset="0"/>
                <a:cs typeface="Arial"/>
              </a:rPr>
              <a:t>. Aline Nogueira</a:t>
            </a:r>
          </a:p>
          <a:p>
            <a:pPr marL="685800" lvl="3" fontAlgn="base">
              <a:spcAft>
                <a:spcPct val="0"/>
              </a:spcAft>
              <a:defRPr/>
            </a:pPr>
            <a:r>
              <a:rPr lang="pt-BR" sz="2800" dirty="0" smtClean="0">
                <a:solidFill>
                  <a:srgbClr val="000000"/>
                </a:solidFill>
                <a:latin typeface="Centaur" panose="02030504050205020304" pitchFamily="18" charset="0"/>
                <a:cs typeface="Arial"/>
              </a:rPr>
              <a:t>Adm. Alessandro Borges</a:t>
            </a:r>
          </a:p>
          <a:p>
            <a:pPr marL="685800" lvl="3" fontAlgn="base">
              <a:spcAft>
                <a:spcPct val="0"/>
              </a:spcAft>
              <a:defRPr/>
            </a:pPr>
            <a:r>
              <a:rPr lang="pt-BR" sz="2800" dirty="0" smtClean="0">
                <a:solidFill>
                  <a:srgbClr val="000000"/>
                </a:solidFill>
                <a:latin typeface="Centaur" panose="02030504050205020304" pitchFamily="18" charset="0"/>
                <a:cs typeface="Arial"/>
              </a:rPr>
              <a:t>Eng. </a:t>
            </a:r>
            <a:r>
              <a:rPr lang="pt-BR" sz="2800" dirty="0">
                <a:solidFill>
                  <a:srgbClr val="000000"/>
                </a:solidFill>
                <a:latin typeface="Centaur" panose="02030504050205020304" pitchFamily="18" charset="0"/>
                <a:cs typeface="Arial"/>
              </a:rPr>
              <a:t>San. e </a:t>
            </a:r>
            <a:r>
              <a:rPr lang="pt-BR" sz="2800" dirty="0" err="1" smtClean="0">
                <a:solidFill>
                  <a:srgbClr val="000000"/>
                </a:solidFill>
                <a:latin typeface="Centaur" panose="02030504050205020304" pitchFamily="18" charset="0"/>
                <a:cs typeface="Arial"/>
              </a:rPr>
              <a:t>Amb</a:t>
            </a:r>
            <a:r>
              <a:rPr lang="pt-BR" sz="2800" dirty="0" smtClean="0">
                <a:solidFill>
                  <a:srgbClr val="000000"/>
                </a:solidFill>
                <a:latin typeface="Centaur" panose="02030504050205020304" pitchFamily="18" charset="0"/>
                <a:cs typeface="Arial"/>
              </a:rPr>
              <a:t>. Jônatas Sodré</a:t>
            </a:r>
          </a:p>
          <a:p>
            <a:pPr marL="685800" lvl="3" fontAlgn="base">
              <a:spcAft>
                <a:spcPct val="0"/>
              </a:spcAft>
              <a:defRPr/>
            </a:pPr>
            <a:r>
              <a:rPr lang="pt-BR" sz="2800" dirty="0" err="1">
                <a:solidFill>
                  <a:srgbClr val="000000"/>
                </a:solidFill>
                <a:latin typeface="Centaur" panose="02030504050205020304" pitchFamily="18" charset="0"/>
                <a:cs typeface="Arial"/>
              </a:rPr>
              <a:t>Engª</a:t>
            </a:r>
            <a:r>
              <a:rPr lang="pt-BR" sz="2800" dirty="0">
                <a:solidFill>
                  <a:srgbClr val="000000"/>
                </a:solidFill>
                <a:latin typeface="Centaur" panose="02030504050205020304" pitchFamily="18" charset="0"/>
                <a:cs typeface="Arial"/>
              </a:rPr>
              <a:t>. San. e </a:t>
            </a:r>
            <a:r>
              <a:rPr lang="pt-BR" sz="2800" dirty="0" err="1" smtClean="0">
                <a:solidFill>
                  <a:srgbClr val="000000"/>
                </a:solidFill>
                <a:latin typeface="Centaur" panose="02030504050205020304" pitchFamily="18" charset="0"/>
                <a:cs typeface="Arial"/>
              </a:rPr>
              <a:t>Amb</a:t>
            </a:r>
            <a:r>
              <a:rPr lang="pt-BR" sz="2800" dirty="0" smtClean="0">
                <a:solidFill>
                  <a:srgbClr val="000000"/>
                </a:solidFill>
                <a:latin typeface="Centaur" panose="02030504050205020304" pitchFamily="18" charset="0"/>
                <a:cs typeface="Arial"/>
              </a:rPr>
              <a:t>. </a:t>
            </a:r>
            <a:r>
              <a:rPr lang="pt-BR" sz="2800" dirty="0" err="1" smtClean="0">
                <a:solidFill>
                  <a:srgbClr val="000000"/>
                </a:solidFill>
                <a:latin typeface="Centaur" panose="02030504050205020304" pitchFamily="18" charset="0"/>
                <a:cs typeface="Arial"/>
              </a:rPr>
              <a:t>Jossy</a:t>
            </a:r>
            <a:r>
              <a:rPr lang="pt-BR" sz="2800" dirty="0" smtClean="0">
                <a:solidFill>
                  <a:srgbClr val="000000"/>
                </a:solidFill>
                <a:latin typeface="Centaur" panose="02030504050205020304" pitchFamily="18" charset="0"/>
                <a:cs typeface="Arial"/>
              </a:rPr>
              <a:t> Mara Cardoso</a:t>
            </a:r>
          </a:p>
          <a:p>
            <a:pPr marL="685800" lvl="3" fontAlgn="base">
              <a:spcAft>
                <a:spcPct val="0"/>
              </a:spcAft>
              <a:defRPr/>
            </a:pPr>
            <a:r>
              <a:rPr lang="pt-BR" sz="2800" dirty="0" err="1">
                <a:solidFill>
                  <a:srgbClr val="000000"/>
                </a:solidFill>
                <a:latin typeface="Centaur" panose="02030504050205020304" pitchFamily="18" charset="0"/>
                <a:cs typeface="Arial"/>
              </a:rPr>
              <a:t>Engª</a:t>
            </a:r>
            <a:r>
              <a:rPr lang="pt-BR" sz="2800" dirty="0">
                <a:solidFill>
                  <a:srgbClr val="000000"/>
                </a:solidFill>
                <a:latin typeface="Centaur" panose="02030504050205020304" pitchFamily="18" charset="0"/>
                <a:cs typeface="Arial"/>
              </a:rPr>
              <a:t>. San. e </a:t>
            </a:r>
            <a:r>
              <a:rPr lang="pt-BR" sz="2800" dirty="0" err="1" smtClean="0">
                <a:solidFill>
                  <a:srgbClr val="000000"/>
                </a:solidFill>
                <a:latin typeface="Centaur" panose="02030504050205020304" pitchFamily="18" charset="0"/>
                <a:cs typeface="Arial"/>
              </a:rPr>
              <a:t>Amb</a:t>
            </a:r>
            <a:r>
              <a:rPr lang="pt-BR" sz="2800" dirty="0" smtClean="0">
                <a:solidFill>
                  <a:srgbClr val="000000"/>
                </a:solidFill>
                <a:latin typeface="Centaur" panose="02030504050205020304" pitchFamily="18" charset="0"/>
                <a:cs typeface="Arial"/>
              </a:rPr>
              <a:t>. Patrícia Souza</a:t>
            </a:r>
          </a:p>
          <a:p>
            <a:pPr marL="685800" lvl="3" fontAlgn="base">
              <a:spcAft>
                <a:spcPct val="0"/>
              </a:spcAft>
              <a:defRPr/>
            </a:pPr>
            <a:r>
              <a:rPr lang="pt-BR" sz="2800" dirty="0" smtClean="0">
                <a:solidFill>
                  <a:srgbClr val="000000"/>
                </a:solidFill>
                <a:latin typeface="Centaur" panose="02030504050205020304" pitchFamily="18" charset="0"/>
                <a:cs typeface="Arial"/>
              </a:rPr>
              <a:t>Eng. </a:t>
            </a:r>
            <a:r>
              <a:rPr lang="pt-BR" sz="2800" dirty="0" err="1" smtClean="0">
                <a:solidFill>
                  <a:srgbClr val="000000"/>
                </a:solidFill>
                <a:latin typeface="Centaur" panose="02030504050205020304" pitchFamily="18" charset="0"/>
                <a:cs typeface="Arial"/>
              </a:rPr>
              <a:t>Amb</a:t>
            </a:r>
            <a:r>
              <a:rPr lang="pt-BR" sz="2800" dirty="0" smtClean="0">
                <a:solidFill>
                  <a:srgbClr val="000000"/>
                </a:solidFill>
                <a:latin typeface="Centaur" panose="02030504050205020304" pitchFamily="18" charset="0"/>
                <a:cs typeface="Arial"/>
              </a:rPr>
              <a:t>. Thiago Assunção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1555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463455"/>
          </a:xfrm>
        </p:spPr>
        <p:txBody>
          <a:bodyPr>
            <a:normAutofit/>
          </a:bodyPr>
          <a:lstStyle/>
          <a:p>
            <a:pPr marL="365125" indent="-255588" algn="just">
              <a:buFont typeface="Wingdings 3" pitchFamily="18" charset="2"/>
              <a:buChar char=""/>
            </a:pPr>
            <a:r>
              <a:rPr lang="pt-BR" sz="2400" dirty="0" smtClean="0">
                <a:latin typeface="Calibri" pitchFamily="34" charset="0"/>
              </a:rPr>
              <a:t>Aspecto motivador</a:t>
            </a:r>
            <a:r>
              <a:rPr lang="pt-BR" sz="2400" dirty="0" smtClean="0">
                <a:latin typeface="Calibri" pitchFamily="34" charset="0"/>
              </a:rPr>
              <a:t>: identificação da ausência de um grupo para discussão sobre Consórcios Públicos com foco na área de Saneamento Básico no Estado da Bahia.</a:t>
            </a:r>
          </a:p>
          <a:p>
            <a:pPr marL="365125" indent="-255588" algn="just">
              <a:buFont typeface="Wingdings 3" pitchFamily="18" charset="2"/>
              <a:buChar char=""/>
            </a:pPr>
            <a:r>
              <a:rPr lang="pt-BR" sz="2400" dirty="0" smtClean="0">
                <a:latin typeface="Calibri" pitchFamily="34" charset="0"/>
              </a:rPr>
              <a:t>Necessidade de discussão e acompanhamento das atividades dos Consórcios Públicos atuantes na área de Saneamento Básico no Estado da Bahia.</a:t>
            </a:r>
          </a:p>
          <a:p>
            <a:pPr marL="365125" indent="-255588" algn="just">
              <a:buFont typeface="Wingdings 3" pitchFamily="18" charset="2"/>
              <a:buChar char=""/>
            </a:pPr>
            <a:r>
              <a:rPr lang="pt-BR" sz="2400" dirty="0" smtClean="0">
                <a:latin typeface="Calibri" pitchFamily="34" charset="0"/>
              </a:rPr>
              <a:t>Promoção de reflexão crítica sobre as políticas públicas de saneamento básico, com foco nos consórcios públicos no Estado da Bahia, integrando diversos atores e dimensões analíticas.</a:t>
            </a:r>
          </a:p>
          <a:p>
            <a:pPr marL="365125" indent="-255588" algn="just">
              <a:buFont typeface="Wingdings 3" pitchFamily="18" charset="2"/>
              <a:buChar char=""/>
            </a:pPr>
            <a:endParaRPr lang="pt-BR" sz="2400" dirty="0" smtClean="0">
              <a:latin typeface="Calibri" pitchFamily="34" charset="0"/>
            </a:endParaRPr>
          </a:p>
          <a:p>
            <a:pPr marL="365125" indent="-255588" algn="just">
              <a:buFont typeface="Wingdings 3" pitchFamily="18" charset="2"/>
              <a:buChar char=""/>
            </a:pPr>
            <a:endParaRPr lang="pt-BR" sz="2400" dirty="0" smtClean="0">
              <a:latin typeface="Calibri" pitchFamily="34" charset="0"/>
            </a:endParaRPr>
          </a:p>
          <a:p>
            <a:pPr marL="365125" indent="-255588" algn="just">
              <a:buFont typeface="Wingdings 3" pitchFamily="18" charset="2"/>
              <a:buChar char=""/>
            </a:pPr>
            <a:endParaRPr lang="pt-BR" sz="2800" dirty="0" smtClean="0">
              <a:latin typeface="Calibri" pitchFamily="34" charset="0"/>
            </a:endParaRPr>
          </a:p>
          <a:p>
            <a:pPr marL="365125" indent="-255588" algn="just" eaLnBrk="1" hangingPunct="1">
              <a:buFont typeface="Wingdings 3" pitchFamily="18" charset="2"/>
              <a:buNone/>
            </a:pPr>
            <a:endParaRPr lang="pt-BR" dirty="0" smtClean="0">
              <a:latin typeface="Calibri" pitchFamily="34" charset="0"/>
            </a:endParaRPr>
          </a:p>
        </p:txBody>
      </p:sp>
      <p:sp>
        <p:nvSpPr>
          <p:cNvPr id="3074" name="Título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7467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altLang="pt-BR" sz="3200" b="1" dirty="0" smtClean="0">
                <a:latin typeface="Arial Black" panose="020B0A04020102020204" pitchFamily="34" charset="0"/>
              </a:rPr>
              <a:t>INTRODUÇÃO</a:t>
            </a:r>
            <a:endParaRPr lang="pt-BR" sz="3200" b="1" i="1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317DB10E-1AEA-4490-8D90-512FBCB325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154" t="23853" r="51769" b="10545"/>
          <a:stretch/>
        </p:blipFill>
        <p:spPr>
          <a:xfrm>
            <a:off x="6156176" y="1772816"/>
            <a:ext cx="2538395" cy="3288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3795BC89-0C55-430F-B97B-4CD823AC8A4F}"/>
              </a:ext>
            </a:extLst>
          </p:cNvPr>
          <p:cNvSpPr txBox="1">
            <a:spLocks/>
          </p:cNvSpPr>
          <p:nvPr/>
        </p:nvSpPr>
        <p:spPr>
          <a:xfrm>
            <a:off x="892221" y="78110"/>
            <a:ext cx="7419810" cy="648433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0099"/>
                </a:solidFill>
                <a:latin typeface="Bookman Old Style"/>
              </a:rPr>
              <a:t>Situação dos Consórcios Públicos na Bahia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E3BBAB0E-AAED-4533-90B5-FC83D30553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8581" t="13740" r="9098" b="7062"/>
          <a:stretch/>
        </p:blipFill>
        <p:spPr>
          <a:xfrm>
            <a:off x="3791105" y="1772816"/>
            <a:ext cx="2343968" cy="3288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m 12">
            <a:extLst>
              <a:ext uri="{FF2B5EF4-FFF2-40B4-BE49-F238E27FC236}">
                <a16:creationId xmlns="" xmlns:a16="http://schemas.microsoft.com/office/drawing/2014/main" id="{8AB5EC3B-7F03-4A17-B8CE-9817C2CD05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7500" t="13740" r="51578" b="7062"/>
          <a:stretch/>
        </p:blipFill>
        <p:spPr>
          <a:xfrm>
            <a:off x="1536914" y="1808903"/>
            <a:ext cx="2266502" cy="3288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0313CB78-10C1-4396-9EDD-64F3308E23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64" t="8405" r="71846" b="5887"/>
          <a:stretch/>
        </p:blipFill>
        <p:spPr>
          <a:xfrm>
            <a:off x="266274" y="1391538"/>
            <a:ext cx="1249538" cy="4036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tângulo 16">
            <a:extLst>
              <a:ext uri="{FF2B5EF4-FFF2-40B4-BE49-F238E27FC236}">
                <a16:creationId xmlns="" xmlns:a16="http://schemas.microsoft.com/office/drawing/2014/main" id="{45D0B7E2-162C-4B0C-951D-6E0A4224A564}"/>
              </a:ext>
            </a:extLst>
          </p:cNvPr>
          <p:cNvSpPr/>
          <p:nvPr/>
        </p:nvSpPr>
        <p:spPr>
          <a:xfrm>
            <a:off x="1547664" y="5085184"/>
            <a:ext cx="5454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 indent="0" algn="just">
              <a:buNone/>
            </a:pPr>
            <a:r>
              <a:rPr lang="pt-BR" altLang="pt-BR" dirty="0">
                <a:latin typeface="Calibri" panose="020F0502020204030204" pitchFamily="34" charset="0"/>
              </a:rPr>
              <a:t>Fonte: Britto, 2017. Banco de Dados</a:t>
            </a:r>
          </a:p>
        </p:txBody>
      </p:sp>
    </p:spTree>
    <p:extLst>
      <p:ext uri="{BB962C8B-B14F-4D97-AF65-F5344CB8AC3E}">
        <p14:creationId xmlns:p14="http://schemas.microsoft.com/office/powerpoint/2010/main" xmlns="" val="232259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3795BC89-0C55-430F-B97B-4CD823AC8A4F}"/>
              </a:ext>
            </a:extLst>
          </p:cNvPr>
          <p:cNvSpPr txBox="1">
            <a:spLocks/>
          </p:cNvSpPr>
          <p:nvPr/>
        </p:nvSpPr>
        <p:spPr>
          <a:xfrm>
            <a:off x="892221" y="78110"/>
            <a:ext cx="7419810" cy="648433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0099"/>
                </a:solidFill>
                <a:latin typeface="Bookman Old Style"/>
              </a:rPr>
              <a:t>Situação dos Consórcios Públicos na Bahia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4AB41615-38DC-49F6-9566-BACB33CC29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9039" t="23852" r="8268" b="10956"/>
          <a:stretch/>
        </p:blipFill>
        <p:spPr>
          <a:xfrm>
            <a:off x="5076056" y="1484784"/>
            <a:ext cx="2886764" cy="3559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m 16">
            <a:extLst>
              <a:ext uri="{FF2B5EF4-FFF2-40B4-BE49-F238E27FC236}">
                <a16:creationId xmlns="" xmlns:a16="http://schemas.microsoft.com/office/drawing/2014/main" id="{7864FD93-DDCE-4EF3-B14E-510816DBEF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154" t="23852" r="51250" b="10956"/>
          <a:stretch/>
        </p:blipFill>
        <p:spPr>
          <a:xfrm>
            <a:off x="2239222" y="1484784"/>
            <a:ext cx="2886764" cy="3559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0313CB78-10C1-4396-9EDD-64F3308E23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64" t="8405" r="71846" b="5887"/>
          <a:stretch/>
        </p:blipFill>
        <p:spPr>
          <a:xfrm>
            <a:off x="989685" y="1484783"/>
            <a:ext cx="1249538" cy="4036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45D0B7E2-162C-4B0C-951D-6E0A4224A564}"/>
              </a:ext>
            </a:extLst>
          </p:cNvPr>
          <p:cNvSpPr/>
          <p:nvPr/>
        </p:nvSpPr>
        <p:spPr>
          <a:xfrm>
            <a:off x="2267744" y="5013176"/>
            <a:ext cx="5454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 indent="0" algn="just">
              <a:buNone/>
            </a:pPr>
            <a:r>
              <a:rPr lang="pt-BR" altLang="pt-BR" dirty="0">
                <a:latin typeface="Calibri" panose="020F0502020204030204" pitchFamily="34" charset="0"/>
              </a:rPr>
              <a:t>Fonte: Britto, 2017. Banco de Dados</a:t>
            </a:r>
          </a:p>
        </p:txBody>
      </p:sp>
    </p:spTree>
    <p:extLst>
      <p:ext uri="{BB962C8B-B14F-4D97-AF65-F5344CB8AC3E}">
        <p14:creationId xmlns:p14="http://schemas.microsoft.com/office/powerpoint/2010/main" xmlns="" val="125656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3795BC89-0C55-430F-B97B-4CD823AC8A4F}"/>
              </a:ext>
            </a:extLst>
          </p:cNvPr>
          <p:cNvSpPr txBox="1">
            <a:spLocks/>
          </p:cNvSpPr>
          <p:nvPr/>
        </p:nvSpPr>
        <p:spPr>
          <a:xfrm>
            <a:off x="892221" y="78110"/>
            <a:ext cx="7419810" cy="648433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0099"/>
                </a:solidFill>
                <a:latin typeface="Bookman Old Style"/>
              </a:rPr>
              <a:t>Situação dos Consórcios Públicos na Bahia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31EE4963-F68C-4141-AF9B-ED1BF5F4C0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990" t="25077" r="8269" b="6645"/>
          <a:stretch/>
        </p:blipFill>
        <p:spPr>
          <a:xfrm>
            <a:off x="2144707" y="908720"/>
            <a:ext cx="5424225" cy="3883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0313CB78-10C1-4396-9EDD-64F3308E23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64" t="8405" r="71846" b="5887"/>
          <a:stretch/>
        </p:blipFill>
        <p:spPr>
          <a:xfrm>
            <a:off x="683568" y="898130"/>
            <a:ext cx="1296145" cy="4186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45D0B7E2-162C-4B0C-951D-6E0A4224A564}"/>
              </a:ext>
            </a:extLst>
          </p:cNvPr>
          <p:cNvSpPr/>
          <p:nvPr/>
        </p:nvSpPr>
        <p:spPr>
          <a:xfrm>
            <a:off x="2267744" y="5013176"/>
            <a:ext cx="5454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 indent="0" algn="just">
              <a:buNone/>
            </a:pPr>
            <a:r>
              <a:rPr lang="pt-BR" altLang="pt-BR" dirty="0">
                <a:latin typeface="Calibri" panose="020F0502020204030204" pitchFamily="34" charset="0"/>
              </a:rPr>
              <a:t>Fonte: Britto, 2017. Banco de Dados</a:t>
            </a:r>
          </a:p>
        </p:txBody>
      </p:sp>
    </p:spTree>
    <p:extLst>
      <p:ext uri="{BB962C8B-B14F-4D97-AF65-F5344CB8AC3E}">
        <p14:creationId xmlns:p14="http://schemas.microsoft.com/office/powerpoint/2010/main" xmlns="" val="391214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000099"/>
                </a:solidFill>
                <a:latin typeface="Bookman Old Style"/>
              </a:rPr>
              <a:t>Situação dos Consórcios Públicos na Bahia</a:t>
            </a:r>
            <a:endParaRPr lang="pt-BR" sz="2800" b="1" dirty="0">
              <a:solidFill>
                <a:srgbClr val="000099"/>
              </a:solidFill>
              <a:latin typeface="Bookman Old Style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Além dos </a:t>
            </a:r>
            <a:r>
              <a:rPr lang="pt-BR" u="sng" dirty="0" smtClean="0"/>
              <a:t>13 consórcios públicos apresentados</a:t>
            </a:r>
            <a:r>
              <a:rPr lang="pt-BR" dirty="0" smtClean="0"/>
              <a:t>, acrescenta-se o Consórcio </a:t>
            </a:r>
            <a:r>
              <a:rPr lang="pt-BR" u="sng" dirty="0" smtClean="0"/>
              <a:t>Sociedade Organizada para o Município Avançar </a:t>
            </a:r>
            <a:r>
              <a:rPr lang="pt-BR" dirty="0" smtClean="0"/>
              <a:t>(Somar) identificado por meio de sua participação nas reuniões. </a:t>
            </a:r>
          </a:p>
          <a:p>
            <a:pPr algn="just"/>
            <a:r>
              <a:rPr lang="pt-BR" dirty="0" smtClean="0"/>
              <a:t>Basicamente, a atuação dos consórcios públicos identificados, na área de saneamento básico, está voltada para a </a:t>
            </a:r>
            <a:r>
              <a:rPr lang="pt-BR" u="sng" dirty="0" smtClean="0"/>
              <a:t>elaboração de Plano Municipal de Saneamento Básico</a:t>
            </a:r>
            <a:r>
              <a:rPr lang="pt-BR" dirty="0" smtClean="0"/>
              <a:t>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/>
          <a:lstStyle/>
          <a:p>
            <a:r>
              <a:rPr lang="pt-BR" b="1" dirty="0" smtClean="0"/>
              <a:t>OBJETIVO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84878"/>
            <a:ext cx="8229600" cy="3773014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Apresentar o processo de construção do NECSAN, além dos primeiros resultados alcançados desde sua criação em dezembro de 2016. 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F314AB96-A8CB-494D-83E0-51661E002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585"/>
            <a:ext cx="115476" cy="5142830"/>
          </a:xfrm>
          <a:prstGeom prst="rect">
            <a:avLst/>
          </a:prstGeom>
          <a:solidFill>
            <a:srgbClr val="0070C0"/>
          </a:solidFill>
          <a:ln w="12600">
            <a:solidFill>
              <a:srgbClr val="43729D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350"/>
          </a:p>
        </p:txBody>
      </p:sp>
    </p:spTree>
    <p:extLst>
      <p:ext uri="{BB962C8B-B14F-4D97-AF65-F5344CB8AC3E}">
        <p14:creationId xmlns:p14="http://schemas.microsoft.com/office/powerpoint/2010/main" xmlns="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xmlns="" id="{F314AB96-A8CB-494D-83E0-51661E002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5476" cy="6858000"/>
          </a:xfrm>
          <a:prstGeom prst="rect">
            <a:avLst/>
          </a:prstGeom>
          <a:solidFill>
            <a:srgbClr val="0070C0"/>
          </a:solidFill>
          <a:ln w="12600">
            <a:solidFill>
              <a:srgbClr val="43729D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E8924D9A-C6C1-41CB-B119-C288A5AFC5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7380" y="1"/>
            <a:ext cx="6155920" cy="658813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="1" dirty="0" smtClean="0"/>
              <a:t>MATERIAIS E MÉTODOS</a:t>
            </a:r>
            <a:endParaRPr lang="pt-BR" altLang="pt-BR" sz="2800" b="1" dirty="0">
              <a:latin typeface="Arial Black" panose="020B0A04020102020204" pitchFamily="34" charset="0"/>
            </a:endParaRPr>
          </a:p>
        </p:txBody>
      </p:sp>
      <p:sp>
        <p:nvSpPr>
          <p:cNvPr id="14340" name="Line 3">
            <a:extLst>
              <a:ext uri="{FF2B5EF4-FFF2-40B4-BE49-F238E27FC236}">
                <a16:creationId xmlns:a16="http://schemas.microsoft.com/office/drawing/2014/main" xmlns="" id="{87D11A89-A6AE-4A24-A8A5-91115CCD42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857" y="527050"/>
            <a:ext cx="8932096" cy="1588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0" name="Rectangle 7">
            <a:extLst>
              <a:ext uri="{FF2B5EF4-FFF2-40B4-BE49-F238E27FC236}">
                <a16:creationId xmlns:a16="http://schemas.microsoft.com/office/drawing/2014/main" xmlns="" id="{D8CAC270-D08A-479A-AA07-5F9AF6E90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332" y="681039"/>
            <a:ext cx="4501700" cy="493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marL="342900" indent="-342900" eaLnBrk="0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indent="0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2000" b="1" dirty="0">
                <a:solidFill>
                  <a:srgbClr val="000000"/>
                </a:solidFill>
              </a:rPr>
              <a:t>1. Integração dos interessados</a:t>
            </a:r>
            <a:r>
              <a:rPr lang="pt-BR" altLang="pt-BR" sz="2000" dirty="0">
                <a:solidFill>
                  <a:srgbClr val="000000"/>
                </a:solidFill>
              </a:rPr>
              <a:t>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pt-BR" altLang="pt-BR" sz="2400" dirty="0">
              <a:solidFill>
                <a:srgbClr val="000000"/>
              </a:solidFill>
              <a:latin typeface="+mj-lt"/>
            </a:endParaRPr>
          </a:p>
          <a:p>
            <a:pPr algn="just" eaLnBrk="1">
              <a:lnSpc>
                <a:spcPct val="114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pt-BR" altLang="pt-BR" sz="2400" dirty="0">
                <a:solidFill>
                  <a:srgbClr val="000000"/>
                </a:solidFill>
                <a:latin typeface="+mj-lt"/>
              </a:rPr>
              <a:t>Mapeamento dos envolvidos na temática consórcios públicos e/ou saneamento básico. </a:t>
            </a:r>
          </a:p>
          <a:p>
            <a:pPr algn="just" eaLnBrk="1">
              <a:lnSpc>
                <a:spcPct val="114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pt-BR" altLang="pt-BR" sz="2400" dirty="0" smtClean="0">
                <a:solidFill>
                  <a:srgbClr val="000000"/>
                </a:solidFill>
                <a:latin typeface="+mj-lt"/>
              </a:rPr>
              <a:t>Discussão </a:t>
            </a:r>
            <a:r>
              <a:rPr lang="pt-BR" altLang="pt-BR" sz="2400" dirty="0">
                <a:solidFill>
                  <a:srgbClr val="000000"/>
                </a:solidFill>
                <a:latin typeface="+mj-lt"/>
              </a:rPr>
              <a:t>da proposta de formação do NECSAN: caráter participativo, integrador e democrático.</a:t>
            </a:r>
          </a:p>
          <a:p>
            <a:pPr algn="just" eaLnBrk="1">
              <a:lnSpc>
                <a:spcPct val="114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pt-BR" altLang="pt-BR" sz="2400" dirty="0" smtClean="0">
                <a:solidFill>
                  <a:srgbClr val="000000"/>
                </a:solidFill>
                <a:latin typeface="+mj-lt"/>
              </a:rPr>
              <a:t>Realização </a:t>
            </a:r>
            <a:r>
              <a:rPr lang="pt-BR" altLang="pt-BR" sz="2400" dirty="0">
                <a:solidFill>
                  <a:srgbClr val="000000"/>
                </a:solidFill>
                <a:latin typeface="+mj-lt"/>
              </a:rPr>
              <a:t>de reuniões mensais: palestra + discussão.</a:t>
            </a:r>
          </a:p>
          <a:p>
            <a:pPr algn="just" eaLnBrk="1">
              <a:lnSpc>
                <a:spcPct val="114000"/>
              </a:lnSpc>
              <a:buClr>
                <a:srgbClr val="000000"/>
              </a:buClr>
              <a:buSzPct val="100000"/>
              <a:defRPr/>
            </a:pPr>
            <a:endParaRPr lang="pt-BR" altLang="pt-BR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1" name="Imagem 10" descr="WhatsApp Image 2017-10-13 at 11.37.23.jpeg">
            <a:extLst>
              <a:ext uri="{FF2B5EF4-FFF2-40B4-BE49-F238E27FC236}">
                <a16:creationId xmlns:a16="http://schemas.microsoft.com/office/drawing/2014/main" xmlns="" id="{DD0FC6F9-37DD-4AB6-9D12-F3BD18D703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1197" y="2420888"/>
            <a:ext cx="4222803" cy="237626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bliqueTopRigh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731</Words>
  <Application>Microsoft Office PowerPoint</Application>
  <PresentationFormat>On-screen Show (4:3)</PresentationFormat>
  <Paragraphs>90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Tema do Office</vt:lpstr>
      <vt:lpstr>NÚCLEO DE ESTUDOS SOBRE CONSÓRCIOS PÚBLICOS EM SANEAMENTO BÁSICO: ESPAÇO DE INTEGRAÇÃO DE ATORES DA BAHIA</vt:lpstr>
      <vt:lpstr>Slide 2</vt:lpstr>
      <vt:lpstr>INTRODUÇÃO</vt:lpstr>
      <vt:lpstr>Slide 4</vt:lpstr>
      <vt:lpstr>Slide 5</vt:lpstr>
      <vt:lpstr>Slide 6</vt:lpstr>
      <vt:lpstr>Situação dos Consórcios Públicos na Bahia</vt:lpstr>
      <vt:lpstr>OBJETIVO</vt:lpstr>
      <vt:lpstr>MATERIAIS E MÉTODOS</vt:lpstr>
      <vt:lpstr>MATERIAIS E MÉTODOS</vt:lpstr>
      <vt:lpstr>Proposta para sistematização do Debate</vt:lpstr>
      <vt:lpstr>RESULTADO/DISCUSSÃO</vt:lpstr>
      <vt:lpstr>RESULTADO/DISCUSSÃO</vt:lpstr>
      <vt:lpstr>RESULTADO/DISCUSSÃO</vt:lpstr>
      <vt:lpstr>Perfil dos Participantes do Necsan</vt:lpstr>
      <vt:lpstr>Público Participante</vt:lpstr>
      <vt:lpstr>Identificação dos limites e possibilidades para a implementação dos consórcios públicos de acordo com os debates</vt:lpstr>
      <vt:lpstr>CONCLUSÃO</vt:lpstr>
      <vt:lpstr>Muito obrigado!  Contatos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Moraes</cp:lastModifiedBy>
  <cp:revision>48</cp:revision>
  <dcterms:created xsi:type="dcterms:W3CDTF">2018-05-02T19:43:05Z</dcterms:created>
  <dcterms:modified xsi:type="dcterms:W3CDTF">2018-05-28T01:28:21Z</dcterms:modified>
</cp:coreProperties>
</file>