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961910" y="3429000"/>
            <a:ext cx="7588278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dirty="0" smtClean="0"/>
              <a:t>  Autores</a:t>
            </a:r>
            <a:r>
              <a:rPr lang="pt-BR" sz="3400" b="1" dirty="0"/>
              <a:t>: </a:t>
            </a:r>
            <a:r>
              <a:rPr lang="pt-BR" sz="3400" b="1" dirty="0" smtClean="0"/>
              <a:t>	André Ramos de Souza</a:t>
            </a:r>
          </a:p>
          <a:p>
            <a:pPr marL="0" indent="0">
              <a:buNone/>
            </a:pPr>
            <a:r>
              <a:rPr lang="pt-BR" sz="3400" b="1" dirty="0" smtClean="0"/>
              <a:t>		Ana Cristina Diogo Gomes de melo</a:t>
            </a:r>
          </a:p>
          <a:p>
            <a:pPr marL="0" indent="0">
              <a:buNone/>
            </a:pPr>
            <a:r>
              <a:rPr lang="es-ES" sz="3400" b="1" dirty="0" smtClean="0"/>
              <a:t>		José Yarley De </a:t>
            </a:r>
            <a:r>
              <a:rPr lang="es-ES" sz="3400" b="1" dirty="0"/>
              <a:t>Brito </a:t>
            </a:r>
            <a:r>
              <a:rPr lang="es-ES" sz="3400" b="1" dirty="0" smtClean="0"/>
              <a:t>Gonçalves</a:t>
            </a:r>
          </a:p>
          <a:p>
            <a:pPr marL="0" indent="0">
              <a:buNone/>
            </a:pPr>
            <a:r>
              <a:rPr lang="es-ES" sz="3400" b="1" dirty="0" smtClean="0"/>
              <a:t>		Cristiano Cardoso Gomes</a:t>
            </a:r>
          </a:p>
          <a:p>
            <a:pPr marL="0" indent="0">
              <a:buNone/>
            </a:pPr>
            <a:r>
              <a:rPr lang="pt-BR" sz="3400" b="1" dirty="0" smtClean="0"/>
              <a:t>		Ana Beatriz Batista </a:t>
            </a:r>
            <a:r>
              <a:rPr lang="pt-BR" sz="3400" b="1" dirty="0"/>
              <a:t>de Almeida</a:t>
            </a:r>
            <a:endParaRPr lang="es-ES" sz="3400" b="1" dirty="0" smtClean="0"/>
          </a:p>
          <a:p>
            <a:pPr marL="0" indent="0">
              <a:buNone/>
            </a:pPr>
            <a:r>
              <a:rPr lang="es-ES" sz="2800" b="1" dirty="0"/>
              <a:t> </a:t>
            </a:r>
            <a:r>
              <a:rPr lang="es-ES" sz="2800" b="1" dirty="0" smtClean="0"/>
              <a:t>	</a:t>
            </a:r>
          </a:p>
          <a:p>
            <a:pPr marL="0" indent="0">
              <a:buNone/>
            </a:pPr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76470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BOMBAS DE SEMENTES SOB A PERSPECTIVA DE UMA EDUCAÇÃO DIALÓGICA PARA REFLORESTAMENTO DA CHAPADA DO ARARIPE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1" y="116632"/>
            <a:ext cx="34563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/>
              <a:t>RESULTADOS/DISCUSSÃO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Sob o </a:t>
            </a:r>
            <a:r>
              <a:rPr lang="pt-BR" sz="2000" b="1" dirty="0"/>
              <a:t>olhar social</a:t>
            </a:r>
            <a:r>
              <a:rPr lang="pt-BR" sz="2000" dirty="0"/>
              <a:t>, as oficinas das bombas de sementes conseguiram realizar inclusão de novos conhecimentos baseados na educação </a:t>
            </a:r>
            <a:r>
              <a:rPr lang="pt-BR" sz="2000" dirty="0" smtClean="0"/>
              <a:t>ambiental para milhares de participantes.</a:t>
            </a: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27892"/>
              </p:ext>
            </p:extLst>
          </p:nvPr>
        </p:nvGraphicFramePr>
        <p:xfrm>
          <a:off x="3697884" y="476672"/>
          <a:ext cx="5454128" cy="503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571">
                  <a:extLst>
                    <a:ext uri="{9D8B030D-6E8A-4147-A177-3AD203B41FA5}">
                      <a16:colId xmlns:a16="http://schemas.microsoft.com/office/drawing/2014/main" val="3251008954"/>
                    </a:ext>
                  </a:extLst>
                </a:gridCol>
                <a:gridCol w="798342">
                  <a:extLst>
                    <a:ext uri="{9D8B030D-6E8A-4147-A177-3AD203B41FA5}">
                      <a16:colId xmlns:a16="http://schemas.microsoft.com/office/drawing/2014/main" val="1758433794"/>
                    </a:ext>
                  </a:extLst>
                </a:gridCol>
                <a:gridCol w="1210215">
                  <a:extLst>
                    <a:ext uri="{9D8B030D-6E8A-4147-A177-3AD203B41FA5}">
                      <a16:colId xmlns:a16="http://schemas.microsoft.com/office/drawing/2014/main" val="90470774"/>
                    </a:ext>
                  </a:extLst>
                </a:gridCol>
              </a:tblGrid>
              <a:tr h="349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 dos eventos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Participantes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 Bombas produzidas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13264020"/>
                  </a:ext>
                </a:extLst>
              </a:tr>
              <a:tr h="215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Abertura da Semana da água e da árvore 2017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2.000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450415381"/>
                  </a:ext>
                </a:extLst>
              </a:tr>
              <a:tr h="193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APAE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479419515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Colégio Diocesano 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98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2.800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550007932"/>
                  </a:ext>
                </a:extLst>
              </a:tr>
              <a:tr h="214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Coletivo Camaradas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960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4142394746"/>
                  </a:ext>
                </a:extLst>
              </a:tr>
              <a:tr h="209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Coletivo de Moradores do Novo Horizonte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32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2857362932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Coletivo Mensageiros da Paz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1.200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523150378"/>
                  </a:ext>
                </a:extLst>
              </a:tr>
              <a:tr h="197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Comunidade Nova Vida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32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119299106"/>
                  </a:ext>
                </a:extLst>
              </a:tr>
              <a:tr h="174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Comunidade Sitio Pelado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879172476"/>
                  </a:ext>
                </a:extLst>
              </a:tr>
              <a:tr h="177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CRAS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562565204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Dia D das Bombas de Sementes – Guarda Municipal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9.125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399453653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Escola Alegria de Viver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907815218"/>
                  </a:ext>
                </a:extLst>
              </a:tr>
              <a:tr h="162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Escola Ana Regino, Escola José Batista e Escola Sonia Callou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1.300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666104027"/>
                  </a:ext>
                </a:extLst>
              </a:tr>
              <a:tr h="169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Escola Estado da Paraíba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850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285588623"/>
                  </a:ext>
                </a:extLst>
              </a:tr>
              <a:tr h="17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Escola Estadual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480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970429607"/>
                  </a:ext>
                </a:extLst>
              </a:tr>
              <a:tr h="18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Escola José Rosa, Escola Dra. </a:t>
                      </a:r>
                      <a:r>
                        <a:rPr lang="pt-BR" sz="1000" dirty="0" err="1">
                          <a:effectLst/>
                        </a:rPr>
                        <a:t>Artemeize</a:t>
                      </a:r>
                      <a:r>
                        <a:rPr lang="pt-BR" sz="1000" dirty="0">
                          <a:effectLst/>
                        </a:rPr>
                        <a:t> e Escola Paulo </a:t>
                      </a:r>
                      <a:r>
                        <a:rPr lang="pt-BR" sz="1000" dirty="0" smtClean="0">
                          <a:effectLst/>
                        </a:rPr>
                        <a:t>Lima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287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2.960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335801858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Escola Maria Josefa de Meneses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120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2827870752"/>
                  </a:ext>
                </a:extLst>
              </a:tr>
              <a:tr h="171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Estação de Permacultura Zaila Lavor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75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772808826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Exposição Agropecuária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3.000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2744303131"/>
                  </a:ext>
                </a:extLst>
              </a:tr>
              <a:tr h="209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Grupo de escoteiros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2.300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917484019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Para Programa Estrelas (Rede Globo de Televisão)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4.300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2680921618"/>
                  </a:ext>
                </a:extLst>
              </a:tr>
              <a:tr h="186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Reunião Nacional dos Dirigentes de SAEES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150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566169139"/>
                  </a:ext>
                </a:extLst>
              </a:tr>
              <a:tr h="182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SBPC Jovem – Sociedade Brasileira para o Progresso da Ciência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1.400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842357260"/>
                  </a:ext>
                </a:extLst>
              </a:tr>
              <a:tr h="174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Semana do Meio Ambiente 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1.900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210840009"/>
                  </a:ext>
                </a:extLst>
              </a:tr>
              <a:tr h="16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Seminário Propedêutico 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14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1.200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1220637298"/>
                  </a:ext>
                </a:extLst>
              </a:tr>
              <a:tr h="19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2.120</a:t>
                      </a:r>
                      <a:endParaRPr lang="pt-B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40.268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0" marR="35450" marT="0" marB="0" anchor="ctr"/>
                </a:tc>
                <a:extLst>
                  <a:ext uri="{0D108BD9-81ED-4DB2-BD59-A6C34878D82A}">
                    <a16:rowId xmlns:a16="http://schemas.microsoft.com/office/drawing/2014/main" val="368721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1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548680"/>
            <a:ext cx="453650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/>
              <a:t>RESULTADOS/DISCUSSÃO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Sob a </a:t>
            </a:r>
            <a:r>
              <a:rPr lang="pt-BR" sz="2000" b="1" dirty="0"/>
              <a:t>ótica ambiental</a:t>
            </a:r>
            <a:r>
              <a:rPr lang="pt-BR" sz="2000" dirty="0"/>
              <a:t>, foi possível lançar cerca de </a:t>
            </a:r>
            <a:r>
              <a:rPr lang="pt-BR" sz="2000" b="1" dirty="0"/>
              <a:t>40 mil bombas </a:t>
            </a:r>
            <a:r>
              <a:rPr lang="pt-BR" sz="2000" dirty="0"/>
              <a:t>de sementes em áreas degradadas por queimadas na Chapada do Araripe e, através de um sistema de monitoramento, será viável o acompanhamento da eficácia do </a:t>
            </a:r>
            <a:r>
              <a:rPr lang="pt-BR" sz="2000" dirty="0" smtClean="0"/>
              <a:t>processo </a:t>
            </a:r>
            <a:r>
              <a:rPr lang="pt-BR" sz="2000" dirty="0"/>
              <a:t>de reflorestamento, pela comparação da área degrada inicial com a área reflorestada pelas bombas de </a:t>
            </a:r>
            <a:r>
              <a:rPr lang="pt-BR" sz="2000" dirty="0" smtClean="0"/>
              <a:t>sementes.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0100"/>
          <a:stretch/>
        </p:blipFill>
        <p:spPr>
          <a:xfrm>
            <a:off x="5220072" y="1052736"/>
            <a:ext cx="3801718" cy="3672408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84168" y="4725144"/>
            <a:ext cx="245371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400" dirty="0" smtClean="0"/>
              <a:t>Bomba </a:t>
            </a:r>
            <a:r>
              <a:rPr lang="pt-BR" sz="1400" dirty="0" smtClean="0"/>
              <a:t>de Jatobá </a:t>
            </a:r>
            <a:r>
              <a:rPr lang="pt-BR" sz="1400" dirty="0" smtClean="0"/>
              <a:t>Germinando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249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54868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/>
              <a:t>RESULTADOS/DISCUSSÃO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Sob o ponto de vista de </a:t>
            </a:r>
            <a:r>
              <a:rPr lang="pt-BR" sz="2000" b="1" dirty="0"/>
              <a:t>visibilidade da empresa,</a:t>
            </a:r>
            <a:r>
              <a:rPr lang="pt-BR" sz="2000" dirty="0"/>
              <a:t> os resultados foram surpreendentes. A SAAEC passou a ser vista como uma empresa exemplo de responsabilidade socioambiental, batendo recorde na mídia espontânea, escrita, falada e </a:t>
            </a:r>
            <a:r>
              <a:rPr lang="pt-BR" sz="2000" dirty="0" smtClean="0"/>
              <a:t>televisiva.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O projeto das bombas de sementes conquistou o Prêmio Social Esporte Clube 2017 do Diário do Nordeste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Reconhecimento </a:t>
            </a:r>
            <a:r>
              <a:rPr lang="pt-BR" sz="2000" dirty="0"/>
              <a:t>nacional quando foi exibido no “Programa Estrelas”, da TV Rede Globo</a:t>
            </a:r>
          </a:p>
        </p:txBody>
      </p:sp>
    </p:spTree>
    <p:extLst>
      <p:ext uri="{BB962C8B-B14F-4D97-AF65-F5344CB8AC3E}">
        <p14:creationId xmlns:p14="http://schemas.microsoft.com/office/powerpoint/2010/main" val="292160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54868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/>
              <a:t>RESULTADOS/DISCUSSÃO</a:t>
            </a:r>
          </a:p>
          <a:p>
            <a:pPr marL="0" indent="0" algn="just">
              <a:buNone/>
            </a:pPr>
            <a:endParaRPr lang="pt-BR" sz="2000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78576"/>
              </p:ext>
            </p:extLst>
          </p:nvPr>
        </p:nvGraphicFramePr>
        <p:xfrm>
          <a:off x="1259632" y="1052736"/>
          <a:ext cx="6661150" cy="427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861651127"/>
                    </a:ext>
                  </a:extLst>
                </a:gridCol>
                <a:gridCol w="5310505">
                  <a:extLst>
                    <a:ext uri="{9D8B030D-6E8A-4147-A177-3AD203B41FA5}">
                      <a16:colId xmlns:a16="http://schemas.microsoft.com/office/drawing/2014/main" val="18987184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Veículo de comunicação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500"/>
                        </a:spcAft>
                      </a:pPr>
                      <a:r>
                        <a:rPr lang="pt-BR" sz="1000">
                          <a:effectLst/>
                        </a:rPr>
                        <a:t>Link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13571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http://g1.globo.com/ceara/noticia/2017/03/floresta-do-araripe-recebe-10-mil-bombas-de-sementes.html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986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Gazeta do Cariri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http://www.gazetadocariri.com/2017/03/projeto-de-reflorestamento-tem-inicio.html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20855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Nordeste 10 Notícias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http://noticias.ne10.uol.com.br/ciencia-e-vida/noticia/2017/03/28/bombas-de-sementes-sao-lancadas-na-floresta-do-araripe-para-ajudar-no-reflorestamento-670854.php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460909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Site Miséria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http://www.miseria.com.br/?page=noticia&amp;cod_not=192465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912405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Diário do Nordeste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http://blogs.diariodonordeste.com.br/cariri/cidades/saaec-lanca-10-mil-mudas-na-floresta-do-araripe/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83014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EBC Agência Brasil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http://agenciabrasil.ebc.com.br/geral/noticia/2017-04/bombas-de-sementes-sao-usadas-no-reflorestamento-da-chapada-do-araripe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59723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Folha Verde News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http://www.folhaverdenews.com/2017/04/bombas-do-bem-como-solucao-para_3.html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9796934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Uol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http://www1.folha.uol.com.br/ambiente/2017/04/1872179-bombas-de-sementes-sao-usadas-para-reflorestar-chapada-do-araripe.shtml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984558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Tribuna do Ceará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http://tribunadoceara.uol.com.br/noticias/ceara/bombas-sao-lancadas-na-serra-do-araripe-para-ajudar-no-reflorestamento/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2828959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 Povo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http://www.opovo.com.br/noticias/ceara/crato/2017/04/bombas-de-sementes-sao-usadas-em-reflorestamento-da-chapada-do-araripe.html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52245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Colina Web Radio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http://colinawebradio.com.br/site/bombas-de-sementes-sao-usadas-na-chapada-do-araripe/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27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TV Diário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http://tvdiario.verdesmares.com.br/videos/detalhes-de-videos?id=887ae80497b0a060bf257daf0d2d7813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481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Social Esporte Club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http://www.socialesporteclube.com.br/historias/projeto-bombas-do-bem/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24854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Globo Play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https://globoplay.globo.com/v/6010265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84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5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404664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/>
              <a:t>CONCLUSÃO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Diante dos resultados expostos, observou-se que o projeto das bombas de semente conseguiu atingir seus objetivos, com excelentes </a:t>
            </a:r>
            <a:r>
              <a:rPr lang="pt-BR" sz="2000" b="1" dirty="0"/>
              <a:t>ganhos ambientais e </a:t>
            </a:r>
            <a:r>
              <a:rPr lang="pt-BR" sz="2000" b="1" dirty="0" smtClean="0"/>
              <a:t>sociais</a:t>
            </a:r>
            <a:r>
              <a:rPr lang="pt-BR" sz="2000" dirty="0"/>
              <a:t>.</a:t>
            </a:r>
            <a:r>
              <a:rPr lang="pt-BR" sz="2000" dirty="0" smtClean="0"/>
              <a:t> O projeto possibilitou: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Integração da Sociedade na </a:t>
            </a:r>
            <a:r>
              <a:rPr lang="pt-BR" sz="2000" dirty="0"/>
              <a:t>educação e sensibilização </a:t>
            </a:r>
            <a:r>
              <a:rPr lang="pt-BR" sz="2000" dirty="0" smtClean="0"/>
              <a:t>ambiental, </a:t>
            </a:r>
            <a:r>
              <a:rPr lang="pt-BR" sz="2000" dirty="0"/>
              <a:t>principalmente no que se refere a racionalização do uso da </a:t>
            </a:r>
            <a:r>
              <a:rPr lang="pt-BR" sz="2000" dirty="0" smtClean="0"/>
              <a:t>água e a importância </a:t>
            </a:r>
            <a:r>
              <a:rPr lang="pt-BR" sz="2000" dirty="0"/>
              <a:t>na manutenção das </a:t>
            </a:r>
            <a:r>
              <a:rPr lang="pt-BR" sz="2000" dirty="0" smtClean="0"/>
              <a:t>florestas; </a:t>
            </a:r>
            <a:endParaRPr lang="pt-BR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No ano </a:t>
            </a:r>
            <a:r>
              <a:rPr lang="pt-BR" sz="2000" dirty="0"/>
              <a:t>de </a:t>
            </a:r>
            <a:r>
              <a:rPr lang="pt-BR" sz="2000" dirty="0" smtClean="0"/>
              <a:t>2017, </a:t>
            </a:r>
            <a:r>
              <a:rPr lang="pt-BR" sz="2000" dirty="0"/>
              <a:t>o projeto das bombas de </a:t>
            </a:r>
            <a:r>
              <a:rPr lang="pt-BR" sz="2000" dirty="0" smtClean="0"/>
              <a:t>sementes da SAAEC </a:t>
            </a:r>
            <a:r>
              <a:rPr lang="pt-BR" sz="2000" dirty="0"/>
              <a:t>produziu um total de </a:t>
            </a:r>
            <a:r>
              <a:rPr lang="pt-BR" sz="2000" b="1" dirty="0" smtClean="0"/>
              <a:t>40.268 bombas de semente</a:t>
            </a:r>
            <a:r>
              <a:rPr lang="pt-BR" sz="2000" dirty="0" smtClean="0"/>
              <a:t>, que </a:t>
            </a:r>
            <a:r>
              <a:rPr lang="pt-BR" sz="2000" dirty="0"/>
              <a:t>irão promover um aporte de cobertura vegetal nos próximos </a:t>
            </a:r>
            <a:r>
              <a:rPr lang="pt-BR" sz="2000" dirty="0" smtClean="0"/>
              <a:t>anos;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Conseguiu mobilizar e sensibilizar cerca </a:t>
            </a:r>
            <a:r>
              <a:rPr lang="pt-BR" sz="2000" dirty="0"/>
              <a:t>de </a:t>
            </a:r>
            <a:r>
              <a:rPr lang="pt-BR" sz="2000" b="1" dirty="0"/>
              <a:t>2.120 participantes</a:t>
            </a:r>
            <a:r>
              <a:rPr lang="pt-BR" sz="2000" dirty="0"/>
              <a:t>, que deverão disseminar as práticas de educação ambiental e consumo consciente de </a:t>
            </a:r>
            <a:r>
              <a:rPr lang="pt-BR" sz="2000" dirty="0" smtClean="0"/>
              <a:t>água.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1873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012" y="625959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354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Sociedade Anônima de Água e Esgoto do Crato - SAAEC</a:t>
            </a:r>
            <a:endParaRPr lang="pt-BR" sz="2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1354" y="2692077"/>
            <a:ext cx="7978298" cy="73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/>
              <a:t>Av. Teodorico Teles, n° 30 - Centro - Crato - CE - CEP: </a:t>
            </a:r>
            <a:r>
              <a:rPr lang="pt-BR" sz="1600" dirty="0" smtClean="0"/>
              <a:t>63.100-161 </a:t>
            </a:r>
          </a:p>
          <a:p>
            <a:pPr marL="0" indent="0" algn="ctr">
              <a:buNone/>
            </a:pPr>
            <a:r>
              <a:rPr lang="pt-BR" sz="1600" dirty="0" err="1" smtClean="0"/>
              <a:t>Tel</a:t>
            </a:r>
            <a:r>
              <a:rPr lang="pt-BR" sz="1600" dirty="0"/>
              <a:t>: </a:t>
            </a:r>
            <a:r>
              <a:rPr lang="pt-BR" sz="1600" dirty="0" smtClean="0"/>
              <a:t>(</a:t>
            </a:r>
            <a:r>
              <a:rPr lang="pt-BR" sz="1600" dirty="0"/>
              <a:t>88) 3523-2044 - e-mail: contato@saaeccrato.com.br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77355"/>
            <a:ext cx="2494378" cy="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773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A Sociedade </a:t>
            </a:r>
            <a:r>
              <a:rPr lang="pt-BR" sz="2000" dirty="0" smtClean="0"/>
              <a:t>Anônima </a:t>
            </a:r>
            <a:r>
              <a:rPr lang="pt-BR" sz="2000" dirty="0"/>
              <a:t>de Água e Esgoto do Crato - SAAEC é a empresa responsável pelo abastecimento de água do referido município, através da captação de água em nascentes e poços no município, totalizando 49 pontos de captação, dos quais 42 são poços e 07 são nascentes/fontes. A SAAEC abastece aproximadamente 33.116 residências, contudo, apenas 25,13% desse total possuem </a:t>
            </a:r>
            <a:r>
              <a:rPr lang="pt-BR" sz="2000" dirty="0" smtClean="0"/>
              <a:t>hidrômetro.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773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O crescimento populacional, a irregularidade no regime pluviométrico vivenciada nos últimos anos, o baixo índice de residências com hidrômetro e as perdas na rede de distribuição atrelado a cultura de desperdício de água por parte de uma parcela da população baseada pelo estigma de que água em Crato/CE é abundante e inesgotável, são fatores que se somam e que culminam na </a:t>
            </a:r>
            <a:r>
              <a:rPr lang="pt-BR" sz="2000" b="1" dirty="0"/>
              <a:t>redução da disponibilidade de água para a população</a:t>
            </a:r>
            <a:r>
              <a:rPr lang="pt-BR" sz="2000" dirty="0"/>
              <a:t>, além de causarem grandes prejuízos financeiros para a SAAEC.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59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773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Como resultado, é possível observar que algumas </a:t>
            </a:r>
            <a:r>
              <a:rPr lang="pt-BR" sz="2000" b="1" dirty="0"/>
              <a:t>fontes de menores vazão secaram</a:t>
            </a:r>
            <a:r>
              <a:rPr lang="pt-BR" sz="2000" dirty="0"/>
              <a:t> e as de maiores vazões vem gradativamente tendo suas </a:t>
            </a:r>
            <a:r>
              <a:rPr lang="pt-BR" sz="2000" b="1" dirty="0"/>
              <a:t>vazões reduzidas</a:t>
            </a:r>
            <a:r>
              <a:rPr lang="pt-BR" sz="2000" dirty="0"/>
              <a:t>. A exemplo, a comunidade de Santa Fé, situada a cerca de 25 km da sede do município, possuí uma população aproximada de 4.293 habitantes que eram abastecidas em sua totalidade pela fonte do Sítio Santa Rosa que veio a secar, sendo hoje seu abastecimento sendo realizado em partes por meio de Carros </a:t>
            </a:r>
            <a:r>
              <a:rPr lang="pt-BR" sz="2000" dirty="0" smtClean="0"/>
              <a:t>Pipa.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61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773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Diante dessa </a:t>
            </a:r>
            <a:r>
              <a:rPr lang="pt-BR" sz="2000" dirty="0" smtClean="0"/>
              <a:t>perspectiva, </a:t>
            </a:r>
            <a:r>
              <a:rPr lang="pt-BR" sz="2000" dirty="0"/>
              <a:t>a SAAEC implantou no mês de janeiro de 2017, o </a:t>
            </a:r>
            <a:r>
              <a:rPr lang="pt-BR" sz="2000" b="1" dirty="0"/>
              <a:t>Núcleo de Educação </a:t>
            </a:r>
            <a:r>
              <a:rPr lang="pt-BR" sz="2000" b="1" dirty="0" err="1"/>
              <a:t>Hidroambiental</a:t>
            </a:r>
            <a:r>
              <a:rPr lang="pt-BR" sz="2000" dirty="0"/>
              <a:t>, com objetivo de disseminar o uso consciente da água, bem como desconstruir a cultura do desperdício no município do Crato com foco em uma educação sensível, crítica, dialógica, vivencial e participativa.</a:t>
            </a:r>
          </a:p>
          <a:p>
            <a:pPr marL="0" indent="0" algn="just">
              <a:buNone/>
            </a:pPr>
            <a:r>
              <a:rPr lang="pt-BR" sz="2000" dirty="0"/>
              <a:t>Uma das ações do núcleo trata da confecção das </a:t>
            </a:r>
            <a:r>
              <a:rPr lang="pt-BR" sz="2000" b="1" dirty="0"/>
              <a:t>bombas de </a:t>
            </a:r>
            <a:r>
              <a:rPr lang="pt-BR" sz="2000" b="1" dirty="0" smtClean="0"/>
              <a:t>semente.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160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773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As bombas de sementes foram criadas pelo agricultor e </a:t>
            </a:r>
            <a:r>
              <a:rPr lang="pt-BR" sz="2000" dirty="0" err="1"/>
              <a:t>microbiólogo</a:t>
            </a:r>
            <a:r>
              <a:rPr lang="pt-BR" sz="2000" dirty="0"/>
              <a:t> japonês </a:t>
            </a:r>
            <a:r>
              <a:rPr lang="pt-BR" sz="2000" b="1" dirty="0" err="1"/>
              <a:t>Masanobu</a:t>
            </a:r>
            <a:r>
              <a:rPr lang="pt-BR" sz="2000" b="1" dirty="0"/>
              <a:t> Fukuoka</a:t>
            </a:r>
            <a:r>
              <a:rPr lang="pt-BR" sz="2000" dirty="0"/>
              <a:t>, considerado como um precursor da </a:t>
            </a:r>
            <a:r>
              <a:rPr lang="pt-BR" sz="2000" dirty="0" err="1"/>
              <a:t>permacultura</a:t>
            </a:r>
            <a:r>
              <a:rPr lang="pt-BR" sz="2000" dirty="0"/>
              <a:t> na década de 1970. Ela foi desenvolvida no Japão diante uma prática muito antiga de guardar as sementes para plantio na próxima estação</a:t>
            </a:r>
            <a:r>
              <a:rPr lang="pt-BR" sz="20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Essa técnica simples pode ser aplicada em </a:t>
            </a:r>
            <a:r>
              <a:rPr lang="pt-BR" sz="2000" b="1" dirty="0"/>
              <a:t>larga esca</a:t>
            </a:r>
            <a:r>
              <a:rPr lang="pt-BR" sz="2000" dirty="0"/>
              <a:t>l</a:t>
            </a:r>
            <a:r>
              <a:rPr lang="pt-BR" sz="2000" b="1" dirty="0"/>
              <a:t>a</a:t>
            </a:r>
            <a:r>
              <a:rPr lang="pt-BR" sz="2000" dirty="0"/>
              <a:t> e possui excelentes resultados no processo de reflorestamento de áreas que passaram por algum processo de degradação ambiental e é um excelente código de construção de conhecimento sobre a vida no </a:t>
            </a:r>
            <a:r>
              <a:rPr lang="pt-BR" sz="2000" dirty="0" smtClean="0"/>
              <a:t>planeta.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6217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76672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Font typeface="Arial" pitchFamily="34" charset="0"/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A bomba de semente é resultado da mistura de dois componentes básicos, </a:t>
            </a:r>
            <a:r>
              <a:rPr lang="pt-BR" sz="2000" b="1" dirty="0"/>
              <a:t>barro e matéria orgânica </a:t>
            </a:r>
            <a:r>
              <a:rPr lang="pt-BR" sz="2000" dirty="0"/>
              <a:t>(húmus), misturados na proporção de 4 por 1, ou seja, 80% de barro e 20% de húmus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r>
              <a:rPr lang="pt-BR" sz="2000" dirty="0" smtClean="0"/>
              <a:t> </a:t>
            </a:r>
          </a:p>
          <a:p>
            <a:pPr marL="0" indent="0" algn="just">
              <a:buNone/>
            </a:pPr>
            <a:r>
              <a:rPr lang="pt-BR" sz="2000" dirty="0"/>
              <a:t>Após essa mistura, é adicionado água e, em processo similar a fabricação de pães, a massa é trabalhada a mão até atingir textura que propicie a modelagem de uma bolinha, sem apresentar sulcos. Após a bolinha pronta, com o dedo é feito um orifício e inserido a semente, para pôr fim, fechar a bolinha com a semente dentro. Concluída essa etapa, basta esperar secar e escolher o local de lançamento das bombas de sementes.</a:t>
            </a:r>
          </a:p>
        </p:txBody>
      </p:sp>
    </p:spTree>
    <p:extLst>
      <p:ext uri="{BB962C8B-B14F-4D97-AF65-F5344CB8AC3E}">
        <p14:creationId xmlns:p14="http://schemas.microsoft.com/office/powerpoint/2010/main" val="11782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476672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Font typeface="Arial" pitchFamily="34" charset="0"/>
              <a:buNone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86424" cy="45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76672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Font typeface="Arial" pitchFamily="34" charset="0"/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Para a seleção das espécies a serem utilizadas nas </a:t>
            </a:r>
            <a:r>
              <a:rPr lang="pt-BR" sz="2000" dirty="0" smtClean="0"/>
              <a:t>bombas </a:t>
            </a:r>
            <a:r>
              <a:rPr lang="pt-BR" sz="2000" dirty="0"/>
              <a:t>de semente, primeiro teve-se o cuidado de realizar pesquisas bibliográficas sobre </a:t>
            </a:r>
            <a:r>
              <a:rPr lang="pt-BR" sz="2000" b="1" dirty="0"/>
              <a:t>inventário florestal local</a:t>
            </a:r>
            <a:r>
              <a:rPr lang="pt-BR" sz="2000" dirty="0" smtClean="0"/>
              <a:t>, </a:t>
            </a:r>
            <a:r>
              <a:rPr lang="pt-BR" sz="2000" dirty="0"/>
              <a:t>observando as características </a:t>
            </a:r>
            <a:r>
              <a:rPr lang="pt-BR" sz="2000" dirty="0" err="1"/>
              <a:t>fitofisionomicas</a:t>
            </a:r>
            <a:r>
              <a:rPr lang="pt-BR" sz="2000" dirty="0"/>
              <a:t> e assim evitando causar algum impacto ambiental local com a inserção de espécies que não fossem </a:t>
            </a:r>
            <a:r>
              <a:rPr lang="pt-BR" sz="2000" dirty="0" smtClean="0"/>
              <a:t>nativas.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Foram </a:t>
            </a:r>
            <a:r>
              <a:rPr lang="pt-BR" sz="2000" dirty="0"/>
              <a:t>realizadas ações de </a:t>
            </a:r>
            <a:r>
              <a:rPr lang="pt-BR" sz="2000" b="1" dirty="0"/>
              <a:t>coleta de sementes</a:t>
            </a:r>
            <a:r>
              <a:rPr lang="pt-BR" sz="2000" dirty="0"/>
              <a:t> na própria Floresta Nacional do Araripe, com a participação de estudantes e pesadores da área. As principais espécies selecionadas e utilizadas na confecção das bombas de sementes foram: </a:t>
            </a:r>
            <a:r>
              <a:rPr lang="pt-BR" sz="2000" b="1" dirty="0"/>
              <a:t>Gonçalo Alves </a:t>
            </a:r>
            <a:r>
              <a:rPr lang="pt-BR" sz="2000" dirty="0"/>
              <a:t>(</a:t>
            </a:r>
            <a:r>
              <a:rPr lang="pt-BR" sz="2000" dirty="0" err="1"/>
              <a:t>Myracrodruon</a:t>
            </a:r>
            <a:r>
              <a:rPr lang="pt-BR" sz="2000" dirty="0"/>
              <a:t> </a:t>
            </a:r>
            <a:r>
              <a:rPr lang="pt-BR" sz="2000" dirty="0" err="1"/>
              <a:t>fraxinifolium</a:t>
            </a:r>
            <a:r>
              <a:rPr lang="pt-BR" sz="2000" dirty="0"/>
              <a:t> Schott), </a:t>
            </a:r>
            <a:r>
              <a:rPr lang="pt-BR" sz="2000" b="1" dirty="0"/>
              <a:t>Jatobá</a:t>
            </a:r>
            <a:r>
              <a:rPr lang="pt-BR" sz="2000" dirty="0"/>
              <a:t> (</a:t>
            </a:r>
            <a:r>
              <a:rPr lang="pt-BR" sz="2000" dirty="0" err="1"/>
              <a:t>Hymenaea</a:t>
            </a:r>
            <a:r>
              <a:rPr lang="pt-BR" sz="2000" dirty="0"/>
              <a:t> </a:t>
            </a:r>
            <a:r>
              <a:rPr lang="pt-BR" sz="2000" dirty="0" err="1"/>
              <a:t>courbaril</a:t>
            </a:r>
            <a:r>
              <a:rPr lang="pt-BR" sz="2000" dirty="0"/>
              <a:t> L.) e </a:t>
            </a:r>
            <a:r>
              <a:rPr lang="pt-BR" sz="2000" b="1" dirty="0"/>
              <a:t>Pau-d’arco-amarelo</a:t>
            </a:r>
            <a:r>
              <a:rPr lang="pt-BR" sz="2000" dirty="0"/>
              <a:t> (Tabebuia </a:t>
            </a:r>
            <a:r>
              <a:rPr lang="pt-BR" sz="2000" dirty="0" err="1"/>
              <a:t>serratifolia</a:t>
            </a:r>
            <a:r>
              <a:rPr lang="pt-BR" sz="2000" dirty="0"/>
              <a:t> (</a:t>
            </a:r>
            <a:r>
              <a:rPr lang="pt-BR" sz="2000" dirty="0" err="1"/>
              <a:t>Vahl</a:t>
            </a:r>
            <a:r>
              <a:rPr lang="pt-BR" sz="2000" dirty="0"/>
              <a:t>.) Nicholson</a:t>
            </a:r>
            <a:r>
              <a:rPr lang="pt-BR" sz="2000" dirty="0" smtClean="0"/>
              <a:t>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848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1236</Words>
  <Application>Microsoft Office PowerPoint</Application>
  <PresentationFormat>Apresentação na tela (4:3)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Tema do Office</vt:lpstr>
      <vt:lpstr>BOMBAS DE SEMENTES SOB A PERSPECTIVA DE UMA EDUCAÇÃO DIALÓGICA PARA REFLORESTAMENTO DA CHAPADA DO ARARIPE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Social</cp:lastModifiedBy>
  <cp:revision>22</cp:revision>
  <dcterms:created xsi:type="dcterms:W3CDTF">2018-05-02T19:43:05Z</dcterms:created>
  <dcterms:modified xsi:type="dcterms:W3CDTF">2018-05-18T13:21:54Z</dcterms:modified>
</cp:coreProperties>
</file>