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Mínima de uma Agência Reguladora de Saneamento</a:t>
            </a:r>
            <a:br>
              <a:rPr lang="pt-BR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pt-BR" b="1" cap="small" dirty="0"/>
          </a:p>
          <a:p>
            <a:pPr marL="0" indent="0" algn="r">
              <a:buNone/>
            </a:pPr>
            <a:r>
              <a:rPr lang="pt-BR" b="1" cap="small" dirty="0"/>
              <a:t>Carlos Roberto de Oliveira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000" b="1" dirty="0"/>
              <a:t>Diretor Administrativo e Financeiro</a:t>
            </a:r>
          </a:p>
          <a:p>
            <a:pPr marL="0" indent="0" algn="r">
              <a:buNone/>
            </a:pPr>
            <a:r>
              <a:rPr lang="pt-BR" sz="2000" b="1" dirty="0"/>
              <a:t> da Agência Reguladora ARES-PCJ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7020272" y="332656"/>
            <a:ext cx="1872208" cy="1152128"/>
          </a:xfrm>
        </p:spPr>
        <p:txBody>
          <a:bodyPr anchor="t" anchorCtr="0">
            <a:normAutofit/>
          </a:bodyPr>
          <a:lstStyle/>
          <a:p>
            <a:pPr algn="l"/>
            <a:endParaRPr lang="pt-BR" sz="1200" dirty="0"/>
          </a:p>
        </p:txBody>
      </p:sp>
      <p:pic>
        <p:nvPicPr>
          <p:cNvPr id="6" name="Imagem 5" descr="S:\06_OUVIDORIA (OUV)\Timbrado cima.jpg">
            <a:extLst>
              <a:ext uri="{FF2B5EF4-FFF2-40B4-BE49-F238E27FC236}">
                <a16:creationId xmlns:a16="http://schemas.microsoft.com/office/drawing/2014/main" xmlns="" id="{580A7F00-1580-4C9E-B0C7-FCF7F33B38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72208" cy="1649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36340" r="27473" b="19505"/>
          <a:stretch>
            <a:fillRect/>
          </a:stretch>
        </p:blipFill>
        <p:spPr bwMode="auto">
          <a:xfrm>
            <a:off x="0" y="753091"/>
            <a:ext cx="9180512" cy="62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60648"/>
            <a:ext cx="9073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Mas ter uma agência reguladora deve custar muito caro ...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7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375" t="20601" r="21650" b="13601"/>
          <a:stretch/>
        </p:blipFill>
        <p:spPr>
          <a:xfrm>
            <a:off x="899592" y="404664"/>
            <a:ext cx="7292725" cy="51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92696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O novo marco regulatório </a:t>
            </a:r>
            <a:r>
              <a:rPr lang="pt-BR" sz="2600" b="1" dirty="0" smtClean="0">
                <a:solidFill>
                  <a:srgbClr val="FF0000"/>
                </a:solidFill>
              </a:rPr>
              <a:t>da  </a:t>
            </a:r>
            <a:r>
              <a:rPr lang="pt-BR" sz="2600" b="1" dirty="0">
                <a:solidFill>
                  <a:srgbClr val="FF0000"/>
                </a:solidFill>
              </a:rPr>
              <a:t>Lei Federal nº 11.445/2007 </a:t>
            </a:r>
            <a:r>
              <a:rPr lang="pt-BR" sz="2600" b="1" dirty="0"/>
              <a:t/>
            </a:r>
            <a:br>
              <a:rPr lang="pt-BR" sz="2600" b="1" dirty="0"/>
            </a:br>
            <a:endParaRPr lang="pt-BR" sz="2600" b="1" dirty="0" smtClean="0"/>
          </a:p>
          <a:p>
            <a:pPr>
              <a:defRPr/>
            </a:pPr>
            <a:r>
              <a:rPr lang="pt-BR" altLang="pt-BR" sz="2600" b="1" cap="small" dirty="0"/>
              <a:t>Disciplina o monopólio na prestação de serviços de saneamento:</a:t>
            </a:r>
          </a:p>
          <a:p>
            <a:pPr>
              <a:defRPr/>
            </a:pPr>
            <a:endParaRPr lang="pt-BR" altLang="pt-BR" sz="2600" dirty="0"/>
          </a:p>
          <a:p>
            <a:pPr>
              <a:defRPr/>
            </a:pP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</a:t>
            </a:r>
            <a:r>
              <a:rPr lang="pt-BR" altLang="pt-BR" sz="2600" dirty="0"/>
              <a:t> (Planos Municipais de Saneamento)</a:t>
            </a:r>
          </a:p>
          <a:p>
            <a:pPr>
              <a:defRPr/>
            </a:pPr>
            <a:endParaRPr lang="pt-BR" altLang="pt-BR" sz="2600" dirty="0"/>
          </a:p>
          <a:p>
            <a:pPr>
              <a:defRPr/>
            </a:pP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</a:t>
            </a:r>
            <a:r>
              <a:rPr lang="pt-BR" altLang="pt-BR" sz="2600" dirty="0"/>
              <a:t> (Agência Reguladora de Saneamento)</a:t>
            </a:r>
          </a:p>
          <a:p>
            <a:pPr>
              <a:defRPr/>
            </a:pPr>
            <a:endParaRPr lang="pt-BR" altLang="pt-BR" sz="2600" dirty="0"/>
          </a:p>
          <a:p>
            <a:pPr>
              <a:defRPr/>
            </a:pP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Social</a:t>
            </a:r>
            <a:r>
              <a:rPr lang="pt-BR" altLang="pt-BR" sz="2600" dirty="0"/>
              <a:t> (Conselhos de Regulação, consultas e  audiências públicas)</a:t>
            </a:r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2068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Qual o melhor modelo de regulação</a:t>
            </a:r>
            <a:r>
              <a:rPr lang="pt-BR" sz="2600" b="1" dirty="0" smtClean="0">
                <a:solidFill>
                  <a:srgbClr val="FF0000"/>
                </a:solidFill>
              </a:rPr>
              <a:t>?</a:t>
            </a:r>
          </a:p>
          <a:p>
            <a:endParaRPr lang="pt-BR" sz="2600" b="1" dirty="0">
              <a:solidFill>
                <a:srgbClr val="FF0000"/>
              </a:solidFill>
            </a:endParaRPr>
          </a:p>
          <a:p>
            <a:endParaRPr lang="pt-BR" sz="2600" b="1" dirty="0" smtClean="0">
              <a:solidFill>
                <a:srgbClr val="FF0000"/>
              </a:solidFill>
            </a:endParaRPr>
          </a:p>
          <a:p>
            <a:pPr algn="just"/>
            <a:r>
              <a:rPr lang="pt-BR" altLang="pt-BR" sz="2600" dirty="0"/>
              <a:t>- A Agência reguladora pode ser criada dentre os modelos de agência </a:t>
            </a:r>
            <a:r>
              <a:rPr lang="pt-BR" altLang="pt-BR" sz="2600" b="1" dirty="0"/>
              <a:t>estadual</a:t>
            </a:r>
            <a:r>
              <a:rPr lang="pt-BR" altLang="pt-BR" sz="2600" dirty="0"/>
              <a:t>, agência </a:t>
            </a:r>
            <a:r>
              <a:rPr lang="pt-BR" altLang="pt-BR" sz="2600" b="1" dirty="0"/>
              <a:t>municipal</a:t>
            </a:r>
            <a:r>
              <a:rPr lang="pt-BR" altLang="pt-BR" sz="2600" dirty="0"/>
              <a:t> ou agência </a:t>
            </a:r>
            <a:r>
              <a:rPr lang="pt-BR" altLang="pt-BR" sz="2600" b="1" dirty="0"/>
              <a:t>regional</a:t>
            </a:r>
            <a:r>
              <a:rPr lang="pt-BR" altLang="pt-BR" sz="2600" dirty="0"/>
              <a:t> (consórcio público).</a:t>
            </a:r>
          </a:p>
          <a:p>
            <a:endParaRPr lang="pt-BR" altLang="pt-BR" sz="2600" dirty="0"/>
          </a:p>
          <a:p>
            <a:r>
              <a:rPr lang="pt-BR" altLang="pt-BR" sz="2600" dirty="0"/>
              <a:t>Independente do </a:t>
            </a:r>
            <a:r>
              <a:rPr lang="pt-BR" altLang="pt-BR" sz="2600" dirty="0" smtClean="0"/>
              <a:t>modelo, </a:t>
            </a:r>
            <a:r>
              <a:rPr lang="pt-BR" altLang="pt-BR" sz="2600" dirty="0"/>
              <a:t>são </a:t>
            </a:r>
            <a:r>
              <a:rPr lang="pt-BR" altLang="pt-BR" sz="2600" b="1" u="sng" dirty="0"/>
              <a:t>critérios </a:t>
            </a:r>
            <a:r>
              <a:rPr lang="pt-BR" altLang="pt-BR" sz="2600" b="1" u="sng" dirty="0" smtClean="0"/>
              <a:t>objetivos</a:t>
            </a:r>
            <a:endParaRPr lang="pt-BR" altLang="pt-BR" sz="2600" dirty="0"/>
          </a:p>
          <a:p>
            <a:r>
              <a:rPr lang="pt-BR" altLang="pt-BR" sz="2600" b="1" dirty="0" smtClean="0">
                <a:solidFill>
                  <a:schemeClr val="accent1"/>
                </a:solidFill>
              </a:rPr>
              <a:t>	</a:t>
            </a:r>
          </a:p>
          <a:p>
            <a:r>
              <a:rPr lang="pt-BR" altLang="pt-BR" sz="2600" b="1" dirty="0">
                <a:solidFill>
                  <a:schemeClr val="accent1"/>
                </a:solidFill>
              </a:rPr>
              <a:t>	</a:t>
            </a:r>
            <a:r>
              <a:rPr lang="pt-BR" altLang="pt-BR" sz="2600" b="1" dirty="0" smtClean="0">
                <a:solidFill>
                  <a:schemeClr val="accent1"/>
                </a:solidFill>
              </a:rPr>
              <a:t>Independência </a:t>
            </a:r>
            <a:r>
              <a:rPr lang="pt-BR" altLang="pt-BR" sz="2600" b="1" dirty="0">
                <a:solidFill>
                  <a:schemeClr val="accent1"/>
                </a:solidFill>
              </a:rPr>
              <a:t>decisória</a:t>
            </a:r>
            <a:r>
              <a:rPr lang="pt-BR" altLang="pt-BR" sz="2600" dirty="0">
                <a:solidFill>
                  <a:schemeClr val="accent1"/>
                </a:solidFill>
              </a:rPr>
              <a:t>, incluindo autonomia </a:t>
            </a:r>
            <a:r>
              <a:rPr lang="pt-BR" altLang="pt-BR" sz="2600" dirty="0" smtClean="0">
                <a:solidFill>
                  <a:schemeClr val="accent1"/>
                </a:solidFill>
              </a:rPr>
              <a:t>	</a:t>
            </a:r>
            <a:r>
              <a:rPr lang="pt-BR" altLang="pt-BR" sz="2600" b="1" dirty="0" smtClean="0">
                <a:solidFill>
                  <a:schemeClr val="accent1"/>
                </a:solidFill>
              </a:rPr>
              <a:t>administrativa</a:t>
            </a:r>
            <a:r>
              <a:rPr lang="pt-BR" altLang="pt-BR" sz="2600" dirty="0">
                <a:solidFill>
                  <a:schemeClr val="accent1"/>
                </a:solidFill>
              </a:rPr>
              <a:t>, </a:t>
            </a:r>
            <a:r>
              <a:rPr lang="pt-BR" altLang="pt-BR" sz="2600" b="1" dirty="0">
                <a:solidFill>
                  <a:schemeClr val="accent1"/>
                </a:solidFill>
              </a:rPr>
              <a:t>orçamentária</a:t>
            </a:r>
            <a:r>
              <a:rPr lang="pt-BR" altLang="pt-BR" sz="2600" dirty="0">
                <a:solidFill>
                  <a:schemeClr val="accent1"/>
                </a:solidFill>
              </a:rPr>
              <a:t> e </a:t>
            </a:r>
            <a:r>
              <a:rPr lang="pt-BR" altLang="pt-BR" sz="2600" b="1" dirty="0">
                <a:solidFill>
                  <a:schemeClr val="accent1"/>
                </a:solidFill>
              </a:rPr>
              <a:t>financeira</a:t>
            </a:r>
            <a:r>
              <a:rPr lang="pt-BR" altLang="pt-BR" sz="2600" dirty="0">
                <a:solidFill>
                  <a:schemeClr val="accent1"/>
                </a:solidFill>
              </a:rPr>
              <a:t> da entidade </a:t>
            </a:r>
            <a:r>
              <a:rPr lang="pt-BR" altLang="pt-BR" sz="2600" dirty="0" smtClean="0">
                <a:solidFill>
                  <a:schemeClr val="accent1"/>
                </a:solidFill>
              </a:rPr>
              <a:t>	reguladora </a:t>
            </a:r>
            <a:r>
              <a:rPr lang="pt-BR" altLang="pt-BR" sz="2600" dirty="0">
                <a:solidFill>
                  <a:schemeClr val="accent1"/>
                </a:solidFill>
              </a:rPr>
              <a:t>(art. 21, I, da Lei 11.445/2007)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70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024" y="404664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600" b="1" dirty="0">
                <a:solidFill>
                  <a:srgbClr val="FF0000"/>
                </a:solidFill>
              </a:rPr>
              <a:t>Porque preferimos o consórcio público?</a:t>
            </a:r>
          </a:p>
          <a:p>
            <a:pPr marL="457200" indent="-457200">
              <a:buFontTx/>
              <a:buChar char="-"/>
              <a:defRPr/>
            </a:pPr>
            <a:r>
              <a:rPr lang="pt-BR" sz="2600" dirty="0" smtClean="0"/>
              <a:t>Há </a:t>
            </a:r>
            <a:r>
              <a:rPr lang="pt-BR" sz="2600" dirty="0"/>
              <a:t>maior </a:t>
            </a:r>
            <a:r>
              <a:rPr lang="pt-BR" sz="2600" b="1" dirty="0"/>
              <a:t>proximidade</a:t>
            </a:r>
            <a:r>
              <a:rPr lang="pt-BR" sz="2600" dirty="0"/>
              <a:t> do prestador (titular);</a:t>
            </a:r>
          </a:p>
          <a:p>
            <a:pPr marL="457200" indent="-457200">
              <a:buFontTx/>
              <a:buChar char="-"/>
              <a:defRPr/>
            </a:pPr>
            <a:r>
              <a:rPr lang="pt-BR" sz="2600" dirty="0" smtClean="0"/>
              <a:t>Há </a:t>
            </a:r>
            <a:r>
              <a:rPr lang="pt-BR" sz="2600" dirty="0"/>
              <a:t>compartilhamento dos </a:t>
            </a:r>
            <a:r>
              <a:rPr lang="pt-BR" sz="2600" b="1" dirty="0"/>
              <a:t>interesses regionais</a:t>
            </a:r>
            <a:r>
              <a:rPr lang="pt-BR" sz="2600" dirty="0"/>
              <a:t>;</a:t>
            </a:r>
          </a:p>
          <a:p>
            <a:pPr marL="457200" indent="-457200">
              <a:buFontTx/>
              <a:buChar char="-"/>
              <a:defRPr/>
            </a:pPr>
            <a:r>
              <a:rPr lang="pt-BR" sz="2600" dirty="0" smtClean="0"/>
              <a:t>Maior </a:t>
            </a:r>
            <a:r>
              <a:rPr lang="pt-BR" sz="2600" dirty="0"/>
              <a:t>autonomia orçamentária (não-contingenciamento)</a:t>
            </a:r>
          </a:p>
          <a:p>
            <a:pPr marL="457200" indent="-457200">
              <a:buFontTx/>
              <a:buChar char="-"/>
              <a:defRPr/>
            </a:pPr>
            <a:r>
              <a:rPr lang="pt-BR" sz="2600" dirty="0" smtClean="0"/>
              <a:t>O </a:t>
            </a:r>
            <a:r>
              <a:rPr lang="pt-BR" sz="2600" dirty="0"/>
              <a:t>titular tem </a:t>
            </a:r>
            <a:r>
              <a:rPr lang="pt-BR" sz="2600" b="1" dirty="0"/>
              <a:t>voz e voto na Assembleia</a:t>
            </a:r>
            <a:r>
              <a:rPr lang="pt-BR" sz="2600" dirty="0"/>
              <a:t>; e</a:t>
            </a:r>
          </a:p>
          <a:p>
            <a:pPr>
              <a:defRPr/>
            </a:pPr>
            <a:r>
              <a:rPr lang="pt-BR" sz="2600" dirty="0" smtClean="0"/>
              <a:t>-     O </a:t>
            </a:r>
            <a:r>
              <a:rPr lang="pt-BR" sz="2600" dirty="0"/>
              <a:t>ganho de escala reduz o </a:t>
            </a:r>
            <a:r>
              <a:rPr lang="pt-BR" sz="2600" b="1" dirty="0"/>
              <a:t>custo operacional</a:t>
            </a:r>
            <a:r>
              <a:rPr lang="pt-BR" sz="2600" dirty="0"/>
              <a:t>. </a:t>
            </a:r>
            <a:endParaRPr lang="pt-BR" sz="2600" dirty="0"/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18735" r="28436" b="30022"/>
          <a:stretch>
            <a:fillRect/>
          </a:stretch>
        </p:blipFill>
        <p:spPr bwMode="auto">
          <a:xfrm>
            <a:off x="3059832" y="2883263"/>
            <a:ext cx="58324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7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4624"/>
            <a:ext cx="85689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600" b="1" dirty="0" smtClean="0">
              <a:solidFill>
                <a:srgbClr val="FF0000"/>
              </a:solidFill>
            </a:endParaRPr>
          </a:p>
          <a:p>
            <a:r>
              <a:rPr lang="pt-BR" sz="2600" b="1" dirty="0" smtClean="0">
                <a:solidFill>
                  <a:srgbClr val="FF0000"/>
                </a:solidFill>
              </a:rPr>
              <a:t>O </a:t>
            </a:r>
            <a:r>
              <a:rPr lang="pt-BR" sz="2600" b="1" dirty="0">
                <a:solidFill>
                  <a:srgbClr val="FF0000"/>
                </a:solidFill>
              </a:rPr>
              <a:t>que faz o regulador</a:t>
            </a:r>
            <a:r>
              <a:rPr lang="pt-BR" sz="2600" b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spcBef>
                <a:spcPct val="0"/>
              </a:spcBef>
              <a:buSzPts val="2000"/>
              <a:buFontTx/>
              <a:buChar char="-"/>
              <a:defRPr/>
            </a:pPr>
            <a:r>
              <a:rPr lang="pt-BR" alt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</a:t>
            </a:r>
            <a:r>
              <a:rPr lang="pt-BR" altLang="pt-BR" sz="2800" b="1" u="sng" dirty="0"/>
              <a:t> a qualidade da prestação dos </a:t>
            </a:r>
            <a:r>
              <a:rPr lang="pt-BR" altLang="pt-BR" sz="2800" b="1" u="sng" dirty="0" smtClean="0"/>
              <a:t>serviços</a:t>
            </a:r>
            <a:r>
              <a:rPr lang="pt-BR" altLang="pt-BR" sz="2800" dirty="0" smtClean="0"/>
              <a:t>. </a:t>
            </a:r>
            <a:r>
              <a:rPr lang="pt-BR" altLang="pt-BR" sz="2800" dirty="0"/>
              <a:t>(</a:t>
            </a:r>
            <a:r>
              <a:rPr lang="pt-BR" altLang="pt-BR" sz="2000" dirty="0"/>
              <a:t>Resolução ARES-PCJ nº 50 – condições gerais para a prestação dos serviços);</a:t>
            </a:r>
          </a:p>
          <a:p>
            <a:pPr algn="just">
              <a:spcBef>
                <a:spcPct val="0"/>
              </a:spcBef>
              <a:buSzPts val="2000"/>
              <a:defRPr/>
            </a:pPr>
            <a:endParaRPr lang="pt-BR" altLang="pt-BR" sz="2100" dirty="0"/>
          </a:p>
          <a:p>
            <a:pPr marL="987425" lvl="2" indent="-346075" algn="just">
              <a:spcBef>
                <a:spcPct val="0"/>
              </a:spcBef>
              <a:buSzPts val="2000"/>
              <a:defRPr/>
            </a:pPr>
            <a:r>
              <a:rPr lang="pt-BR" altLang="pt-BR" sz="2300" dirty="0"/>
              <a:t>Estabelece normas para a adequada prestação dos serviços;</a:t>
            </a:r>
          </a:p>
          <a:p>
            <a:pPr marL="987425" lvl="2" indent="-346075" algn="just">
              <a:spcBef>
                <a:spcPct val="0"/>
              </a:spcBef>
              <a:buSzPts val="2000"/>
              <a:defRPr/>
            </a:pPr>
            <a:r>
              <a:rPr lang="pt-BR" altLang="pt-BR" sz="2300" dirty="0"/>
              <a:t>Metas e indicadores de qualidade;</a:t>
            </a:r>
          </a:p>
          <a:p>
            <a:pPr marL="987425" lvl="2" indent="-346075" algn="just">
              <a:spcBef>
                <a:spcPct val="0"/>
              </a:spcBef>
              <a:buSzPts val="2000"/>
              <a:defRPr/>
            </a:pPr>
            <a:endParaRPr lang="pt-BR" altLang="pt-BR" sz="2300" dirty="0"/>
          </a:p>
          <a:p>
            <a:pPr algn="just">
              <a:spcBef>
                <a:spcPct val="0"/>
              </a:spcBef>
              <a:buSzPts val="2000"/>
              <a:defRPr/>
            </a:pPr>
            <a:r>
              <a:rPr lang="pt-BR" altLang="pt-BR" sz="2800" b="1" u="sng" dirty="0"/>
              <a:t>- Define as TARIFAS e os preços públicos praticados</a:t>
            </a:r>
            <a:r>
              <a:rPr lang="pt-BR" altLang="pt-BR" sz="2800" dirty="0"/>
              <a:t>. </a:t>
            </a:r>
            <a:r>
              <a:rPr lang="pt-BR" altLang="pt-BR" sz="2100" dirty="0"/>
              <a:t>(</a:t>
            </a:r>
            <a:r>
              <a:rPr lang="pt-BR" altLang="pt-BR" sz="2000" dirty="0"/>
              <a:t>Resolução ARES-PCJ nº 115 – metodologia de reajuste e revisão e institui fórmula paramétrica) </a:t>
            </a:r>
          </a:p>
          <a:p>
            <a:pPr algn="just">
              <a:spcBef>
                <a:spcPct val="0"/>
              </a:spcBef>
              <a:buSzPts val="2000"/>
              <a:defRPr/>
            </a:pPr>
            <a:r>
              <a:rPr lang="pt-BR" altLang="pt-BR" sz="2100" dirty="0"/>
              <a:t>	</a:t>
            </a:r>
          </a:p>
          <a:p>
            <a:pPr marL="987425" lvl="2" indent="-346075" algn="just">
              <a:spcBef>
                <a:spcPct val="0"/>
              </a:spcBef>
              <a:buSzPts val="2000"/>
              <a:defRPr/>
            </a:pPr>
            <a:r>
              <a:rPr lang="pt-BR" altLang="pt-BR" sz="2300" dirty="0"/>
              <a:t> Regime, estrutura, níveis tarifários e procedimentos e prazos de sua fixação, reajuste e revisão; </a:t>
            </a:r>
            <a:r>
              <a:rPr lang="pt-BR" altLang="pt-BR" sz="2300" dirty="0" smtClean="0"/>
              <a:t>e subsídios </a:t>
            </a:r>
            <a:r>
              <a:rPr lang="pt-BR" altLang="pt-BR" sz="2300" dirty="0"/>
              <a:t>tarifários e não tarifários (tarifa social e categorias públicas e institucionais)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5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Compromissos do Prestador e Titular</a:t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>que compreendem a regulação </a:t>
            </a:r>
            <a:r>
              <a:rPr lang="pt-BR" sz="2800" b="1" dirty="0" smtClean="0">
                <a:solidFill>
                  <a:srgbClr val="FF0000"/>
                </a:solidFill>
              </a:rPr>
              <a:t>...</a:t>
            </a:r>
          </a:p>
          <a:p>
            <a:endParaRPr lang="pt-BR" sz="2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altLang="pt-BR" sz="2600" dirty="0"/>
              <a:t>- A Lei delega a responsabilidade da regulação tarifária ao ente regulador (dotado de autonomia e tecnicidade), incabível, portanto, </a:t>
            </a: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</a:t>
            </a:r>
            <a:r>
              <a:rPr lang="pt-BR" altLang="pt-BR" sz="2600" dirty="0"/>
              <a:t> ou </a:t>
            </a: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Municipal para validação ou concorrente</a:t>
            </a:r>
            <a:r>
              <a:rPr lang="pt-BR" altLang="pt-BR" sz="2600" dirty="0"/>
              <a:t>;</a:t>
            </a:r>
          </a:p>
          <a:p>
            <a:pPr>
              <a:defRPr/>
            </a:pPr>
            <a:r>
              <a:rPr lang="pt-BR" altLang="pt-BR" sz="2600" dirty="0"/>
              <a:t/>
            </a:r>
            <a:br>
              <a:rPr lang="pt-BR" altLang="pt-BR" sz="2600" dirty="0"/>
            </a:br>
            <a:r>
              <a:rPr lang="pt-BR" altLang="pt-BR" sz="2600" dirty="0"/>
              <a:t>- O reajuste das tarifas se dá a cada 12 meses (art. 37 – </a:t>
            </a: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reajuste</a:t>
            </a:r>
            <a:r>
              <a:rPr lang="pt-BR" altLang="pt-BR" sz="2600" dirty="0"/>
              <a:t> anual) ou a qualquer momento com fato extraordinário (art. 38 - </a:t>
            </a:r>
            <a:r>
              <a:rPr lang="pt-BR" alt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</a:t>
            </a:r>
            <a:r>
              <a:rPr lang="pt-BR" altLang="pt-BR" sz="2600" dirty="0"/>
              <a:t>), não pode deixar de praticar em ano eleitoral, senão quebra o </a:t>
            </a:r>
            <a:r>
              <a:rPr lang="pt-BR" altLang="pt-BR" sz="2600" dirty="0" smtClean="0"/>
              <a:t>SAAE</a:t>
            </a:r>
            <a:r>
              <a:rPr lang="pt-BR" altLang="pt-BR" sz="2600" dirty="0"/>
              <a:t>!!</a:t>
            </a:r>
            <a:endParaRPr lang="pt-BR" sz="2600" dirty="0"/>
          </a:p>
        </p:txBody>
      </p:sp>
      <p:pic>
        <p:nvPicPr>
          <p:cNvPr id="3" name="Picture 10" descr="Resultado de imagem para emoji ch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55" y="472514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85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8924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A regulação é boa para o prestador e para o usuário </a:t>
            </a:r>
            <a:r>
              <a:rPr lang="pt-BR" sz="2600" b="1" dirty="0" smtClean="0">
                <a:solidFill>
                  <a:srgbClr val="FF0000"/>
                </a:solidFill>
              </a:rPr>
              <a:t>...</a:t>
            </a:r>
          </a:p>
          <a:p>
            <a:endParaRPr lang="pt-BR" sz="2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Tarifa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individualizada </a:t>
            </a:r>
            <a:r>
              <a:rPr lang="pt-BR" sz="2600" dirty="0"/>
              <a:t>para cada Município refletindo a modicidade tarifária e o equilíbrio financeiro do prestador de serviços (traz credibilidade para o processo e garante justiça social – em contraponto às tarifas regionais);</a:t>
            </a:r>
          </a:p>
          <a:p>
            <a:pPr>
              <a:defRPr/>
            </a:pPr>
            <a:endParaRPr lang="pt-BR" sz="2600" dirty="0"/>
          </a:p>
          <a:p>
            <a:pPr>
              <a:defRPr/>
            </a:pPr>
            <a:r>
              <a:rPr lang="pt-BR" sz="2600" dirty="0" smtClean="0"/>
              <a:t>- Estabelece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paramétrica </a:t>
            </a:r>
            <a:r>
              <a:rPr lang="pt-BR" sz="2600" dirty="0"/>
              <a:t>para definição objetiva dos componentes de custo e suas variações (o que elimina questionamentos judiciais e do MP); e</a:t>
            </a:r>
          </a:p>
          <a:p>
            <a:pPr>
              <a:defRPr/>
            </a:pPr>
            <a:endParaRPr lang="pt-BR" sz="2600" dirty="0"/>
          </a:p>
          <a:p>
            <a:pPr>
              <a:defRPr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Investimento</a:t>
            </a:r>
            <a:r>
              <a:rPr lang="pt-BR" sz="2600" dirty="0" smtClean="0"/>
              <a:t> </a:t>
            </a:r>
            <a:r>
              <a:rPr lang="pt-BR" sz="2600" dirty="0"/>
              <a:t>como componente de custo da tarifa e apoio para o prestador buscar a universalização tão cobrada pelo usuário.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8503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404664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Porque a regulação é boa para o Prefeito</a:t>
            </a:r>
            <a:r>
              <a:rPr lang="pt-BR" sz="2600" b="1" dirty="0" smtClean="0">
                <a:solidFill>
                  <a:srgbClr val="FF0000"/>
                </a:solidFill>
              </a:rPr>
              <a:t>? (</a:t>
            </a:r>
            <a:r>
              <a:rPr lang="pt-BR" sz="2600" b="1" dirty="0">
                <a:solidFill>
                  <a:srgbClr val="FF0000"/>
                </a:solidFill>
              </a:rPr>
              <a:t>Titular dos serviços</a:t>
            </a:r>
            <a:r>
              <a:rPr lang="pt-BR" sz="2600" b="1" dirty="0" smtClean="0">
                <a:solidFill>
                  <a:srgbClr val="FF0000"/>
                </a:solidFill>
              </a:rPr>
              <a:t>)</a:t>
            </a:r>
          </a:p>
          <a:p>
            <a:endParaRPr lang="pt-BR" sz="2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600" dirty="0"/>
              <a:t>- A regulação traz um </a:t>
            </a:r>
            <a:r>
              <a:rPr lang="pt-BR" sz="2600" b="1" dirty="0"/>
              <a:t>componente técnico </a:t>
            </a:r>
            <a:r>
              <a:rPr lang="pt-BR" sz="2600" dirty="0"/>
              <a:t>para a discussão sobre a qualidade dos serviços e o valor da tarifa;</a:t>
            </a:r>
          </a:p>
          <a:p>
            <a:pPr>
              <a:defRPr/>
            </a:pPr>
            <a:endParaRPr lang="pt-BR" sz="2600" dirty="0"/>
          </a:p>
          <a:p>
            <a:pPr>
              <a:defRPr/>
            </a:pPr>
            <a:r>
              <a:rPr lang="pt-BR" sz="2600" dirty="0"/>
              <a:t>- Não existe mais Decreto ou Lei Municipal para o reajuste das tarifas de saneamento, </a:t>
            </a:r>
            <a:r>
              <a:rPr lang="pt-BR" sz="2600" b="1" dirty="0"/>
              <a:t>eliminando os desgastes </a:t>
            </a:r>
            <a:r>
              <a:rPr lang="pt-BR" sz="2600" b="1" dirty="0" smtClean="0"/>
              <a:t>políticos</a:t>
            </a:r>
            <a:r>
              <a:rPr lang="pt-BR" sz="2600" dirty="0" smtClean="0"/>
              <a:t>;</a:t>
            </a:r>
            <a:endParaRPr lang="pt-BR" sz="2600" dirty="0"/>
          </a:p>
          <a:p>
            <a:pPr>
              <a:buFontTx/>
              <a:buChar char="-"/>
              <a:defRPr/>
            </a:pPr>
            <a:endParaRPr lang="pt-BR" sz="2600" dirty="0"/>
          </a:p>
          <a:p>
            <a:pPr>
              <a:defRPr/>
            </a:pPr>
            <a:r>
              <a:rPr lang="pt-BR" sz="2600" dirty="0"/>
              <a:t>- O SAE </a:t>
            </a:r>
            <a:r>
              <a:rPr lang="pt-BR" sz="2600" b="1" dirty="0"/>
              <a:t>compartilha experiências e troca conhecimentos </a:t>
            </a:r>
            <a:r>
              <a:rPr lang="pt-BR" sz="2600" dirty="0"/>
              <a:t>com outros Municípios, absorvendo novas soluções práticas; e</a:t>
            </a:r>
          </a:p>
          <a:p>
            <a:pPr>
              <a:defRPr/>
            </a:pPr>
            <a:endParaRPr lang="pt-BR" sz="2600" dirty="0"/>
          </a:p>
          <a:p>
            <a:pPr>
              <a:defRPr/>
            </a:pPr>
            <a:r>
              <a:rPr lang="pt-BR" sz="2600" dirty="0"/>
              <a:t>- O Município </a:t>
            </a:r>
            <a:r>
              <a:rPr lang="pt-BR" sz="2600" b="1" dirty="0"/>
              <a:t>sai da ilegalidade </a:t>
            </a:r>
            <a:r>
              <a:rPr lang="pt-BR" sz="2600" dirty="0"/>
              <a:t>(que é descumprir a Lei Federal no componente regulação)</a:t>
            </a:r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1385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Mas ter uma agência reguladora </a:t>
            </a:r>
            <a:r>
              <a:rPr lang="pt-BR" sz="2600" b="1" dirty="0" smtClean="0">
                <a:solidFill>
                  <a:srgbClr val="FF0000"/>
                </a:solidFill>
              </a:rPr>
              <a:t>deve custar </a:t>
            </a:r>
            <a:r>
              <a:rPr lang="pt-BR" sz="2600" b="1" dirty="0">
                <a:solidFill>
                  <a:srgbClr val="FF0000"/>
                </a:solidFill>
              </a:rPr>
              <a:t>muito caro ... 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18073" r="26813" b="21928"/>
          <a:stretch>
            <a:fillRect/>
          </a:stretch>
        </p:blipFill>
        <p:spPr bwMode="auto">
          <a:xfrm>
            <a:off x="0" y="836712"/>
            <a:ext cx="925252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58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374</Words>
  <Application>Microsoft Office PowerPoint</Application>
  <PresentationFormat>Apresentação na tela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     Estrutura Mínima de uma Agência Reguladora de Saneamento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Carlos Roberto</cp:lastModifiedBy>
  <cp:revision>26</cp:revision>
  <dcterms:created xsi:type="dcterms:W3CDTF">2018-05-02T19:43:05Z</dcterms:created>
  <dcterms:modified xsi:type="dcterms:W3CDTF">2019-05-07T13:23:14Z</dcterms:modified>
</cp:coreProperties>
</file>