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8969D-DD56-465B-9885-FF20CD44E7BE}" type="doc">
      <dgm:prSet loTypeId="urn:microsoft.com/office/officeart/2005/8/layout/hProcess9" loCatId="process" qsTypeId="urn:microsoft.com/office/officeart/2005/8/quickstyle/simple4" qsCatId="simple" csTypeId="urn:microsoft.com/office/officeart/2005/8/colors/colorful4" csCatId="colorful" phldr="1"/>
      <dgm:spPr/>
    </dgm:pt>
    <dgm:pt modelId="{CFDAA54D-436D-45FC-939B-68D69CF018BD}">
      <dgm:prSet phldrT="[Texto]"/>
      <dgm:spPr>
        <a:solidFill>
          <a:srgbClr val="00B050"/>
        </a:solidFill>
      </dgm:spPr>
      <dgm:t>
        <a:bodyPr/>
        <a:lstStyle/>
        <a:p>
          <a:r>
            <a:rPr lang="pt-BR" dirty="0" smtClean="0"/>
            <a:t>Lei Federal n° 11.445/07</a:t>
          </a:r>
          <a:endParaRPr lang="pt-BR" dirty="0"/>
        </a:p>
      </dgm:t>
    </dgm:pt>
    <dgm:pt modelId="{656E5D4D-54EB-49F8-A795-E435E306EBC0}" type="parTrans" cxnId="{7F172420-7BC5-4489-B60D-488EA548B2F2}">
      <dgm:prSet/>
      <dgm:spPr/>
      <dgm:t>
        <a:bodyPr/>
        <a:lstStyle/>
        <a:p>
          <a:endParaRPr lang="pt-BR"/>
        </a:p>
      </dgm:t>
    </dgm:pt>
    <dgm:pt modelId="{8C4B84BB-CFD1-4C70-94C4-877786EE9C7B}" type="sibTrans" cxnId="{7F172420-7BC5-4489-B60D-488EA548B2F2}">
      <dgm:prSet/>
      <dgm:spPr/>
      <dgm:t>
        <a:bodyPr/>
        <a:lstStyle/>
        <a:p>
          <a:endParaRPr lang="pt-BR"/>
        </a:p>
      </dgm:t>
    </dgm:pt>
    <dgm:pt modelId="{6087E213-6F35-4EDE-ACC5-E5CD3F0BFED8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 smtClean="0"/>
            <a:t>Plano Municipal de Saneamento Básico</a:t>
          </a:r>
          <a:endParaRPr lang="pt-BR" dirty="0"/>
        </a:p>
      </dgm:t>
    </dgm:pt>
    <dgm:pt modelId="{DDFB21C1-0156-441A-9B9B-083BDB6AD823}" type="parTrans" cxnId="{619B62CE-60C6-4076-8160-A8C1D949EC48}">
      <dgm:prSet/>
      <dgm:spPr/>
      <dgm:t>
        <a:bodyPr/>
        <a:lstStyle/>
        <a:p>
          <a:endParaRPr lang="pt-BR"/>
        </a:p>
      </dgm:t>
    </dgm:pt>
    <dgm:pt modelId="{941E60DD-7887-488A-9061-E3CBE6382E9A}" type="sibTrans" cxnId="{619B62CE-60C6-4076-8160-A8C1D949EC48}">
      <dgm:prSet/>
      <dgm:spPr/>
      <dgm:t>
        <a:bodyPr/>
        <a:lstStyle/>
        <a:p>
          <a:endParaRPr lang="pt-BR"/>
        </a:p>
      </dgm:t>
    </dgm:pt>
    <dgm:pt modelId="{AA8F14FE-0845-4B71-8897-CCFBB02EECC1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 smtClean="0"/>
            <a:t>Indicadores Epidemiológicos</a:t>
          </a:r>
          <a:endParaRPr lang="pt-BR" dirty="0"/>
        </a:p>
      </dgm:t>
    </dgm:pt>
    <dgm:pt modelId="{904AA61B-E2C3-40A0-9EB4-439BFB6CBD9A}" type="parTrans" cxnId="{DB7F4200-69C1-4A2C-B526-D72747D32A60}">
      <dgm:prSet/>
      <dgm:spPr/>
      <dgm:t>
        <a:bodyPr/>
        <a:lstStyle/>
        <a:p>
          <a:endParaRPr lang="pt-BR"/>
        </a:p>
      </dgm:t>
    </dgm:pt>
    <dgm:pt modelId="{A16DA4BC-D48D-4DD3-A58E-FF17A33E6442}" type="sibTrans" cxnId="{DB7F4200-69C1-4A2C-B526-D72747D32A60}">
      <dgm:prSet/>
      <dgm:spPr/>
      <dgm:t>
        <a:bodyPr/>
        <a:lstStyle/>
        <a:p>
          <a:endParaRPr lang="pt-BR"/>
        </a:p>
      </dgm:t>
    </dgm:pt>
    <dgm:pt modelId="{1FC1B2B1-F121-492B-A542-7E18C9C18C23}" type="pres">
      <dgm:prSet presAssocID="{6878969D-DD56-465B-9885-FF20CD44E7BE}" presName="CompostProcess" presStyleCnt="0">
        <dgm:presLayoutVars>
          <dgm:dir/>
          <dgm:resizeHandles val="exact"/>
        </dgm:presLayoutVars>
      </dgm:prSet>
      <dgm:spPr/>
    </dgm:pt>
    <dgm:pt modelId="{B264D65B-D9BA-4798-803E-25EB5B6FF2FB}" type="pres">
      <dgm:prSet presAssocID="{6878969D-DD56-465B-9885-FF20CD44E7BE}" presName="arrow" presStyleLbl="bgShp" presStyleIdx="0" presStyleCnt="1"/>
      <dgm:spPr>
        <a:solidFill>
          <a:srgbClr val="FFC000"/>
        </a:solidFill>
      </dgm:spPr>
    </dgm:pt>
    <dgm:pt modelId="{E762790C-C61F-472A-B178-4C9CAEE079E9}" type="pres">
      <dgm:prSet presAssocID="{6878969D-DD56-465B-9885-FF20CD44E7BE}" presName="linearProcess" presStyleCnt="0"/>
      <dgm:spPr/>
    </dgm:pt>
    <dgm:pt modelId="{F963AC60-434E-40B5-BBA5-B2001DBBD2B6}" type="pres">
      <dgm:prSet presAssocID="{CFDAA54D-436D-45FC-939B-68D69CF018B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DC2F4-C786-491E-A37D-8C800CA40B01}" type="pres">
      <dgm:prSet presAssocID="{8C4B84BB-CFD1-4C70-94C4-877786EE9C7B}" presName="sibTrans" presStyleCnt="0"/>
      <dgm:spPr/>
    </dgm:pt>
    <dgm:pt modelId="{2A0609F0-5936-4DA0-B25E-9919AC0F118D}" type="pres">
      <dgm:prSet presAssocID="{6087E213-6F35-4EDE-ACC5-E5CD3F0BFED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5BE76DE-B17C-49EA-8A69-F5A4B16E715D}" type="pres">
      <dgm:prSet presAssocID="{941E60DD-7887-488A-9061-E3CBE6382E9A}" presName="sibTrans" presStyleCnt="0"/>
      <dgm:spPr/>
    </dgm:pt>
    <dgm:pt modelId="{98612B98-AA63-4400-9CAF-A4F7B7E653E1}" type="pres">
      <dgm:prSet presAssocID="{AA8F14FE-0845-4B71-8897-CCFBB02EECC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B7F4200-69C1-4A2C-B526-D72747D32A60}" srcId="{6878969D-DD56-465B-9885-FF20CD44E7BE}" destId="{AA8F14FE-0845-4B71-8897-CCFBB02EECC1}" srcOrd="2" destOrd="0" parTransId="{904AA61B-E2C3-40A0-9EB4-439BFB6CBD9A}" sibTransId="{A16DA4BC-D48D-4DD3-A58E-FF17A33E6442}"/>
    <dgm:cxn modelId="{7F172420-7BC5-4489-B60D-488EA548B2F2}" srcId="{6878969D-DD56-465B-9885-FF20CD44E7BE}" destId="{CFDAA54D-436D-45FC-939B-68D69CF018BD}" srcOrd="0" destOrd="0" parTransId="{656E5D4D-54EB-49F8-A795-E435E306EBC0}" sibTransId="{8C4B84BB-CFD1-4C70-94C4-877786EE9C7B}"/>
    <dgm:cxn modelId="{BB8B3EEF-53D1-4560-90CC-19D66BCCB001}" type="presOf" srcId="{6878969D-DD56-465B-9885-FF20CD44E7BE}" destId="{1FC1B2B1-F121-492B-A542-7E18C9C18C23}" srcOrd="0" destOrd="0" presId="urn:microsoft.com/office/officeart/2005/8/layout/hProcess9"/>
    <dgm:cxn modelId="{914F6052-01F9-4ECB-9AA3-1BE4F4676A70}" type="presOf" srcId="{6087E213-6F35-4EDE-ACC5-E5CD3F0BFED8}" destId="{2A0609F0-5936-4DA0-B25E-9919AC0F118D}" srcOrd="0" destOrd="0" presId="urn:microsoft.com/office/officeart/2005/8/layout/hProcess9"/>
    <dgm:cxn modelId="{ED4B7DB2-B792-4F4E-A555-5A149F09DAF1}" type="presOf" srcId="{CFDAA54D-436D-45FC-939B-68D69CF018BD}" destId="{F963AC60-434E-40B5-BBA5-B2001DBBD2B6}" srcOrd="0" destOrd="0" presId="urn:microsoft.com/office/officeart/2005/8/layout/hProcess9"/>
    <dgm:cxn modelId="{619B62CE-60C6-4076-8160-A8C1D949EC48}" srcId="{6878969D-DD56-465B-9885-FF20CD44E7BE}" destId="{6087E213-6F35-4EDE-ACC5-E5CD3F0BFED8}" srcOrd="1" destOrd="0" parTransId="{DDFB21C1-0156-441A-9B9B-083BDB6AD823}" sibTransId="{941E60DD-7887-488A-9061-E3CBE6382E9A}"/>
    <dgm:cxn modelId="{F45CA822-4D3D-49F8-AAB4-BC519428FA10}" type="presOf" srcId="{AA8F14FE-0845-4B71-8897-CCFBB02EECC1}" destId="{98612B98-AA63-4400-9CAF-A4F7B7E653E1}" srcOrd="0" destOrd="0" presId="urn:microsoft.com/office/officeart/2005/8/layout/hProcess9"/>
    <dgm:cxn modelId="{7CCA29B0-5E1A-4EA2-B2F7-D93B340EA88F}" type="presParOf" srcId="{1FC1B2B1-F121-492B-A542-7E18C9C18C23}" destId="{B264D65B-D9BA-4798-803E-25EB5B6FF2FB}" srcOrd="0" destOrd="0" presId="urn:microsoft.com/office/officeart/2005/8/layout/hProcess9"/>
    <dgm:cxn modelId="{050BF107-74B0-4845-9306-6DC6EC9645D3}" type="presParOf" srcId="{1FC1B2B1-F121-492B-A542-7E18C9C18C23}" destId="{E762790C-C61F-472A-B178-4C9CAEE079E9}" srcOrd="1" destOrd="0" presId="urn:microsoft.com/office/officeart/2005/8/layout/hProcess9"/>
    <dgm:cxn modelId="{421A5F8B-FA50-41DC-B413-4BCADD5BB31A}" type="presParOf" srcId="{E762790C-C61F-472A-B178-4C9CAEE079E9}" destId="{F963AC60-434E-40B5-BBA5-B2001DBBD2B6}" srcOrd="0" destOrd="0" presId="urn:microsoft.com/office/officeart/2005/8/layout/hProcess9"/>
    <dgm:cxn modelId="{736B138C-B6D7-4FA6-BDEB-E0D6D176F6B4}" type="presParOf" srcId="{E762790C-C61F-472A-B178-4C9CAEE079E9}" destId="{CCEDC2F4-C786-491E-A37D-8C800CA40B01}" srcOrd="1" destOrd="0" presId="urn:microsoft.com/office/officeart/2005/8/layout/hProcess9"/>
    <dgm:cxn modelId="{9CF58262-3065-48A9-BD74-07DFBB19CA48}" type="presParOf" srcId="{E762790C-C61F-472A-B178-4C9CAEE079E9}" destId="{2A0609F0-5936-4DA0-B25E-9919AC0F118D}" srcOrd="2" destOrd="0" presId="urn:microsoft.com/office/officeart/2005/8/layout/hProcess9"/>
    <dgm:cxn modelId="{ED692656-302F-4EB7-9DDD-8F6DB2F7EC05}" type="presParOf" srcId="{E762790C-C61F-472A-B178-4C9CAEE079E9}" destId="{F5BE76DE-B17C-49EA-8A69-F5A4B16E715D}" srcOrd="3" destOrd="0" presId="urn:microsoft.com/office/officeart/2005/8/layout/hProcess9"/>
    <dgm:cxn modelId="{3F6A45C9-5B33-4EC2-90A2-9705B2365D60}" type="presParOf" srcId="{E762790C-C61F-472A-B178-4C9CAEE079E9}" destId="{98612B98-AA63-4400-9CAF-A4F7B7E653E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25E719-03AF-451C-A9E1-F4ED461867D5}" type="doc">
      <dgm:prSet loTypeId="urn:microsoft.com/office/officeart/2005/8/layout/hLis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D544A5B7-8107-4797-B213-C8E2D4A89458}">
      <dgm:prSet phldrT="[Texto]"/>
      <dgm:spPr>
        <a:solidFill>
          <a:srgbClr val="0070C0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just"/>
          <a:r>
            <a:rPr lang="pt-BR" dirty="0" smtClean="0"/>
            <a:t>Correlacionar o atendimento domiciliar por Sistema de Abastecimento de Água (SAA) e Serviço de Esgotamento Sanitário (SES), em Limoeiro do Norte entre 2010 a 2013, com a prevalência enteroparasitária em usuários do Sistema Único de Saúde (SUS) do referido município.</a:t>
          </a:r>
          <a:endParaRPr lang="pt-BR" dirty="0"/>
        </a:p>
      </dgm:t>
    </dgm:pt>
    <dgm:pt modelId="{FD9328BC-8265-4748-A8B9-4D7B7B7B4C18}" type="parTrans" cxnId="{1865D4E1-18D7-40DF-AD5C-89368B40CFD1}">
      <dgm:prSet/>
      <dgm:spPr/>
      <dgm:t>
        <a:bodyPr/>
        <a:lstStyle/>
        <a:p>
          <a:endParaRPr lang="pt-BR"/>
        </a:p>
      </dgm:t>
    </dgm:pt>
    <dgm:pt modelId="{E3018C06-C027-48A8-98BA-A7720FA3E376}" type="sibTrans" cxnId="{1865D4E1-18D7-40DF-AD5C-89368B40CFD1}">
      <dgm:prSet/>
      <dgm:spPr/>
      <dgm:t>
        <a:bodyPr/>
        <a:lstStyle/>
        <a:p>
          <a:endParaRPr lang="pt-BR"/>
        </a:p>
      </dgm:t>
    </dgm:pt>
    <dgm:pt modelId="{B072E14E-09F3-4BE5-9EAC-467F41B571DC}">
      <dgm:prSet phldrT="[Texto]"/>
      <dgm:spPr>
        <a:solidFill>
          <a:srgbClr val="00B050"/>
        </a:solidFill>
      </dgm:spPr>
      <dgm:t>
        <a:bodyPr/>
        <a:lstStyle/>
        <a:p>
          <a:r>
            <a:rPr lang="pt-BR" dirty="0" smtClean="0"/>
            <a:t>Realizar análise descritiva do enteroparasitismo em usuários do SUS</a:t>
          </a:r>
          <a:endParaRPr lang="pt-BR" dirty="0"/>
        </a:p>
      </dgm:t>
    </dgm:pt>
    <dgm:pt modelId="{EDEA23EB-1500-40EE-A5A6-351D06A0AFDA}" type="parTrans" cxnId="{72E2219C-B105-42EF-967E-B7685C4219C1}">
      <dgm:prSet/>
      <dgm:spPr/>
      <dgm:t>
        <a:bodyPr/>
        <a:lstStyle/>
        <a:p>
          <a:endParaRPr lang="pt-BR"/>
        </a:p>
      </dgm:t>
    </dgm:pt>
    <dgm:pt modelId="{E2C58B0B-7FB5-49FD-8535-7A15C5395DE0}" type="sibTrans" cxnId="{72E2219C-B105-42EF-967E-B7685C4219C1}">
      <dgm:prSet/>
      <dgm:spPr/>
      <dgm:t>
        <a:bodyPr/>
        <a:lstStyle/>
        <a:p>
          <a:endParaRPr lang="pt-BR"/>
        </a:p>
      </dgm:t>
    </dgm:pt>
    <dgm:pt modelId="{B51A6326-7250-438D-B18A-490291D02E23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 smtClean="0"/>
            <a:t>Estimar a universalização do SAA e do SES</a:t>
          </a:r>
          <a:endParaRPr lang="pt-BR" dirty="0"/>
        </a:p>
      </dgm:t>
    </dgm:pt>
    <dgm:pt modelId="{17280319-037A-4633-8CDB-C2658836FE6F}" type="parTrans" cxnId="{4A1D143C-6D2D-4C6C-9CDA-470A4AF4EF50}">
      <dgm:prSet/>
      <dgm:spPr/>
      <dgm:t>
        <a:bodyPr/>
        <a:lstStyle/>
        <a:p>
          <a:endParaRPr lang="pt-BR"/>
        </a:p>
      </dgm:t>
    </dgm:pt>
    <dgm:pt modelId="{7C60B934-97ED-4FF8-BFFF-EEC5A88191D9}" type="sibTrans" cxnId="{4A1D143C-6D2D-4C6C-9CDA-470A4AF4EF50}">
      <dgm:prSet/>
      <dgm:spPr/>
      <dgm:t>
        <a:bodyPr/>
        <a:lstStyle/>
        <a:p>
          <a:endParaRPr lang="pt-BR"/>
        </a:p>
      </dgm:t>
    </dgm:pt>
    <dgm:pt modelId="{2DA5875E-CFB9-4E9E-B190-636A1C1D425F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 smtClean="0"/>
            <a:t>Verificar se a estimativa atende ao estabelecido pelo Plano Municipal de Saneamento Básico local</a:t>
          </a:r>
          <a:endParaRPr lang="pt-BR" dirty="0"/>
        </a:p>
      </dgm:t>
    </dgm:pt>
    <dgm:pt modelId="{7326D1E4-A867-494F-A8D7-65443A777793}" type="parTrans" cxnId="{F7A9DC40-2D45-4EB3-B311-A85585119AFD}">
      <dgm:prSet/>
      <dgm:spPr/>
      <dgm:t>
        <a:bodyPr/>
        <a:lstStyle/>
        <a:p>
          <a:endParaRPr lang="pt-BR"/>
        </a:p>
      </dgm:t>
    </dgm:pt>
    <dgm:pt modelId="{0846CF61-DFAE-4695-ACC1-5079CAC921D1}" type="sibTrans" cxnId="{F7A9DC40-2D45-4EB3-B311-A85585119AFD}">
      <dgm:prSet/>
      <dgm:spPr/>
      <dgm:t>
        <a:bodyPr/>
        <a:lstStyle/>
        <a:p>
          <a:endParaRPr lang="pt-BR"/>
        </a:p>
      </dgm:t>
    </dgm:pt>
    <dgm:pt modelId="{41A86EE2-5E69-4C2E-9573-444C8FC7283D}" type="pres">
      <dgm:prSet presAssocID="{6125E719-03AF-451C-A9E1-F4ED461867D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8AC38C6-7C79-4AB4-8CEA-328EDA93581A}" type="pres">
      <dgm:prSet presAssocID="{D544A5B7-8107-4797-B213-C8E2D4A89458}" presName="roof" presStyleLbl="dkBgShp" presStyleIdx="0" presStyleCnt="2"/>
      <dgm:spPr/>
      <dgm:t>
        <a:bodyPr/>
        <a:lstStyle/>
        <a:p>
          <a:endParaRPr lang="pt-BR"/>
        </a:p>
      </dgm:t>
    </dgm:pt>
    <dgm:pt modelId="{5096F938-843A-465B-B36A-5C457EE27855}" type="pres">
      <dgm:prSet presAssocID="{D544A5B7-8107-4797-B213-C8E2D4A89458}" presName="pillars" presStyleCnt="0"/>
      <dgm:spPr/>
    </dgm:pt>
    <dgm:pt modelId="{8FF4F181-FE36-4FDA-98B6-5E1EA6A1FECE}" type="pres">
      <dgm:prSet presAssocID="{D544A5B7-8107-4797-B213-C8E2D4A8945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9FD88E-66B8-402F-95C3-E64BAA4348DC}" type="pres">
      <dgm:prSet presAssocID="{B51A6326-7250-438D-B18A-490291D02E2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CF03EF-6055-488F-A38F-961649030665}" type="pres">
      <dgm:prSet presAssocID="{2DA5875E-CFB9-4E9E-B190-636A1C1D425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8CBBE9-7E64-4F28-9E45-720B6C55D291}" type="pres">
      <dgm:prSet presAssocID="{D544A5B7-8107-4797-B213-C8E2D4A89458}" presName="base" presStyleLbl="dkBgShp" presStyleIdx="1" presStyleCnt="2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t-BR"/>
        </a:p>
      </dgm:t>
    </dgm:pt>
  </dgm:ptLst>
  <dgm:cxnLst>
    <dgm:cxn modelId="{72E2219C-B105-42EF-967E-B7685C4219C1}" srcId="{D544A5B7-8107-4797-B213-C8E2D4A89458}" destId="{B072E14E-09F3-4BE5-9EAC-467F41B571DC}" srcOrd="0" destOrd="0" parTransId="{EDEA23EB-1500-40EE-A5A6-351D06A0AFDA}" sibTransId="{E2C58B0B-7FB5-49FD-8535-7A15C5395DE0}"/>
    <dgm:cxn modelId="{697D7008-8291-479D-9293-5CBB7865D160}" type="presOf" srcId="{B072E14E-09F3-4BE5-9EAC-467F41B571DC}" destId="{8FF4F181-FE36-4FDA-98B6-5E1EA6A1FECE}" srcOrd="0" destOrd="0" presId="urn:microsoft.com/office/officeart/2005/8/layout/hList3"/>
    <dgm:cxn modelId="{381F5D38-09B7-47E7-BAEC-34D01CADB070}" type="presOf" srcId="{D544A5B7-8107-4797-B213-C8E2D4A89458}" destId="{48AC38C6-7C79-4AB4-8CEA-328EDA93581A}" srcOrd="0" destOrd="0" presId="urn:microsoft.com/office/officeart/2005/8/layout/hList3"/>
    <dgm:cxn modelId="{F7A9DC40-2D45-4EB3-B311-A85585119AFD}" srcId="{D544A5B7-8107-4797-B213-C8E2D4A89458}" destId="{2DA5875E-CFB9-4E9E-B190-636A1C1D425F}" srcOrd="2" destOrd="0" parTransId="{7326D1E4-A867-494F-A8D7-65443A777793}" sibTransId="{0846CF61-DFAE-4695-ACC1-5079CAC921D1}"/>
    <dgm:cxn modelId="{8371FCEE-8077-4398-B3A3-B26E2CEF0322}" type="presOf" srcId="{B51A6326-7250-438D-B18A-490291D02E23}" destId="{E49FD88E-66B8-402F-95C3-E64BAA4348DC}" srcOrd="0" destOrd="0" presId="urn:microsoft.com/office/officeart/2005/8/layout/hList3"/>
    <dgm:cxn modelId="{B2DD19A1-6AC7-457A-857B-B3E62049A5DD}" type="presOf" srcId="{6125E719-03AF-451C-A9E1-F4ED461867D5}" destId="{41A86EE2-5E69-4C2E-9573-444C8FC7283D}" srcOrd="0" destOrd="0" presId="urn:microsoft.com/office/officeart/2005/8/layout/hList3"/>
    <dgm:cxn modelId="{4A1D143C-6D2D-4C6C-9CDA-470A4AF4EF50}" srcId="{D544A5B7-8107-4797-B213-C8E2D4A89458}" destId="{B51A6326-7250-438D-B18A-490291D02E23}" srcOrd="1" destOrd="0" parTransId="{17280319-037A-4633-8CDB-C2658836FE6F}" sibTransId="{7C60B934-97ED-4FF8-BFFF-EEC5A88191D9}"/>
    <dgm:cxn modelId="{4EA3CD33-AB4F-4583-A8C9-18033B0D0C6E}" type="presOf" srcId="{2DA5875E-CFB9-4E9E-B190-636A1C1D425F}" destId="{C0CF03EF-6055-488F-A38F-961649030665}" srcOrd="0" destOrd="0" presId="urn:microsoft.com/office/officeart/2005/8/layout/hList3"/>
    <dgm:cxn modelId="{1865D4E1-18D7-40DF-AD5C-89368B40CFD1}" srcId="{6125E719-03AF-451C-A9E1-F4ED461867D5}" destId="{D544A5B7-8107-4797-B213-C8E2D4A89458}" srcOrd="0" destOrd="0" parTransId="{FD9328BC-8265-4748-A8B9-4D7B7B7B4C18}" sibTransId="{E3018C06-C027-48A8-98BA-A7720FA3E376}"/>
    <dgm:cxn modelId="{99410A7F-1CBF-4E4F-A1B0-CCAED8322C16}" type="presParOf" srcId="{41A86EE2-5E69-4C2E-9573-444C8FC7283D}" destId="{48AC38C6-7C79-4AB4-8CEA-328EDA93581A}" srcOrd="0" destOrd="0" presId="urn:microsoft.com/office/officeart/2005/8/layout/hList3"/>
    <dgm:cxn modelId="{A38AE70B-31D3-44C2-B4A9-6E9105788B8D}" type="presParOf" srcId="{41A86EE2-5E69-4C2E-9573-444C8FC7283D}" destId="{5096F938-843A-465B-B36A-5C457EE27855}" srcOrd="1" destOrd="0" presId="urn:microsoft.com/office/officeart/2005/8/layout/hList3"/>
    <dgm:cxn modelId="{794C5FA4-95EA-4964-8343-97AA651B622A}" type="presParOf" srcId="{5096F938-843A-465B-B36A-5C457EE27855}" destId="{8FF4F181-FE36-4FDA-98B6-5E1EA6A1FECE}" srcOrd="0" destOrd="0" presId="urn:microsoft.com/office/officeart/2005/8/layout/hList3"/>
    <dgm:cxn modelId="{44E3912B-96C8-4E96-ADC1-727340F74524}" type="presParOf" srcId="{5096F938-843A-465B-B36A-5C457EE27855}" destId="{E49FD88E-66B8-402F-95C3-E64BAA4348DC}" srcOrd="1" destOrd="0" presId="urn:microsoft.com/office/officeart/2005/8/layout/hList3"/>
    <dgm:cxn modelId="{6B24EAEA-3BEF-4654-B56D-5CE8CEACAF13}" type="presParOf" srcId="{5096F938-843A-465B-B36A-5C457EE27855}" destId="{C0CF03EF-6055-488F-A38F-961649030665}" srcOrd="2" destOrd="0" presId="urn:microsoft.com/office/officeart/2005/8/layout/hList3"/>
    <dgm:cxn modelId="{DC5C8517-250B-4F31-A1AD-00EF8471B45F}" type="presParOf" srcId="{41A86EE2-5E69-4C2E-9573-444C8FC7283D}" destId="{E78CBBE9-7E64-4F28-9E45-720B6C55D291}" srcOrd="2" destOrd="0" presId="urn:microsoft.com/office/officeart/2005/8/layout/hList3"/>
  </dgm:cxnLst>
  <dgm:bg/>
  <dgm:whole>
    <a:ln>
      <a:solidFill>
        <a:schemeClr val="accent1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E7426-E8CF-4613-AD2A-6A549499B55B}" type="doc">
      <dgm:prSet loTypeId="urn:microsoft.com/office/officeart/2005/8/layout/vList6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C718F8B-94F5-4D36-81F1-B607BB994F90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 smtClean="0"/>
            <a:t>Coleta de dados</a:t>
          </a:r>
          <a:endParaRPr lang="pt-BR" dirty="0"/>
        </a:p>
      </dgm:t>
    </dgm:pt>
    <dgm:pt modelId="{6965F215-6EF3-456B-8D30-E273F7206292}" type="parTrans" cxnId="{68DF9D70-CA58-425A-8E40-E1A6C37312A3}">
      <dgm:prSet/>
      <dgm:spPr/>
      <dgm:t>
        <a:bodyPr/>
        <a:lstStyle/>
        <a:p>
          <a:endParaRPr lang="pt-BR"/>
        </a:p>
      </dgm:t>
    </dgm:pt>
    <dgm:pt modelId="{5DBDCB73-80EB-46C7-9C8D-72C1148D443B}" type="sibTrans" cxnId="{68DF9D70-CA58-425A-8E40-E1A6C37312A3}">
      <dgm:prSet/>
      <dgm:spPr/>
      <dgm:t>
        <a:bodyPr/>
        <a:lstStyle/>
        <a:p>
          <a:endParaRPr lang="pt-BR"/>
        </a:p>
      </dgm:t>
    </dgm:pt>
    <dgm:pt modelId="{065E382D-4E91-482F-AEE8-58F2FAF78BF9}">
      <dgm:prSet phldrT="[Texto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pt-BR" sz="2400" dirty="0" smtClean="0"/>
            <a:t>SAA e SES – Sistema Nacional de Informações sobre Saneamento (SNIS)</a:t>
          </a:r>
          <a:endParaRPr lang="pt-BR" sz="2400" dirty="0"/>
        </a:p>
      </dgm:t>
    </dgm:pt>
    <dgm:pt modelId="{E86448E7-5263-46FC-BBC3-7F33A5C82B00}" type="parTrans" cxnId="{22B270A2-9EA4-48DF-8CAE-7B2D28E15991}">
      <dgm:prSet/>
      <dgm:spPr/>
      <dgm:t>
        <a:bodyPr/>
        <a:lstStyle/>
        <a:p>
          <a:endParaRPr lang="pt-BR"/>
        </a:p>
      </dgm:t>
    </dgm:pt>
    <dgm:pt modelId="{722CE169-E035-43C5-B90D-80627A2D5696}" type="sibTrans" cxnId="{22B270A2-9EA4-48DF-8CAE-7B2D28E15991}">
      <dgm:prSet/>
      <dgm:spPr/>
      <dgm:t>
        <a:bodyPr/>
        <a:lstStyle/>
        <a:p>
          <a:endParaRPr lang="pt-BR"/>
        </a:p>
      </dgm:t>
    </dgm:pt>
    <dgm:pt modelId="{765645A2-E641-499F-9C70-AF4169CDAEC3}">
      <dgm:prSet phldrT="[Texto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pt-BR" sz="2400" dirty="0" smtClean="0"/>
            <a:t>Enteroparasitismo – Hospital Regional Dr. Deoclécio Lima Verde – Sedimentação Espontânea (HPJ, 1934</a:t>
          </a:r>
          <a:r>
            <a:rPr lang="pt-BR" sz="2000" dirty="0" smtClean="0"/>
            <a:t>)</a:t>
          </a:r>
          <a:endParaRPr lang="pt-BR" sz="2000" dirty="0"/>
        </a:p>
      </dgm:t>
    </dgm:pt>
    <dgm:pt modelId="{696EA185-9644-46E8-812B-DB32FBC3AE3D}" type="parTrans" cxnId="{AB8F6888-955E-4D27-9EAF-6D798C557BB3}">
      <dgm:prSet/>
      <dgm:spPr/>
      <dgm:t>
        <a:bodyPr/>
        <a:lstStyle/>
        <a:p>
          <a:endParaRPr lang="pt-BR"/>
        </a:p>
      </dgm:t>
    </dgm:pt>
    <dgm:pt modelId="{0FDDAE22-E39F-41EE-B0B8-20FA50EC8093}" type="sibTrans" cxnId="{AB8F6888-955E-4D27-9EAF-6D798C557BB3}">
      <dgm:prSet/>
      <dgm:spPr/>
      <dgm:t>
        <a:bodyPr/>
        <a:lstStyle/>
        <a:p>
          <a:endParaRPr lang="pt-BR"/>
        </a:p>
      </dgm:t>
    </dgm:pt>
    <dgm:pt modelId="{EAAD8850-54AF-4EDD-A001-99CB52A08838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 smtClean="0"/>
            <a:t>Análise (p &lt; 0,05)</a:t>
          </a:r>
          <a:endParaRPr lang="pt-BR" dirty="0"/>
        </a:p>
      </dgm:t>
    </dgm:pt>
    <dgm:pt modelId="{856CDA1A-3D08-43D3-B99B-8F1C6A7812CB}" type="parTrans" cxnId="{F505AEE0-1BBB-444B-ACC4-DDAB29DFD048}">
      <dgm:prSet/>
      <dgm:spPr/>
      <dgm:t>
        <a:bodyPr/>
        <a:lstStyle/>
        <a:p>
          <a:endParaRPr lang="pt-BR"/>
        </a:p>
      </dgm:t>
    </dgm:pt>
    <dgm:pt modelId="{B47C463C-8346-4C72-9498-FFF8AB636B6E}" type="sibTrans" cxnId="{F505AEE0-1BBB-444B-ACC4-DDAB29DFD048}">
      <dgm:prSet/>
      <dgm:spPr/>
      <dgm:t>
        <a:bodyPr/>
        <a:lstStyle/>
        <a:p>
          <a:endParaRPr lang="pt-BR"/>
        </a:p>
      </dgm:t>
    </dgm:pt>
    <dgm:pt modelId="{1315DBFA-1F2D-49C7-B133-EEA95CB34658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pPr algn="just"/>
          <a:r>
            <a:rPr lang="pt-BR" sz="2000" dirty="0" smtClean="0"/>
            <a:t>Análise descritiva do enteroparasitismo – </a:t>
          </a:r>
          <a:r>
            <a:rPr lang="pt-BR" sz="2000" dirty="0" err="1" smtClean="0"/>
            <a:t>Qui</a:t>
          </a:r>
          <a:r>
            <a:rPr lang="pt-BR" sz="2000" dirty="0" smtClean="0"/>
            <a:t>-quadrado (X²);</a:t>
          </a:r>
          <a:endParaRPr lang="pt-BR" sz="2000" dirty="0"/>
        </a:p>
      </dgm:t>
    </dgm:pt>
    <dgm:pt modelId="{2144CA2E-1932-47A7-8413-135B8619CE5C}" type="parTrans" cxnId="{1C708819-B5C8-460D-BAEE-8C9BB8B6D1CD}">
      <dgm:prSet/>
      <dgm:spPr/>
      <dgm:t>
        <a:bodyPr/>
        <a:lstStyle/>
        <a:p>
          <a:endParaRPr lang="pt-BR"/>
        </a:p>
      </dgm:t>
    </dgm:pt>
    <dgm:pt modelId="{D9120B4F-90EF-4EC6-8B5F-C91E44199AA5}" type="sibTrans" cxnId="{1C708819-B5C8-460D-BAEE-8C9BB8B6D1CD}">
      <dgm:prSet/>
      <dgm:spPr/>
      <dgm:t>
        <a:bodyPr/>
        <a:lstStyle/>
        <a:p>
          <a:endParaRPr lang="pt-BR"/>
        </a:p>
      </dgm:t>
    </dgm:pt>
    <dgm:pt modelId="{FBB2EBF6-1882-4C2F-87F0-CAB13767A6A9}">
      <dgm:prSet phldrT="[Texto]" custT="1"/>
      <dgm:spPr>
        <a:solidFill>
          <a:srgbClr val="92D050">
            <a:alpha val="90000"/>
          </a:srgbClr>
        </a:solidFill>
      </dgm:spPr>
      <dgm:t>
        <a:bodyPr/>
        <a:lstStyle/>
        <a:p>
          <a:endParaRPr lang="pt-BR" sz="2400" dirty="0"/>
        </a:p>
      </dgm:t>
    </dgm:pt>
    <dgm:pt modelId="{356474C4-C049-4C86-992A-472E005F8A79}" type="parTrans" cxnId="{1FE094BA-031E-41FD-85DA-F4344CFBEFC2}">
      <dgm:prSet/>
      <dgm:spPr/>
      <dgm:t>
        <a:bodyPr/>
        <a:lstStyle/>
        <a:p>
          <a:endParaRPr lang="pt-BR"/>
        </a:p>
      </dgm:t>
    </dgm:pt>
    <dgm:pt modelId="{A15BD09A-770C-48D9-B25B-95CC7140907A}" type="sibTrans" cxnId="{1FE094BA-031E-41FD-85DA-F4344CFBEFC2}">
      <dgm:prSet/>
      <dgm:spPr/>
      <dgm:t>
        <a:bodyPr/>
        <a:lstStyle/>
        <a:p>
          <a:endParaRPr lang="pt-BR"/>
        </a:p>
      </dgm:t>
    </dgm:pt>
    <dgm:pt modelId="{CA0AB961-D82C-4007-ABEB-E26C7C58CB85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pPr algn="just"/>
          <a:r>
            <a:rPr lang="pt-BR" sz="2000" dirty="0" smtClean="0"/>
            <a:t>Estimativa da Universalização – Regressão Linear Simples</a:t>
          </a:r>
          <a:endParaRPr lang="pt-BR" sz="2000" dirty="0"/>
        </a:p>
      </dgm:t>
    </dgm:pt>
    <dgm:pt modelId="{1B87E776-696D-4B15-B648-EFDBD29ACB53}" type="parTrans" cxnId="{851BAA4B-784C-43F1-A5DE-5A4C7B4801C5}">
      <dgm:prSet/>
      <dgm:spPr/>
      <dgm:t>
        <a:bodyPr/>
        <a:lstStyle/>
        <a:p>
          <a:endParaRPr lang="pt-BR"/>
        </a:p>
      </dgm:t>
    </dgm:pt>
    <dgm:pt modelId="{259AE24B-A99B-4308-9AE1-0682577C93C7}" type="sibTrans" cxnId="{851BAA4B-784C-43F1-A5DE-5A4C7B4801C5}">
      <dgm:prSet/>
      <dgm:spPr/>
      <dgm:t>
        <a:bodyPr/>
        <a:lstStyle/>
        <a:p>
          <a:endParaRPr lang="pt-BR"/>
        </a:p>
      </dgm:t>
    </dgm:pt>
    <dgm:pt modelId="{CA1001CE-7B8C-4667-BD49-AB81D39E1C35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pPr algn="just"/>
          <a:r>
            <a:rPr lang="pt-BR" sz="2000" dirty="0" smtClean="0"/>
            <a:t>Correlação entre saneamento e </a:t>
          </a:r>
          <a:r>
            <a:rPr lang="pt-BR" sz="2000" dirty="0" err="1" smtClean="0"/>
            <a:t>enteropasitismo</a:t>
          </a:r>
          <a:r>
            <a:rPr lang="pt-BR" sz="2000" dirty="0" smtClean="0"/>
            <a:t> – Correlação de Pearson;</a:t>
          </a:r>
          <a:endParaRPr lang="pt-BR" sz="2000" dirty="0"/>
        </a:p>
      </dgm:t>
    </dgm:pt>
    <dgm:pt modelId="{A4D7BDFA-49F0-40E2-AA6D-216C57FBAC36}" type="parTrans" cxnId="{45E079F8-49E6-41DD-86ED-9A879E58FE32}">
      <dgm:prSet/>
      <dgm:spPr/>
      <dgm:t>
        <a:bodyPr/>
        <a:lstStyle/>
        <a:p>
          <a:endParaRPr lang="pt-BR"/>
        </a:p>
      </dgm:t>
    </dgm:pt>
    <dgm:pt modelId="{B59A5492-1F11-4C48-9943-A0F4D30817C3}" type="sibTrans" cxnId="{45E079F8-49E6-41DD-86ED-9A879E58FE32}">
      <dgm:prSet/>
      <dgm:spPr/>
      <dgm:t>
        <a:bodyPr/>
        <a:lstStyle/>
        <a:p>
          <a:endParaRPr lang="pt-BR"/>
        </a:p>
      </dgm:t>
    </dgm:pt>
    <dgm:pt modelId="{8F8D6227-B24B-417F-8DCC-44ECCE1CAA18}" type="pres">
      <dgm:prSet presAssocID="{7A3E7426-E8CF-4613-AD2A-6A549499B55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BBB72652-5E26-42C5-853D-5509E1A82CE0}" type="pres">
      <dgm:prSet presAssocID="{AC718F8B-94F5-4D36-81F1-B607BB994F90}" presName="linNode" presStyleCnt="0"/>
      <dgm:spPr/>
    </dgm:pt>
    <dgm:pt modelId="{962AF43E-F7B7-4C76-A817-04C04D982DC4}" type="pres">
      <dgm:prSet presAssocID="{AC718F8B-94F5-4D36-81F1-B607BB994F90}" presName="parentShp" presStyleLbl="node1" presStyleIdx="0" presStyleCnt="2" custScaleX="65686" custScaleY="79993" custLinFactNeighborX="-6863" custLinFactNeighborY="-10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178036-77B7-4FA1-A9AF-65E62CED3E34}" type="pres">
      <dgm:prSet presAssocID="{AC718F8B-94F5-4D36-81F1-B607BB994F90}" presName="childShp" presStyleLbl="bgAccFollowNode1" presStyleIdx="0" presStyleCnt="2" custScaleX="122222" custScaleY="14667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5C3F90-4995-47F9-ABFB-36B79D5B7D4E}" type="pres">
      <dgm:prSet presAssocID="{5DBDCB73-80EB-46C7-9C8D-72C1148D443B}" presName="spacing" presStyleCnt="0"/>
      <dgm:spPr/>
    </dgm:pt>
    <dgm:pt modelId="{293B04A0-AD8A-473D-9B53-C609C5A67677}" type="pres">
      <dgm:prSet presAssocID="{EAAD8850-54AF-4EDD-A001-99CB52A08838}" presName="linNode" presStyleCnt="0"/>
      <dgm:spPr/>
    </dgm:pt>
    <dgm:pt modelId="{26798B97-58E5-4532-B09B-0A3A6A8DBD0B}" type="pres">
      <dgm:prSet presAssocID="{EAAD8850-54AF-4EDD-A001-99CB52A08838}" presName="parentShp" presStyleLbl="node1" presStyleIdx="1" presStyleCnt="2" custScaleX="60494" custScaleY="90019" custLinFactNeighborX="-14379" custLinFactNeighborY="300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E7B20C-ABC5-47EC-B3E4-C68414866AE6}" type="pres">
      <dgm:prSet presAssocID="{EAAD8850-54AF-4EDD-A001-99CB52A08838}" presName="childShp" presStyleLbl="bgAccFollowNode1" presStyleIdx="1" presStyleCnt="2" custScaleX="122763" custScaleY="12592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367AD68-AB7C-43DC-B291-8E606DA072FA}" type="presOf" srcId="{CA0AB961-D82C-4007-ABEB-E26C7C58CB85}" destId="{55E7B20C-ABC5-47EC-B3E4-C68414866AE6}" srcOrd="0" destOrd="2" presId="urn:microsoft.com/office/officeart/2005/8/layout/vList6"/>
    <dgm:cxn modelId="{5C1B5C9A-6EEB-4592-8BF6-678CA59471C7}" type="presOf" srcId="{7A3E7426-E8CF-4613-AD2A-6A549499B55B}" destId="{8F8D6227-B24B-417F-8DCC-44ECCE1CAA18}" srcOrd="0" destOrd="0" presId="urn:microsoft.com/office/officeart/2005/8/layout/vList6"/>
    <dgm:cxn modelId="{1FE094BA-031E-41FD-85DA-F4344CFBEFC2}" srcId="{AC718F8B-94F5-4D36-81F1-B607BB994F90}" destId="{FBB2EBF6-1882-4C2F-87F0-CAB13767A6A9}" srcOrd="1" destOrd="0" parTransId="{356474C4-C049-4C86-992A-472E005F8A79}" sibTransId="{A15BD09A-770C-48D9-B25B-95CC7140907A}"/>
    <dgm:cxn modelId="{3B4F57D0-A863-42BB-90F5-6CAE841BBBE0}" type="presOf" srcId="{1315DBFA-1F2D-49C7-B133-EEA95CB34658}" destId="{55E7B20C-ABC5-47EC-B3E4-C68414866AE6}" srcOrd="0" destOrd="0" presId="urn:microsoft.com/office/officeart/2005/8/layout/vList6"/>
    <dgm:cxn modelId="{45E079F8-49E6-41DD-86ED-9A879E58FE32}" srcId="{EAAD8850-54AF-4EDD-A001-99CB52A08838}" destId="{CA1001CE-7B8C-4667-BD49-AB81D39E1C35}" srcOrd="1" destOrd="0" parTransId="{A4D7BDFA-49F0-40E2-AA6D-216C57FBAC36}" sibTransId="{B59A5492-1F11-4C48-9943-A0F4D30817C3}"/>
    <dgm:cxn modelId="{AB8F6888-955E-4D27-9EAF-6D798C557BB3}" srcId="{AC718F8B-94F5-4D36-81F1-B607BB994F90}" destId="{765645A2-E641-499F-9C70-AF4169CDAEC3}" srcOrd="2" destOrd="0" parTransId="{696EA185-9644-46E8-812B-DB32FBC3AE3D}" sibTransId="{0FDDAE22-E39F-41EE-B0B8-20FA50EC8093}"/>
    <dgm:cxn modelId="{F505AEE0-1BBB-444B-ACC4-DDAB29DFD048}" srcId="{7A3E7426-E8CF-4613-AD2A-6A549499B55B}" destId="{EAAD8850-54AF-4EDD-A001-99CB52A08838}" srcOrd="1" destOrd="0" parTransId="{856CDA1A-3D08-43D3-B99B-8F1C6A7812CB}" sibTransId="{B47C463C-8346-4C72-9498-FFF8AB636B6E}"/>
    <dgm:cxn modelId="{1C708819-B5C8-460D-BAEE-8C9BB8B6D1CD}" srcId="{EAAD8850-54AF-4EDD-A001-99CB52A08838}" destId="{1315DBFA-1F2D-49C7-B133-EEA95CB34658}" srcOrd="0" destOrd="0" parTransId="{2144CA2E-1932-47A7-8413-135B8619CE5C}" sibTransId="{D9120B4F-90EF-4EC6-8B5F-C91E44199AA5}"/>
    <dgm:cxn modelId="{22B270A2-9EA4-48DF-8CAE-7B2D28E15991}" srcId="{AC718F8B-94F5-4D36-81F1-B607BB994F90}" destId="{065E382D-4E91-482F-AEE8-58F2FAF78BF9}" srcOrd="0" destOrd="0" parTransId="{E86448E7-5263-46FC-BBC3-7F33A5C82B00}" sibTransId="{722CE169-E035-43C5-B90D-80627A2D5696}"/>
    <dgm:cxn modelId="{851BAA4B-784C-43F1-A5DE-5A4C7B4801C5}" srcId="{EAAD8850-54AF-4EDD-A001-99CB52A08838}" destId="{CA0AB961-D82C-4007-ABEB-E26C7C58CB85}" srcOrd="2" destOrd="0" parTransId="{1B87E776-696D-4B15-B648-EFDBD29ACB53}" sibTransId="{259AE24B-A99B-4308-9AE1-0682577C93C7}"/>
    <dgm:cxn modelId="{4A4733BF-0824-44CA-9CAF-7D0438BEA741}" type="presOf" srcId="{CA1001CE-7B8C-4667-BD49-AB81D39E1C35}" destId="{55E7B20C-ABC5-47EC-B3E4-C68414866AE6}" srcOrd="0" destOrd="1" presId="urn:microsoft.com/office/officeart/2005/8/layout/vList6"/>
    <dgm:cxn modelId="{201F294D-1C5C-472C-83A2-1EA5A3DD4354}" type="presOf" srcId="{FBB2EBF6-1882-4C2F-87F0-CAB13767A6A9}" destId="{EA178036-77B7-4FA1-A9AF-65E62CED3E34}" srcOrd="0" destOrd="1" presId="urn:microsoft.com/office/officeart/2005/8/layout/vList6"/>
    <dgm:cxn modelId="{68DF9D70-CA58-425A-8E40-E1A6C37312A3}" srcId="{7A3E7426-E8CF-4613-AD2A-6A549499B55B}" destId="{AC718F8B-94F5-4D36-81F1-B607BB994F90}" srcOrd="0" destOrd="0" parTransId="{6965F215-6EF3-456B-8D30-E273F7206292}" sibTransId="{5DBDCB73-80EB-46C7-9C8D-72C1148D443B}"/>
    <dgm:cxn modelId="{4B256148-B7E9-4B54-9D61-6E5B84E82C40}" type="presOf" srcId="{065E382D-4E91-482F-AEE8-58F2FAF78BF9}" destId="{EA178036-77B7-4FA1-A9AF-65E62CED3E34}" srcOrd="0" destOrd="0" presId="urn:microsoft.com/office/officeart/2005/8/layout/vList6"/>
    <dgm:cxn modelId="{32D5A9FD-403C-4F36-B80B-9F0CD7B1E83E}" type="presOf" srcId="{EAAD8850-54AF-4EDD-A001-99CB52A08838}" destId="{26798B97-58E5-4532-B09B-0A3A6A8DBD0B}" srcOrd="0" destOrd="0" presId="urn:microsoft.com/office/officeart/2005/8/layout/vList6"/>
    <dgm:cxn modelId="{49ECB391-342F-4314-AB3F-862E2A813B20}" type="presOf" srcId="{765645A2-E641-499F-9C70-AF4169CDAEC3}" destId="{EA178036-77B7-4FA1-A9AF-65E62CED3E34}" srcOrd="0" destOrd="2" presId="urn:microsoft.com/office/officeart/2005/8/layout/vList6"/>
    <dgm:cxn modelId="{59073ED1-6325-4E56-AD7A-674531362DCE}" type="presOf" srcId="{AC718F8B-94F5-4D36-81F1-B607BB994F90}" destId="{962AF43E-F7B7-4C76-A817-04C04D982DC4}" srcOrd="0" destOrd="0" presId="urn:microsoft.com/office/officeart/2005/8/layout/vList6"/>
    <dgm:cxn modelId="{4E7363BF-B490-4C20-8FC6-BB02A842EE13}" type="presParOf" srcId="{8F8D6227-B24B-417F-8DCC-44ECCE1CAA18}" destId="{BBB72652-5E26-42C5-853D-5509E1A82CE0}" srcOrd="0" destOrd="0" presId="urn:microsoft.com/office/officeart/2005/8/layout/vList6"/>
    <dgm:cxn modelId="{095FCF07-D1AE-4D1D-A7CC-E0B2561383EC}" type="presParOf" srcId="{BBB72652-5E26-42C5-853D-5509E1A82CE0}" destId="{962AF43E-F7B7-4C76-A817-04C04D982DC4}" srcOrd="0" destOrd="0" presId="urn:microsoft.com/office/officeart/2005/8/layout/vList6"/>
    <dgm:cxn modelId="{6E3ECBED-BE2C-4A3F-9BF8-DF4194C23602}" type="presParOf" srcId="{BBB72652-5E26-42C5-853D-5509E1A82CE0}" destId="{EA178036-77B7-4FA1-A9AF-65E62CED3E34}" srcOrd="1" destOrd="0" presId="urn:microsoft.com/office/officeart/2005/8/layout/vList6"/>
    <dgm:cxn modelId="{BC4C9563-4ECA-42E8-BDED-7A623CC26919}" type="presParOf" srcId="{8F8D6227-B24B-417F-8DCC-44ECCE1CAA18}" destId="{BE5C3F90-4995-47F9-ABFB-36B79D5B7D4E}" srcOrd="1" destOrd="0" presId="urn:microsoft.com/office/officeart/2005/8/layout/vList6"/>
    <dgm:cxn modelId="{56E35E70-B818-47FC-A283-26388D0DDC07}" type="presParOf" srcId="{8F8D6227-B24B-417F-8DCC-44ECCE1CAA18}" destId="{293B04A0-AD8A-473D-9B53-C609C5A67677}" srcOrd="2" destOrd="0" presId="urn:microsoft.com/office/officeart/2005/8/layout/vList6"/>
    <dgm:cxn modelId="{9121DE4B-C70A-4949-8F70-85AC31C18DEB}" type="presParOf" srcId="{293B04A0-AD8A-473D-9B53-C609C5A67677}" destId="{26798B97-58E5-4532-B09B-0A3A6A8DBD0B}" srcOrd="0" destOrd="0" presId="urn:microsoft.com/office/officeart/2005/8/layout/vList6"/>
    <dgm:cxn modelId="{BF5662AB-7380-4D3D-A5AD-F33A6D238098}" type="presParOf" srcId="{293B04A0-AD8A-473D-9B53-C609C5A67677}" destId="{55E7B20C-ABC5-47EC-B3E4-C68414866A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4D65B-D9BA-4798-803E-25EB5B6FF2FB}">
      <dsp:nvSpPr>
        <dsp:cNvPr id="0" name=""/>
        <dsp:cNvSpPr/>
      </dsp:nvSpPr>
      <dsp:spPr>
        <a:xfrm>
          <a:off x="529258" y="0"/>
          <a:ext cx="5998266" cy="3775968"/>
        </a:xfrm>
        <a:prstGeom prst="rightArrow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63AC60-434E-40B5-BBA5-B2001DBBD2B6}">
      <dsp:nvSpPr>
        <dsp:cNvPr id="0" name=""/>
        <dsp:cNvSpPr/>
      </dsp:nvSpPr>
      <dsp:spPr>
        <a:xfrm>
          <a:off x="7580" y="1132790"/>
          <a:ext cx="2271402" cy="151038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Lei Federal n° 11.445/07</a:t>
          </a:r>
          <a:endParaRPr lang="pt-BR" sz="2300" kern="1200" dirty="0"/>
        </a:p>
      </dsp:txBody>
      <dsp:txXfrm>
        <a:off x="81311" y="1206521"/>
        <a:ext cx="2123940" cy="1362925"/>
      </dsp:txXfrm>
    </dsp:sp>
    <dsp:sp modelId="{2A0609F0-5936-4DA0-B25E-9919AC0F118D}">
      <dsp:nvSpPr>
        <dsp:cNvPr id="0" name=""/>
        <dsp:cNvSpPr/>
      </dsp:nvSpPr>
      <dsp:spPr>
        <a:xfrm>
          <a:off x="2392690" y="1132790"/>
          <a:ext cx="2271402" cy="1510387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Plano Municipal de Saneamento Básico</a:t>
          </a:r>
          <a:endParaRPr lang="pt-BR" sz="2300" kern="1200" dirty="0"/>
        </a:p>
      </dsp:txBody>
      <dsp:txXfrm>
        <a:off x="2466421" y="1206521"/>
        <a:ext cx="2123940" cy="1362925"/>
      </dsp:txXfrm>
    </dsp:sp>
    <dsp:sp modelId="{98612B98-AA63-4400-9CAF-A4F7B7E653E1}">
      <dsp:nvSpPr>
        <dsp:cNvPr id="0" name=""/>
        <dsp:cNvSpPr/>
      </dsp:nvSpPr>
      <dsp:spPr>
        <a:xfrm>
          <a:off x="4777801" y="1132790"/>
          <a:ext cx="2271402" cy="1510387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Indicadores Epidemiológicos</a:t>
          </a:r>
          <a:endParaRPr lang="pt-BR" sz="2300" kern="1200" dirty="0"/>
        </a:p>
      </dsp:txBody>
      <dsp:txXfrm>
        <a:off x="4851532" y="1206521"/>
        <a:ext cx="2123940" cy="1362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C38C6-7C79-4AB4-8CEA-328EDA93581A}">
      <dsp:nvSpPr>
        <dsp:cNvPr id="0" name=""/>
        <dsp:cNvSpPr/>
      </dsp:nvSpPr>
      <dsp:spPr>
        <a:xfrm>
          <a:off x="0" y="0"/>
          <a:ext cx="9144000" cy="1322479"/>
        </a:xfrm>
        <a:prstGeom prst="rect">
          <a:avLst/>
        </a:prstGeom>
        <a:solidFill>
          <a:srgbClr val="0070C0"/>
        </a:solidFill>
        <a:ln>
          <a:solidFill>
            <a:schemeClr val="accent1">
              <a:lumMod val="75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Correlacionar o atendimento domiciliar por Sistema de Abastecimento de Água (SAA) e Serviço de Esgotamento Sanitário (SES), em Limoeiro do Norte entre 2010 a 2013, com a prevalência enteroparasitária em usuários do Sistema Único de Saúde (SUS) do referido município.</a:t>
          </a:r>
          <a:endParaRPr lang="pt-BR" sz="2000" kern="1200" dirty="0"/>
        </a:p>
      </dsp:txBody>
      <dsp:txXfrm>
        <a:off x="0" y="0"/>
        <a:ext cx="9144000" cy="1322479"/>
      </dsp:txXfrm>
    </dsp:sp>
    <dsp:sp modelId="{8FF4F181-FE36-4FDA-98B6-5E1EA6A1FECE}">
      <dsp:nvSpPr>
        <dsp:cNvPr id="0" name=""/>
        <dsp:cNvSpPr/>
      </dsp:nvSpPr>
      <dsp:spPr>
        <a:xfrm>
          <a:off x="4464" y="1322479"/>
          <a:ext cx="3045023" cy="2777206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Realizar análise descritiva do enteroparasitismo em usuários do SUS</a:t>
          </a:r>
          <a:endParaRPr lang="pt-BR" sz="2600" kern="1200" dirty="0"/>
        </a:p>
      </dsp:txBody>
      <dsp:txXfrm>
        <a:off x="4464" y="1322479"/>
        <a:ext cx="3045023" cy="2777206"/>
      </dsp:txXfrm>
    </dsp:sp>
    <dsp:sp modelId="{E49FD88E-66B8-402F-95C3-E64BAA4348DC}">
      <dsp:nvSpPr>
        <dsp:cNvPr id="0" name=""/>
        <dsp:cNvSpPr/>
      </dsp:nvSpPr>
      <dsp:spPr>
        <a:xfrm>
          <a:off x="3049488" y="1322479"/>
          <a:ext cx="3045023" cy="2777206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Estimar a universalização do SAA e do SES</a:t>
          </a:r>
          <a:endParaRPr lang="pt-BR" sz="2600" kern="1200" dirty="0"/>
        </a:p>
      </dsp:txBody>
      <dsp:txXfrm>
        <a:off x="3049488" y="1322479"/>
        <a:ext cx="3045023" cy="2777206"/>
      </dsp:txXfrm>
    </dsp:sp>
    <dsp:sp modelId="{C0CF03EF-6055-488F-A38F-961649030665}">
      <dsp:nvSpPr>
        <dsp:cNvPr id="0" name=""/>
        <dsp:cNvSpPr/>
      </dsp:nvSpPr>
      <dsp:spPr>
        <a:xfrm>
          <a:off x="6094511" y="1322479"/>
          <a:ext cx="3045023" cy="2777206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Verificar se a estimativa atende ao estabelecido pelo Plano Municipal de Saneamento Básico local</a:t>
          </a:r>
          <a:endParaRPr lang="pt-BR" sz="2600" kern="1200" dirty="0"/>
        </a:p>
      </dsp:txBody>
      <dsp:txXfrm>
        <a:off x="6094511" y="1322479"/>
        <a:ext cx="3045023" cy="2777206"/>
      </dsp:txXfrm>
    </dsp:sp>
    <dsp:sp modelId="{E78CBBE9-7E64-4F28-9E45-720B6C55D291}">
      <dsp:nvSpPr>
        <dsp:cNvPr id="0" name=""/>
        <dsp:cNvSpPr/>
      </dsp:nvSpPr>
      <dsp:spPr>
        <a:xfrm>
          <a:off x="0" y="4099685"/>
          <a:ext cx="9144000" cy="308578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78036-77B7-4FA1-A9AF-65E62CED3E34}">
      <dsp:nvSpPr>
        <dsp:cNvPr id="0" name=""/>
        <dsp:cNvSpPr/>
      </dsp:nvSpPr>
      <dsp:spPr>
        <a:xfrm>
          <a:off x="2377071" y="2538"/>
          <a:ext cx="6561112" cy="2800390"/>
        </a:xfrm>
        <a:prstGeom prst="rightArrow">
          <a:avLst>
            <a:gd name="adj1" fmla="val 75000"/>
            <a:gd name="adj2" fmla="val 5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SAA e SES – Sistema Nacional de Informações sobre Saneamento (SNIS)</a:t>
          </a: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Enteroparasitismo – Hospital Regional Dr. Deoclécio Lima Verde – Sedimentação Espontânea (HPJ, 1934</a:t>
          </a:r>
          <a:r>
            <a:rPr lang="pt-BR" sz="2000" kern="1200" dirty="0" smtClean="0"/>
            <a:t>)</a:t>
          </a:r>
          <a:endParaRPr lang="pt-BR" sz="2000" kern="1200" dirty="0"/>
        </a:p>
      </dsp:txBody>
      <dsp:txXfrm>
        <a:off x="2377071" y="352587"/>
        <a:ext cx="5510966" cy="2100292"/>
      </dsp:txXfrm>
    </dsp:sp>
    <dsp:sp modelId="{962AF43E-F7B7-4C76-A817-04C04D982DC4}">
      <dsp:nvSpPr>
        <dsp:cNvPr id="0" name=""/>
        <dsp:cNvSpPr/>
      </dsp:nvSpPr>
      <dsp:spPr>
        <a:xfrm>
          <a:off x="0" y="619514"/>
          <a:ext cx="2350767" cy="152722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Coleta de dados</a:t>
          </a:r>
          <a:endParaRPr lang="pt-BR" sz="3500" kern="1200" dirty="0"/>
        </a:p>
      </dsp:txBody>
      <dsp:txXfrm>
        <a:off x="74553" y="694067"/>
        <a:ext cx="2201661" cy="1378117"/>
      </dsp:txXfrm>
    </dsp:sp>
    <dsp:sp modelId="{55E7B20C-ABC5-47EC-B3E4-C68414866AE6}">
      <dsp:nvSpPr>
        <dsp:cNvPr id="0" name=""/>
        <dsp:cNvSpPr/>
      </dsp:nvSpPr>
      <dsp:spPr>
        <a:xfrm>
          <a:off x="2267482" y="2993848"/>
          <a:ext cx="6596596" cy="2404212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90000"/>
          </a:srgbClr>
        </a:solidFill>
        <a:ln w="9525" cap="flat" cmpd="sng" algn="ctr">
          <a:solidFill>
            <a:schemeClr val="accent3">
              <a:tint val="40000"/>
              <a:alpha val="90000"/>
              <a:hueOff val="536114"/>
              <a:satOff val="10527"/>
              <a:lumOff val="-14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Análise descritiva do enteroparasitismo – </a:t>
          </a:r>
          <a:r>
            <a:rPr lang="pt-BR" sz="2000" kern="1200" dirty="0" err="1" smtClean="0"/>
            <a:t>Qui</a:t>
          </a:r>
          <a:r>
            <a:rPr lang="pt-BR" sz="2000" kern="1200" dirty="0" smtClean="0"/>
            <a:t>-quadrado (X²);</a:t>
          </a:r>
          <a:endParaRPr lang="pt-BR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Correlação entre saneamento e </a:t>
          </a:r>
          <a:r>
            <a:rPr lang="pt-BR" sz="2000" kern="1200" dirty="0" err="1" smtClean="0"/>
            <a:t>enteropasitismo</a:t>
          </a:r>
          <a:r>
            <a:rPr lang="pt-BR" sz="2000" kern="1200" dirty="0" smtClean="0"/>
            <a:t> – Correlação de Pearson;</a:t>
          </a:r>
          <a:endParaRPr lang="pt-BR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Estimativa da Universalização – Regressão Linear Simples</a:t>
          </a:r>
          <a:endParaRPr lang="pt-BR" sz="2000" kern="1200" dirty="0"/>
        </a:p>
      </dsp:txBody>
      <dsp:txXfrm>
        <a:off x="2267482" y="3294375"/>
        <a:ext cx="5695017" cy="1803159"/>
      </dsp:txXfrm>
    </dsp:sp>
    <dsp:sp modelId="{26798B97-58E5-4532-B09B-0A3A6A8DBD0B}">
      <dsp:nvSpPr>
        <dsp:cNvPr id="0" name=""/>
        <dsp:cNvSpPr/>
      </dsp:nvSpPr>
      <dsp:spPr>
        <a:xfrm>
          <a:off x="0" y="3393930"/>
          <a:ext cx="2167072" cy="171863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Análise (p &lt; 0,05)</a:t>
          </a:r>
          <a:endParaRPr lang="pt-BR" sz="3500" kern="1200" dirty="0"/>
        </a:p>
      </dsp:txBody>
      <dsp:txXfrm>
        <a:off x="83897" y="3477827"/>
        <a:ext cx="1999278" cy="1550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Saneamento Básico e Parasitoses Intestinais em Limoeiro do Norte- CE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José Garcia Alves de Lima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Carlos </a:t>
            </a:r>
            <a:r>
              <a:rPr lang="pt-BR" dirty="0" err="1" smtClean="0">
                <a:solidFill>
                  <a:schemeClr val="tx1"/>
                </a:solidFill>
              </a:rPr>
              <a:t>Vangerre</a:t>
            </a:r>
            <a:r>
              <a:rPr lang="pt-BR" dirty="0" smtClean="0">
                <a:solidFill>
                  <a:schemeClr val="tx1"/>
                </a:solidFill>
              </a:rPr>
              <a:t> de Almeida Maia</a:t>
            </a:r>
          </a:p>
          <a:p>
            <a:r>
              <a:rPr lang="pt-BR" dirty="0" err="1" smtClean="0">
                <a:solidFill>
                  <a:schemeClr val="tx1"/>
                </a:solidFill>
              </a:rPr>
              <a:t>Izabella</a:t>
            </a:r>
            <a:r>
              <a:rPr lang="pt-BR" dirty="0" smtClean="0">
                <a:solidFill>
                  <a:schemeClr val="tx1"/>
                </a:solidFill>
              </a:rPr>
              <a:t> Cabral </a:t>
            </a:r>
            <a:r>
              <a:rPr lang="pt-BR" dirty="0" err="1" smtClean="0">
                <a:solidFill>
                  <a:schemeClr val="tx1"/>
                </a:solidFill>
              </a:rPr>
              <a:t>Hassum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Gustavo Souza </a:t>
            </a:r>
            <a:r>
              <a:rPr lang="pt-BR" dirty="0" err="1" smtClean="0">
                <a:solidFill>
                  <a:schemeClr val="tx1"/>
                </a:solidFill>
              </a:rPr>
              <a:t>Valladares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Maria </a:t>
            </a:r>
            <a:r>
              <a:rPr lang="pt-BR" dirty="0" err="1" smtClean="0">
                <a:solidFill>
                  <a:schemeClr val="tx1"/>
                </a:solidFill>
              </a:rPr>
              <a:t>Janainy</a:t>
            </a:r>
            <a:r>
              <a:rPr lang="pt-BR" dirty="0" smtClean="0">
                <a:solidFill>
                  <a:schemeClr val="tx1"/>
                </a:solidFill>
              </a:rPr>
              <a:t>  Costa Freitas</a:t>
            </a:r>
          </a:p>
          <a:p>
            <a:endParaRPr lang="pt-BR" dirty="0"/>
          </a:p>
        </p:txBody>
      </p:sp>
      <p:pic>
        <p:nvPicPr>
          <p:cNvPr id="1026" name="Picture 2" descr="Logo Assembleia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991102" cy="12961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616439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24944"/>
            <a:ext cx="8064897" cy="368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5796136" y="3573016"/>
            <a:ext cx="2952328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4473729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7" y="1052736"/>
            <a:ext cx="383876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5" descr="Resultado de imagem para proib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1" name="AutoShape 7" descr="Resultado de imagem para proib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3" name="AutoShape 9" descr="Resultado de imagem para proib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cxnSp>
        <p:nvCxnSpPr>
          <p:cNvPr id="7" name="Conector reto 6"/>
          <p:cNvCxnSpPr/>
          <p:nvPr/>
        </p:nvCxnSpPr>
        <p:spPr>
          <a:xfrm>
            <a:off x="2771800" y="2492896"/>
            <a:ext cx="504056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6444208" y="2276872"/>
            <a:ext cx="504056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ttp://www.obesidadecontrolada.com.br/wp-content/uploads/2012/04/proibi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1704925" cy="1704925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2015208" y="836712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Universalização do SAA = 2017</a:t>
            </a:r>
          </a:p>
          <a:p>
            <a:r>
              <a:rPr lang="pt-BR" b="1" dirty="0" smtClean="0"/>
              <a:t>Universalização do SES = 2034</a:t>
            </a:r>
          </a:p>
          <a:p>
            <a:endParaRPr lang="pt-BR" b="1" dirty="0" smtClean="0"/>
          </a:p>
          <a:p>
            <a:r>
              <a:rPr lang="pt-BR" b="1" dirty="0" smtClean="0"/>
              <a:t>Descumpre o preconizado no PMSB e no PLANSAB</a:t>
            </a:r>
            <a:endParaRPr lang="pt-BR" b="1" dirty="0"/>
          </a:p>
        </p:txBody>
      </p:sp>
      <p:sp>
        <p:nvSpPr>
          <p:cNvPr id="25602" name="AutoShape 2" descr="Resultado de imagem para investi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5604" name="Picture 4" descr="http://www.bradesco.com.br/portal/imagens/empresas/investimentos/img-aumento-capit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32656"/>
            <a:ext cx="3190875" cy="2276475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467544" y="3429000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possibilidade de extrapolação de prazos não é um cenário somente local, pois nada garante que  universalização nacional (2033) também será cumprida, uma vez que, mediante estimativas do governo, seria necessário investir anualmente 0,45% do Produto Interno Bruto (PIB), considerando o crescimento do Produto Interno Bruto em 4% ao ano. Segundo a Organização das Nações Unidas, esse investimento deveria ser de, no mínimo, 1%. Entretanto, percebe-se que de 2003 a 2007 o investimento médio no setor foi de 0,31%, enquanto que em 2010, não ultrapassou 0,17% (SOUZA, 2011).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acesso ao saneamento básico é um direito humano essencial, garantido na Assembleia Geral da ONU, em 2010, onde a violação da garantia dos SSBs refletiria negativamente na busca de um ambiente sadio, equilibrado e seguro (CARVALHO; ADOLFO, 2012).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318022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 taxa de prevalência enteroparasitária na população observada apresenta decaimento significativo ao longo dos anos e a expansão dos serviços de água e esgoto demonstram ser fatores de proteção a este agravo.</a:t>
            </a:r>
          </a:p>
          <a:p>
            <a:pPr algn="just"/>
            <a:r>
              <a:rPr lang="pt-BR" sz="2400" dirty="0" smtClean="0"/>
              <a:t> </a:t>
            </a:r>
          </a:p>
          <a:p>
            <a:pPr algn="just"/>
            <a:r>
              <a:rPr lang="pt-BR" sz="2400" dirty="0" smtClean="0"/>
              <a:t>Muito embora o SNIS aponte que os sistemas de água e esgoto do município estejam em constante expansão, o ritmo atual não é suficiente para que se cumpra o outrora preconizado no Plano Municipal de Saneamento Básico, o que se faz necessário investimentos imediatos no setor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Saneamento Básico e Parasitoses Intestinais em Limoeiro do Norte- CE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José Garcia Alves de Lima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Carlos </a:t>
            </a:r>
            <a:r>
              <a:rPr lang="pt-BR" dirty="0" err="1" smtClean="0">
                <a:solidFill>
                  <a:schemeClr val="tx1"/>
                </a:solidFill>
              </a:rPr>
              <a:t>Vangerre</a:t>
            </a:r>
            <a:r>
              <a:rPr lang="pt-BR" dirty="0" smtClean="0">
                <a:solidFill>
                  <a:schemeClr val="tx1"/>
                </a:solidFill>
              </a:rPr>
              <a:t> de Almeida Maia</a:t>
            </a:r>
          </a:p>
          <a:p>
            <a:r>
              <a:rPr lang="pt-BR" dirty="0" err="1" smtClean="0">
                <a:solidFill>
                  <a:schemeClr val="tx1"/>
                </a:solidFill>
              </a:rPr>
              <a:t>Izabella</a:t>
            </a:r>
            <a:r>
              <a:rPr lang="pt-BR" dirty="0" smtClean="0">
                <a:solidFill>
                  <a:schemeClr val="tx1"/>
                </a:solidFill>
              </a:rPr>
              <a:t> Cabral </a:t>
            </a:r>
            <a:r>
              <a:rPr lang="pt-BR" dirty="0" err="1" smtClean="0">
                <a:solidFill>
                  <a:schemeClr val="tx1"/>
                </a:solidFill>
              </a:rPr>
              <a:t>Hassum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Gustavo Souza </a:t>
            </a:r>
            <a:r>
              <a:rPr lang="pt-BR" dirty="0" err="1" smtClean="0">
                <a:solidFill>
                  <a:schemeClr val="tx1"/>
                </a:solidFill>
              </a:rPr>
              <a:t>Valladares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Maria </a:t>
            </a:r>
            <a:r>
              <a:rPr lang="pt-BR" dirty="0" err="1" smtClean="0">
                <a:solidFill>
                  <a:schemeClr val="tx1"/>
                </a:solidFill>
              </a:rPr>
              <a:t>Janainy</a:t>
            </a:r>
            <a:r>
              <a:rPr lang="pt-BR" dirty="0" smtClean="0">
                <a:solidFill>
                  <a:schemeClr val="tx1"/>
                </a:solidFill>
              </a:rPr>
              <a:t> Costa Freitas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26" name="Picture 2" descr="Logo Assembleia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991102" cy="12961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dirty="0" smtClean="0"/>
              <a:t>Enteroparasitismo</a:t>
            </a:r>
            <a:endParaRPr lang="pt-BR" dirty="0"/>
          </a:p>
        </p:txBody>
      </p:sp>
      <p:pic>
        <p:nvPicPr>
          <p:cNvPr id="2054" name="Picture 6" descr="Resultado de imagem para déficit de saneamento básico no bras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25144"/>
            <a:ext cx="2581275" cy="1771651"/>
          </a:xfrm>
          <a:prstGeom prst="rect">
            <a:avLst/>
          </a:prstGeom>
          <a:noFill/>
        </p:spPr>
      </p:pic>
      <p:pic>
        <p:nvPicPr>
          <p:cNvPr id="2056" name="Picture 8" descr="Resultado de imagem para pobre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869160"/>
            <a:ext cx="2619375" cy="1743076"/>
          </a:xfrm>
          <a:prstGeom prst="rect">
            <a:avLst/>
          </a:prstGeom>
          <a:noFill/>
        </p:spPr>
      </p:pic>
      <p:pic>
        <p:nvPicPr>
          <p:cNvPr id="2058" name="Picture 10" descr="Resultado de imagem para pobrez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797152"/>
            <a:ext cx="2343150" cy="1808609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3131840" y="1196752"/>
            <a:ext cx="5760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Doença de transmissão </a:t>
            </a:r>
            <a:r>
              <a:rPr lang="pt-BR" sz="2800" dirty="0" err="1" smtClean="0"/>
              <a:t>oro-fecal</a:t>
            </a:r>
            <a:r>
              <a:rPr lang="pt-BR" sz="2800" dirty="0" smtClean="0"/>
              <a:t>, transmitida por Protozoários e Helmintos.</a:t>
            </a:r>
            <a:endParaRPr lang="pt-BR" sz="2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131840" y="2780928"/>
            <a:ext cx="62281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 smtClean="0"/>
              <a:t>Agravante</a:t>
            </a:r>
            <a:r>
              <a:rPr lang="pt-BR" sz="2800" dirty="0" smtClean="0"/>
              <a:t>: Falta de políticas públicas em prol de controle e erradicação.</a:t>
            </a:r>
          </a:p>
          <a:p>
            <a:r>
              <a:rPr lang="pt-BR" sz="2800" b="1" u="sng" dirty="0" smtClean="0"/>
              <a:t>Atenuante</a:t>
            </a:r>
            <a:r>
              <a:rPr lang="pt-BR" sz="2800" dirty="0" smtClean="0"/>
              <a:t>: Saneamento básico </a:t>
            </a:r>
            <a:r>
              <a:rPr lang="pt-BR" sz="1400" dirty="0" smtClean="0"/>
              <a:t>(LUDUWING et al., 1999; MASCARINI et al., 2009; BASSO et al., 2008).</a:t>
            </a:r>
            <a:endParaRPr lang="pt-BR" sz="1400" dirty="0"/>
          </a:p>
        </p:txBody>
      </p:sp>
      <p:pic>
        <p:nvPicPr>
          <p:cNvPr id="14338" name="Picture 2" descr="Resultado de imagem para enteroparasitos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124743"/>
            <a:ext cx="2058913" cy="3096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Saneamento Básico</a:t>
            </a:r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4701222"/>
              </p:ext>
            </p:extLst>
          </p:nvPr>
        </p:nvGraphicFramePr>
        <p:xfrm>
          <a:off x="683568" y="1556792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67544" y="5288340"/>
            <a:ext cx="81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As parasitoses intestinais possibilitam refletir, além do perfil socioeconômico de uma população, a magnitude de exposição ao risco a que esta pode se encontrar, decorrente do iníquo acesso aos serviços de saneamento básico.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83636738"/>
              </p:ext>
            </p:extLst>
          </p:nvPr>
        </p:nvGraphicFramePr>
        <p:xfrm>
          <a:off x="0" y="1340768"/>
          <a:ext cx="914400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23979916"/>
              </p:ext>
            </p:extLst>
          </p:nvPr>
        </p:nvGraphicFramePr>
        <p:xfrm>
          <a:off x="179512" y="1124744"/>
          <a:ext cx="89644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66008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395536" y="436510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Prevalência foi inferior ao indicado pela Organização Mundial de Saúde (25%) e ao encontrado em Chapadinha – MA (33,1%), porém superior ao identificado em </a:t>
            </a:r>
            <a:r>
              <a:rPr lang="pt-BR" dirty="0" err="1" smtClean="0"/>
              <a:t>Sananduva</a:t>
            </a:r>
            <a:r>
              <a:rPr lang="pt-BR" dirty="0" smtClean="0"/>
              <a:t> – RS (8,1%) (SILVA et al., 2010; BELLIN; GRAZZIOTIN, 2011).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smtClean="0"/>
              <a:t>VULNERABILIDADE DO MÉTODO </a:t>
            </a:r>
            <a:r>
              <a:rPr lang="pt-BR" dirty="0" smtClean="0"/>
              <a:t>– Há real possibilidade da ocorrência de falsos negativos, já que o próprio método utilizado pode reduzir entre 30 a 50% a sensibilidade para resultados de parasitos, como a </a:t>
            </a:r>
            <a:r>
              <a:rPr lang="pt-BR" i="1" dirty="0" smtClean="0"/>
              <a:t>G. </a:t>
            </a:r>
            <a:r>
              <a:rPr lang="pt-BR" i="1" dirty="0" err="1" smtClean="0"/>
              <a:t>lamblia</a:t>
            </a:r>
            <a:r>
              <a:rPr lang="pt-BR" i="1" dirty="0" smtClean="0"/>
              <a:t> </a:t>
            </a:r>
            <a:r>
              <a:rPr lang="pt-BR" dirty="0" smtClean="0"/>
              <a:t>(PEZZI; TAVARES, 2007).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131840" y="2924944"/>
            <a:ext cx="43204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484785"/>
            <a:ext cx="6529882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611560" y="5589240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</a:t>
            </a:r>
            <a:r>
              <a:rPr lang="pt-BR" i="1" dirty="0" smtClean="0"/>
              <a:t>G. </a:t>
            </a:r>
            <a:r>
              <a:rPr lang="pt-BR" i="1" dirty="0" err="1" smtClean="0"/>
              <a:t>lamblia</a:t>
            </a:r>
            <a:r>
              <a:rPr lang="pt-BR" i="1" dirty="0" smtClean="0"/>
              <a:t>, </a:t>
            </a:r>
            <a:r>
              <a:rPr lang="pt-BR" dirty="0" smtClean="0"/>
              <a:t>um dos mais frequentes no mundo, pode ser transmitido diretamente pelo homem, pelo aperto de mãos, ou indiretamente, através de ingestão de água contaminada, uma vez que este patógeno pode resistir à cloração da água (ALMEIDA et al., 2010).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691680" y="4437112"/>
            <a:ext cx="54726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700809"/>
            <a:ext cx="6408712" cy="336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4860032" y="2924944"/>
            <a:ext cx="72008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660232" y="1628800"/>
            <a:ext cx="2483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Constatou-se  distribuição heterogênica do agravo pelo X² ( p &lt; 0,01).</a:t>
            </a:r>
          </a:p>
          <a:p>
            <a:pPr algn="just"/>
            <a:endParaRPr lang="pt-BR" sz="2800" dirty="0" smtClean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5373216"/>
            <a:ext cx="8460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Diferenças entre a contaminação urbana e rural refletem as divergentes condições socioeconômica, sanitárias e ambientais, uma vez que a cobertura de saneamento básico rural no Brasil é severamente incipiente e foi aventado como um dos possíveis fatores para a maior prevalência rural em Itambé do Mato Dentro - MG (MAITI et al., 2011).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024" y="620688"/>
            <a:ext cx="846466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ector reto 3"/>
          <p:cNvCxnSpPr/>
          <p:nvPr/>
        </p:nvCxnSpPr>
        <p:spPr>
          <a:xfrm>
            <a:off x="5148064" y="1988840"/>
            <a:ext cx="504056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357</TotalTime>
  <Words>782</Words>
  <Application>Microsoft Office PowerPoint</Application>
  <PresentationFormat>Apresentação na tela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Saneamento Básico e Parasitoses Intestinais em Limoeiro do Norte- CE</vt:lpstr>
      <vt:lpstr>Enteroparasitismo</vt:lpstr>
      <vt:lpstr>Saneamento Básico</vt:lpstr>
      <vt:lpstr>Objetivos</vt:lpstr>
      <vt:lpstr>Metodologia</vt:lpstr>
      <vt:lpstr>Resultados e Discussões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Conclusão</vt:lpstr>
      <vt:lpstr>Saneamento Básico e Parasitoses Intestinais em Limoeiro do Norte- 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Saneamento Básico e Parasitoses Intestinais em Limoeiro do Norte- CE</dc:title>
  <dc:creator>DELL</dc:creator>
  <cp:lastModifiedBy>computer</cp:lastModifiedBy>
  <cp:revision>20</cp:revision>
  <dcterms:created xsi:type="dcterms:W3CDTF">2015-05-07T20:35:26Z</dcterms:created>
  <dcterms:modified xsi:type="dcterms:W3CDTF">2015-05-22T12:47:47Z</dcterms:modified>
</cp:coreProperties>
</file>