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64" r:id="rId3"/>
    <p:sldId id="282" r:id="rId4"/>
    <p:sldId id="283" r:id="rId5"/>
    <p:sldId id="284" r:id="rId6"/>
    <p:sldId id="285" r:id="rId7"/>
    <p:sldId id="286" r:id="rId8"/>
    <p:sldId id="278" r:id="rId9"/>
    <p:sldId id="287" r:id="rId10"/>
    <p:sldId id="288" r:id="rId11"/>
    <p:sldId id="289" r:id="rId12"/>
    <p:sldId id="290" r:id="rId13"/>
    <p:sldId id="291" r:id="rId14"/>
    <p:sldId id="280" r:id="rId15"/>
    <p:sldId id="292" r:id="rId16"/>
    <p:sldId id="279" r:id="rId17"/>
    <p:sldId id="293" r:id="rId18"/>
    <p:sldId id="294" r:id="rId19"/>
    <p:sldId id="295" r:id="rId20"/>
    <p:sldId id="296" r:id="rId21"/>
    <p:sldId id="297" r:id="rId22"/>
    <p:sldId id="259"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74"/>
    <p:restoredTop sz="94599"/>
  </p:normalViewPr>
  <p:slideViewPr>
    <p:cSldViewPr>
      <p:cViewPr varScale="1">
        <p:scale>
          <a:sx n="106" d="100"/>
          <a:sy n="106" d="100"/>
        </p:scale>
        <p:origin x="1880" y="19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DM\Downloads\Tabela%20Vaness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7175203190488"/>
          <c:y val="3.5983576949041744E-2"/>
          <c:w val="0.86186126530570029"/>
          <c:h val="0.70218780556429983"/>
        </c:manualLayout>
      </c:layout>
      <c:lineChart>
        <c:grouping val="standard"/>
        <c:varyColors val="0"/>
        <c:ser>
          <c:idx val="0"/>
          <c:order val="0"/>
          <c:tx>
            <c:strRef>
              <c:f>'[Tabela Vanessa.xlsx]Plan1'!$K$20</c:f>
              <c:strCache>
                <c:ptCount val="1"/>
                <c:pt idx="0">
                  <c:v>Remoção de Cor (%)</c:v>
                </c:pt>
              </c:strCache>
            </c:strRef>
          </c:tx>
          <c:spPr>
            <a:ln w="22225"/>
          </c:spPr>
          <c:marker>
            <c:symbol val="circle"/>
            <c:size val="5"/>
          </c:marker>
          <c:cat>
            <c:strRef>
              <c:f>'[Tabela Vanessa.xlsx]Plan1'!$J$21:$J$25</c:f>
              <c:strCache>
                <c:ptCount val="5"/>
                <c:pt idx="0">
                  <c:v>No início do tratamento</c:v>
                </c:pt>
                <c:pt idx="1">
                  <c:v>Após mistura rápida</c:v>
                </c:pt>
                <c:pt idx="2">
                  <c:v>Após mistura lenta</c:v>
                </c:pt>
                <c:pt idx="3">
                  <c:v>Após sedimentação</c:v>
                </c:pt>
                <c:pt idx="4">
                  <c:v>Água tratada sem adição de flúor</c:v>
                </c:pt>
              </c:strCache>
            </c:strRef>
          </c:cat>
          <c:val>
            <c:numRef>
              <c:f>'[Tabela Vanessa.xlsx]Plan1'!$K$21:$K$25</c:f>
              <c:numCache>
                <c:formatCode>0</c:formatCode>
                <c:ptCount val="5"/>
                <c:pt idx="0" formatCode="General">
                  <c:v>82</c:v>
                </c:pt>
                <c:pt idx="1">
                  <c:v>84.639999999999986</c:v>
                </c:pt>
                <c:pt idx="2">
                  <c:v>83.04</c:v>
                </c:pt>
                <c:pt idx="3">
                  <c:v>85.12</c:v>
                </c:pt>
                <c:pt idx="4">
                  <c:v>86.8</c:v>
                </c:pt>
              </c:numCache>
            </c:numRef>
          </c:val>
          <c:smooth val="0"/>
          <c:extLst>
            <c:ext xmlns:c16="http://schemas.microsoft.com/office/drawing/2014/chart" uri="{C3380CC4-5D6E-409C-BE32-E72D297353CC}">
              <c16:uniqueId val="{00000000-DAAB-344E-B371-9E82B80658D8}"/>
            </c:ext>
          </c:extLst>
        </c:ser>
        <c:ser>
          <c:idx val="1"/>
          <c:order val="1"/>
          <c:tx>
            <c:strRef>
              <c:f>'[Tabela Vanessa.xlsx]Plan1'!$L$20</c:f>
              <c:strCache>
                <c:ptCount val="1"/>
                <c:pt idx="0">
                  <c:v>Remoção da Turbidez (%)</c:v>
                </c:pt>
              </c:strCache>
            </c:strRef>
          </c:tx>
          <c:spPr>
            <a:ln w="22225"/>
          </c:spPr>
          <c:marker>
            <c:symbol val="circle"/>
            <c:size val="5"/>
          </c:marker>
          <c:cat>
            <c:strRef>
              <c:f>'[Tabela Vanessa.xlsx]Plan1'!$J$21:$J$25</c:f>
              <c:strCache>
                <c:ptCount val="5"/>
                <c:pt idx="0">
                  <c:v>No início do tratamento</c:v>
                </c:pt>
                <c:pt idx="1">
                  <c:v>Após mistura rápida</c:v>
                </c:pt>
                <c:pt idx="2">
                  <c:v>Após mistura lenta</c:v>
                </c:pt>
                <c:pt idx="3">
                  <c:v>Após sedimentação</c:v>
                </c:pt>
                <c:pt idx="4">
                  <c:v>Água tratada sem adição de flúor</c:v>
                </c:pt>
              </c:strCache>
            </c:strRef>
          </c:cat>
          <c:val>
            <c:numRef>
              <c:f>'[Tabela Vanessa.xlsx]Plan1'!$L$21:$L$25</c:f>
              <c:numCache>
                <c:formatCode>0</c:formatCode>
                <c:ptCount val="5"/>
                <c:pt idx="0">
                  <c:v>91.859979101358419</c:v>
                </c:pt>
                <c:pt idx="1">
                  <c:v>93.740856844305114</c:v>
                </c:pt>
                <c:pt idx="2">
                  <c:v>93.521421107628001</c:v>
                </c:pt>
                <c:pt idx="3">
                  <c:v>94.754440961337522</c:v>
                </c:pt>
                <c:pt idx="4">
                  <c:v>96.206896551724128</c:v>
                </c:pt>
              </c:numCache>
            </c:numRef>
          </c:val>
          <c:smooth val="0"/>
          <c:extLst>
            <c:ext xmlns:c16="http://schemas.microsoft.com/office/drawing/2014/chart" uri="{C3380CC4-5D6E-409C-BE32-E72D297353CC}">
              <c16:uniqueId val="{00000001-DAAB-344E-B371-9E82B80658D8}"/>
            </c:ext>
          </c:extLst>
        </c:ser>
        <c:dLbls>
          <c:showLegendKey val="0"/>
          <c:showVal val="0"/>
          <c:showCatName val="0"/>
          <c:showSerName val="0"/>
          <c:showPercent val="0"/>
          <c:showBubbleSize val="0"/>
        </c:dLbls>
        <c:marker val="1"/>
        <c:smooth val="0"/>
        <c:axId val="244820992"/>
        <c:axId val="254406016"/>
      </c:lineChart>
      <c:catAx>
        <c:axId val="244820992"/>
        <c:scaling>
          <c:orientation val="minMax"/>
        </c:scaling>
        <c:delete val="0"/>
        <c:axPos val="b"/>
        <c:title>
          <c:tx>
            <c:rich>
              <a:bodyPr/>
              <a:lstStyle/>
              <a:p>
                <a:pPr>
                  <a:defRPr/>
                </a:pPr>
                <a:r>
                  <a:rPr lang="en-US"/>
                  <a:t>Local de Adição de Flúor</a:t>
                </a:r>
              </a:p>
            </c:rich>
          </c:tx>
          <c:overlay val="0"/>
        </c:title>
        <c:numFmt formatCode="General" sourceLinked="0"/>
        <c:majorTickMark val="out"/>
        <c:minorTickMark val="none"/>
        <c:tickLblPos val="nextTo"/>
        <c:txPr>
          <a:bodyPr rot="0" vert="horz"/>
          <a:lstStyle/>
          <a:p>
            <a:pPr algn="ctr">
              <a:defRPr/>
            </a:pPr>
            <a:endParaRPr lang="pt-BR"/>
          </a:p>
        </c:txPr>
        <c:crossAx val="254406016"/>
        <c:crosses val="autoZero"/>
        <c:auto val="1"/>
        <c:lblAlgn val="ctr"/>
        <c:lblOffset val="100"/>
        <c:noMultiLvlLbl val="0"/>
      </c:catAx>
      <c:valAx>
        <c:axId val="254406016"/>
        <c:scaling>
          <c:orientation val="minMax"/>
          <c:max val="100"/>
          <c:min val="80"/>
        </c:scaling>
        <c:delete val="0"/>
        <c:axPos val="l"/>
        <c:majorGridlines/>
        <c:title>
          <c:tx>
            <c:rich>
              <a:bodyPr rot="-5400000" vert="horz"/>
              <a:lstStyle/>
              <a:p>
                <a:pPr>
                  <a:defRPr/>
                </a:pPr>
                <a:r>
                  <a:rPr lang="en-US"/>
                  <a:t>Porcentagem de Remoção (%)</a:t>
                </a:r>
              </a:p>
            </c:rich>
          </c:tx>
          <c:layout>
            <c:manualLayout>
              <c:xMode val="edge"/>
              <c:yMode val="edge"/>
              <c:x val="0"/>
              <c:y val="1.8248198849598267E-2"/>
            </c:manualLayout>
          </c:layout>
          <c:overlay val="0"/>
        </c:title>
        <c:numFmt formatCode="General" sourceLinked="1"/>
        <c:majorTickMark val="out"/>
        <c:minorTickMark val="none"/>
        <c:tickLblPos val="nextTo"/>
        <c:crossAx val="244820992"/>
        <c:crosses val="autoZero"/>
        <c:crossBetween val="between"/>
        <c:majorUnit val="4"/>
      </c:valAx>
    </c:plotArea>
    <c:legend>
      <c:legendPos val="r"/>
      <c:layout>
        <c:manualLayout>
          <c:xMode val="edge"/>
          <c:yMode val="edge"/>
          <c:x val="0.1463916349913762"/>
          <c:y val="6.4381034096913259E-2"/>
          <c:w val="0.34165212227445457"/>
          <c:h val="0.13320742645627923"/>
        </c:manualLayout>
      </c:layout>
      <c:overlay val="1"/>
      <c:spPr>
        <a:solidFill>
          <a:schemeClr val="bg1"/>
        </a:solidFill>
        <a:ln w="6350" cmpd="sng">
          <a:solidFill>
            <a:schemeClr val="tx1"/>
          </a:solidFill>
          <a:prstDash val="solid"/>
        </a:ln>
      </c:spPr>
    </c:legend>
    <c:plotVisOnly val="1"/>
    <c:dispBlanksAs val="gap"/>
    <c:showDLblsOverMax val="0"/>
  </c:chart>
  <c:txPr>
    <a:bodyPr/>
    <a:lstStyle/>
    <a:p>
      <a:pPr>
        <a:defRPr sz="2000"/>
      </a:pPr>
      <a:endParaRPr lang="pt-B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28/05/2018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28/05/2018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28/05/2018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28/05/2018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3789040"/>
            <a:ext cx="7776864" cy="1655762"/>
          </a:xfrm>
        </p:spPr>
        <p:txBody>
          <a:bodyPr>
            <a:normAutofit fontScale="92500" lnSpcReduction="20000"/>
          </a:bodyPr>
          <a:lstStyle/>
          <a:p>
            <a:pPr marL="0" indent="0" algn="l">
              <a:buNone/>
            </a:pPr>
            <a:r>
              <a:rPr lang="pt-BR" sz="2800" b="1" dirty="0"/>
              <a:t>Autores:</a:t>
            </a:r>
          </a:p>
          <a:p>
            <a:pPr marL="0" indent="0">
              <a:buNone/>
            </a:pPr>
            <a:r>
              <a:rPr lang="pt-BR" sz="2800" b="1" dirty="0"/>
              <a:t>Vanessa de Sousa e Silva Balbino</a:t>
            </a:r>
            <a:endParaRPr lang="pt-BR" sz="2800" dirty="0"/>
          </a:p>
          <a:p>
            <a:pPr marL="0" indent="0">
              <a:buNone/>
            </a:pPr>
            <a:r>
              <a:rPr lang="pt-BR" sz="2800" b="1" dirty="0"/>
              <a:t>Luciana de Souza Melo Machado</a:t>
            </a:r>
            <a:endParaRPr lang="pt-BR" sz="2800" dirty="0"/>
          </a:p>
          <a:p>
            <a:pPr marL="0" indent="0">
              <a:buNone/>
            </a:pPr>
            <a:r>
              <a:rPr lang="pt-BR" sz="2800" b="1" dirty="0"/>
              <a:t>Paulo Sérgio Scalize</a:t>
            </a:r>
            <a:r>
              <a:rPr lang="pt-BR" sz="2800" dirty="0"/>
              <a:t> </a:t>
            </a:r>
          </a:p>
        </p:txBody>
      </p:sp>
      <p:sp>
        <p:nvSpPr>
          <p:cNvPr id="5" name="Título 1"/>
          <p:cNvSpPr>
            <a:spLocks noGrp="1"/>
          </p:cNvSpPr>
          <p:nvPr>
            <p:ph type="ctrTitle" idx="4294967295"/>
          </p:nvPr>
        </p:nvSpPr>
        <p:spPr>
          <a:xfrm>
            <a:off x="683568" y="1185416"/>
            <a:ext cx="7956376" cy="2387600"/>
          </a:xfrm>
        </p:spPr>
        <p:txBody>
          <a:bodyPr anchor="ctr" anchorCtr="0">
            <a:normAutofit fontScale="90000"/>
          </a:bodyPr>
          <a:lstStyle/>
          <a:p>
            <a:r>
              <a:rPr lang="pt-BR" b="1" dirty="0"/>
              <a:t>ESTUDO DO DECAIMENTO DE FLÚOR NAS ESTAÇÕES DE TRATAMENTO DE ÁGUA E SUAS CONSEQUÊNCIAS NA EFICIÊNCIA DO TRATAMENTO</a:t>
            </a:r>
            <a:r>
              <a:rPr lang="pt-BR" dirty="0"/>
              <a:t> </a:t>
            </a:r>
            <a:endParaRPr lang="pt-BR" b="1" dirty="0"/>
          </a:p>
        </p:txBody>
      </p:sp>
      <p:pic>
        <p:nvPicPr>
          <p:cNvPr id="12" name="Imagem 1">
            <a:extLst>
              <a:ext uri="{FF2B5EF4-FFF2-40B4-BE49-F238E27FC236}">
                <a16:creationId xmlns:a16="http://schemas.microsoft.com/office/drawing/2014/main" id="{98A7E4CF-95F5-6543-B8D1-C9FEAB0DB9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703" y="116633"/>
            <a:ext cx="1499241" cy="88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12">
            <a:extLst>
              <a:ext uri="{FF2B5EF4-FFF2-40B4-BE49-F238E27FC236}">
                <a16:creationId xmlns:a16="http://schemas.microsoft.com/office/drawing/2014/main" id="{5AD7D55D-FC7E-B64D-B3A4-1570E18993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6632"/>
            <a:ext cx="885149" cy="885149"/>
          </a:xfrm>
          <a:prstGeom prst="rect">
            <a:avLst/>
          </a:prstGeom>
          <a:solidFill>
            <a:srgbClr val="FFFFFF">
              <a:alpha val="0"/>
            </a:srgbClr>
          </a:solidFill>
          <a:ln>
            <a:noFill/>
          </a:ln>
        </p:spPr>
      </p:pic>
      <p:pic>
        <p:nvPicPr>
          <p:cNvPr id="14" name="Picture 3" descr="ppgeas1">
            <a:extLst>
              <a:ext uri="{FF2B5EF4-FFF2-40B4-BE49-F238E27FC236}">
                <a16:creationId xmlns:a16="http://schemas.microsoft.com/office/drawing/2014/main" id="{41AEE40B-742A-084A-8093-EE451DC657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16635"/>
            <a:ext cx="2622354" cy="88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MATERIAL E MÉTODOS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0" y="1052736"/>
            <a:ext cx="843528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pt-BR" sz="2800" dirty="0"/>
              <a:t>Dados </a:t>
            </a:r>
            <a:r>
              <a:rPr lang="pt-BR" sz="2800" i="1" dirty="0"/>
              <a:t>in loco</a:t>
            </a:r>
            <a:r>
              <a:rPr lang="pt-BR" sz="2800" dirty="0"/>
              <a:t>:</a:t>
            </a:r>
          </a:p>
          <a:p>
            <a:r>
              <a:rPr lang="pt-BR" sz="2800" dirty="0"/>
              <a:t>- quantidade de Ácido </a:t>
            </a:r>
            <a:r>
              <a:rPr lang="pt-BR" sz="2800" dirty="0" err="1"/>
              <a:t>Fluossilícico</a:t>
            </a:r>
            <a:r>
              <a:rPr lang="pt-BR" sz="2800" dirty="0"/>
              <a:t> (H</a:t>
            </a:r>
            <a:r>
              <a:rPr lang="pt-BR" sz="2800" baseline="-25000" dirty="0"/>
              <a:t>2</a:t>
            </a:r>
            <a:r>
              <a:rPr lang="pt-BR" sz="2800" dirty="0"/>
              <a:t>SiF</a:t>
            </a:r>
            <a:r>
              <a:rPr lang="pt-BR" sz="2800" baseline="-25000" dirty="0"/>
              <a:t>6</a:t>
            </a:r>
            <a:r>
              <a:rPr lang="pt-BR" sz="2800" dirty="0"/>
              <a:t>) utilizada na ETA: Foi obtido o consumo diário em litros e, em função da concentração da solução e do seu peso molecular foi calculada a quantidade de Flúor em kg dosado/dia;</a:t>
            </a:r>
          </a:p>
          <a:p>
            <a:r>
              <a:rPr lang="pt-BR" sz="2800" dirty="0"/>
              <a:t>- A quantidade de flúor na água foi calculada em função da sua concentração na saída do tratamento, multiplicando-se pela vazão e se obtendo a massa diária de flúor.</a:t>
            </a:r>
            <a:endParaRPr kumimoji="0" lang="pt-BR" altLang="pt-BR" sz="28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8168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MATERIAL E MÉTODOS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0" y="836712"/>
            <a:ext cx="82296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BR" sz="2600" dirty="0">
                <a:latin typeface="+mj-lt"/>
              </a:rPr>
              <a:t>Quantidade de flúor em função da sua concentração na água no final do tratamento.</a:t>
            </a:r>
          </a:p>
        </p:txBody>
      </p:sp>
      <p:graphicFrame>
        <p:nvGraphicFramePr>
          <p:cNvPr id="6" name="Tabela 5">
            <a:extLst>
              <a:ext uri="{FF2B5EF4-FFF2-40B4-BE49-F238E27FC236}">
                <a16:creationId xmlns:a16="http://schemas.microsoft.com/office/drawing/2014/main" id="{ADBE7A99-F0E2-A040-9770-D55A94104788}"/>
              </a:ext>
            </a:extLst>
          </p:cNvPr>
          <p:cNvGraphicFramePr>
            <a:graphicFrameLocks noGrp="1"/>
          </p:cNvGraphicFramePr>
          <p:nvPr>
            <p:extLst/>
          </p:nvPr>
        </p:nvGraphicFramePr>
        <p:xfrm>
          <a:off x="539552" y="1772816"/>
          <a:ext cx="8229600" cy="3566160"/>
        </p:xfrm>
        <a:graphic>
          <a:graphicData uri="http://schemas.openxmlformats.org/drawingml/2006/table">
            <a:tbl>
              <a:tblPr firstRow="1" firstCol="1" lastRow="1" lastCol="1" bandRow="1" bandCol="1">
                <a:tableStyleId>{5C22544A-7EE6-4342-B048-85BDC9FD1C3A}</a:tableStyleId>
              </a:tblPr>
              <a:tblGrid>
                <a:gridCol w="1090464">
                  <a:extLst>
                    <a:ext uri="{9D8B030D-6E8A-4147-A177-3AD203B41FA5}">
                      <a16:colId xmlns:a16="http://schemas.microsoft.com/office/drawing/2014/main" val="1464932932"/>
                    </a:ext>
                  </a:extLst>
                </a:gridCol>
                <a:gridCol w="2304256">
                  <a:extLst>
                    <a:ext uri="{9D8B030D-6E8A-4147-A177-3AD203B41FA5}">
                      <a16:colId xmlns:a16="http://schemas.microsoft.com/office/drawing/2014/main" val="595643060"/>
                    </a:ext>
                  </a:extLst>
                </a:gridCol>
                <a:gridCol w="4834880">
                  <a:extLst>
                    <a:ext uri="{9D8B030D-6E8A-4147-A177-3AD203B41FA5}">
                      <a16:colId xmlns:a16="http://schemas.microsoft.com/office/drawing/2014/main" val="3978698794"/>
                    </a:ext>
                  </a:extLst>
                </a:gridCol>
              </a:tblGrid>
              <a:tr h="584864">
                <a:tc>
                  <a:txBody>
                    <a:bodyPr/>
                    <a:lstStyle/>
                    <a:p>
                      <a:pPr algn="ctr">
                        <a:lnSpc>
                          <a:spcPct val="100000"/>
                        </a:lnSpc>
                        <a:spcAft>
                          <a:spcPts val="0"/>
                        </a:spcAft>
                      </a:pPr>
                      <a:r>
                        <a:rPr lang="pt-BR" sz="2600">
                          <a:effectLst/>
                        </a:rPr>
                        <a:t>Hora</a:t>
                      </a:r>
                      <a:endParaRPr lang="pt-BR"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a:effectLst/>
                        </a:rPr>
                        <a:t>Dosagem de Flúor (mg/L)</a:t>
                      </a:r>
                      <a:endParaRPr lang="pt-BR"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dirty="0">
                          <a:effectLst/>
                        </a:rPr>
                        <a:t>Quantidade de flúor na água no final do tratamento (Kg)</a:t>
                      </a:r>
                      <a:endParaRPr lang="pt-BR"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2455185"/>
                  </a:ext>
                </a:extLst>
              </a:tr>
              <a:tr h="323888">
                <a:tc>
                  <a:txBody>
                    <a:bodyPr/>
                    <a:lstStyle/>
                    <a:p>
                      <a:pPr algn="ctr">
                        <a:lnSpc>
                          <a:spcPct val="100000"/>
                        </a:lnSpc>
                        <a:spcAft>
                          <a:spcPts val="0"/>
                        </a:spcAft>
                      </a:pPr>
                      <a:r>
                        <a:rPr lang="pt-BR" sz="2600">
                          <a:effectLst/>
                        </a:rPr>
                        <a:t>0</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a:effectLst/>
                        </a:rPr>
                        <a:t>0,63</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dirty="0">
                          <a:effectLst/>
                        </a:rPr>
                        <a:t>0,975</a:t>
                      </a:r>
                      <a:endParaRPr lang="pt-B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9456221"/>
                  </a:ext>
                </a:extLst>
              </a:tr>
              <a:tr h="323888">
                <a:tc>
                  <a:txBody>
                    <a:bodyPr/>
                    <a:lstStyle/>
                    <a:p>
                      <a:pPr algn="ctr">
                        <a:lnSpc>
                          <a:spcPct val="100000"/>
                        </a:lnSpc>
                        <a:spcAft>
                          <a:spcPts val="0"/>
                        </a:spcAft>
                      </a:pPr>
                      <a:r>
                        <a:rPr lang="pt-BR" sz="2600">
                          <a:effectLst/>
                        </a:rPr>
                        <a:t>1</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a:effectLst/>
                        </a:rPr>
                        <a:t>0,65</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dirty="0">
                          <a:effectLst/>
                        </a:rPr>
                        <a:t>1,000</a:t>
                      </a:r>
                      <a:endParaRPr lang="pt-B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2920768"/>
                  </a:ext>
                </a:extLst>
              </a:tr>
              <a:tr h="323888">
                <a:tc>
                  <a:txBody>
                    <a:bodyPr/>
                    <a:lstStyle/>
                    <a:p>
                      <a:pPr algn="ctr">
                        <a:lnSpc>
                          <a:spcPct val="100000"/>
                        </a:lnSpc>
                        <a:spcAft>
                          <a:spcPts val="0"/>
                        </a:spcAft>
                      </a:pPr>
                      <a:r>
                        <a:rPr lang="pt-BR" sz="2600">
                          <a:effectLst/>
                        </a:rPr>
                        <a:t>2</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a:effectLst/>
                        </a:rPr>
                        <a:t>0,66</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dirty="0">
                          <a:effectLst/>
                        </a:rPr>
                        <a:t>1,023</a:t>
                      </a:r>
                      <a:endParaRPr lang="pt-B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0125003"/>
                  </a:ext>
                </a:extLst>
              </a:tr>
              <a:tr h="323888">
                <a:tc>
                  <a:txBody>
                    <a:bodyPr/>
                    <a:lstStyle/>
                    <a:p>
                      <a:pPr algn="ctr">
                        <a:lnSpc>
                          <a:spcPct val="100000"/>
                        </a:lnSpc>
                        <a:spcAft>
                          <a:spcPts val="0"/>
                        </a:spcAft>
                      </a:pPr>
                      <a:r>
                        <a:rPr lang="pt-BR" sz="2600">
                          <a:effectLst/>
                        </a:rPr>
                        <a:t>3</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a:effectLst/>
                        </a:rPr>
                        <a:t>0,64</a:t>
                      </a:r>
                      <a:endParaRPr lang="pt-BR" sz="2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dirty="0">
                          <a:effectLst/>
                        </a:rPr>
                        <a:t>0,984</a:t>
                      </a:r>
                      <a:endParaRPr lang="pt-B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3732331"/>
                  </a:ext>
                </a:extLst>
              </a:tr>
              <a:tr h="323888">
                <a:tc>
                  <a:txBody>
                    <a:bodyPr/>
                    <a:lstStyle/>
                    <a:p>
                      <a:pPr algn="ctr">
                        <a:lnSpc>
                          <a:spcPct val="100000"/>
                        </a:lnSpc>
                        <a:spcAft>
                          <a:spcPts val="0"/>
                        </a:spcAft>
                      </a:pPr>
                      <a:r>
                        <a:rPr lang="pt-BR" sz="2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00000"/>
                        </a:lnSpc>
                        <a:spcAft>
                          <a:spcPts val="0"/>
                        </a:spcAft>
                      </a:pPr>
                      <a:r>
                        <a:rPr lang="pt-BR" sz="2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tc>
                  <a:txBody>
                    <a:bodyPr/>
                    <a:lstStyle/>
                    <a:p>
                      <a:pPr algn="ctr">
                        <a:lnSpc>
                          <a:spcPct val="100000"/>
                        </a:lnSpc>
                        <a:spcAft>
                          <a:spcPts val="0"/>
                        </a:spcAft>
                      </a:pPr>
                      <a:r>
                        <a:rPr lang="pt-BR" sz="26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4294163184"/>
                  </a:ext>
                </a:extLst>
              </a:tr>
              <a:tr h="323888">
                <a:tc>
                  <a:txBody>
                    <a:bodyPr/>
                    <a:lstStyle/>
                    <a:p>
                      <a:pPr algn="ctr">
                        <a:lnSpc>
                          <a:spcPct val="100000"/>
                        </a:lnSpc>
                        <a:spcAft>
                          <a:spcPts val="0"/>
                        </a:spcAft>
                      </a:pPr>
                      <a:r>
                        <a:rPr lang="pt-BR" sz="2600" dirty="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nchor="ctr"/>
                </a:tc>
                <a:tc>
                  <a:txBody>
                    <a:bodyPr/>
                    <a:lstStyle/>
                    <a:p>
                      <a:pPr algn="ctr">
                        <a:lnSpc>
                          <a:spcPct val="100000"/>
                        </a:lnSpc>
                        <a:spcAft>
                          <a:spcPts val="0"/>
                        </a:spcAft>
                      </a:pPr>
                      <a:r>
                        <a:rPr lang="pt-BR" sz="2600" dirty="0">
                          <a:effectLst/>
                          <a:latin typeface="Calibri" panose="020F0502020204030204" pitchFamily="34" charset="0"/>
                          <a:ea typeface="Calibri" panose="020F0502020204030204" pitchFamily="34" charset="0"/>
                          <a:cs typeface="Times New Roman" panose="02020603050405020304" pitchFamily="18" charset="0"/>
                        </a:rPr>
                        <a:t>0,66</a:t>
                      </a:r>
                    </a:p>
                  </a:txBody>
                  <a:tcPr marL="68580" marR="68580" marT="0" marB="0" anchor="ctr"/>
                </a:tc>
                <a:tc>
                  <a:txBody>
                    <a:bodyPr/>
                    <a:lstStyle/>
                    <a:p>
                      <a:pPr algn="ctr">
                        <a:lnSpc>
                          <a:spcPct val="100000"/>
                        </a:lnSpc>
                        <a:spcAft>
                          <a:spcPts val="0"/>
                        </a:spcAft>
                      </a:pPr>
                      <a:r>
                        <a:rPr lang="pt-BR" sz="2600" dirty="0">
                          <a:effectLst/>
                          <a:latin typeface="Calibri" panose="020F0502020204030204" pitchFamily="34" charset="0"/>
                          <a:ea typeface="Calibri" panose="020F0502020204030204" pitchFamily="34" charset="0"/>
                          <a:cs typeface="Times New Roman" panose="02020603050405020304" pitchFamily="18" charset="0"/>
                        </a:rPr>
                        <a:t>1,003</a:t>
                      </a:r>
                    </a:p>
                  </a:txBody>
                  <a:tcPr marL="68580" marR="68580" marT="0" marB="0" anchor="ctr"/>
                </a:tc>
                <a:extLst>
                  <a:ext uri="{0D108BD9-81ED-4DB2-BD59-A6C34878D82A}">
                    <a16:rowId xmlns:a16="http://schemas.microsoft.com/office/drawing/2014/main" val="3743661372"/>
                  </a:ext>
                </a:extLst>
              </a:tr>
              <a:tr h="323888">
                <a:tc>
                  <a:txBody>
                    <a:bodyPr/>
                    <a:lstStyle/>
                    <a:p>
                      <a:pPr algn="ctr">
                        <a:lnSpc>
                          <a:spcPct val="100000"/>
                        </a:lnSpc>
                        <a:spcAft>
                          <a:spcPts val="0"/>
                        </a:spcAft>
                      </a:pPr>
                      <a:r>
                        <a:rPr lang="pt-BR" sz="2600" dirty="0">
                          <a:effectLst/>
                          <a:latin typeface="Calibri" panose="020F0502020204030204" pitchFamily="34" charset="0"/>
                          <a:ea typeface="Calibri" panose="020F0502020204030204" pitchFamily="34" charset="0"/>
                          <a:cs typeface="Times New Roman" panose="02020603050405020304" pitchFamily="18" charset="0"/>
                        </a:rPr>
                        <a:t>Total</a:t>
                      </a:r>
                    </a:p>
                  </a:txBody>
                  <a:tcPr marL="68580" marR="68580" marT="0" marB="0" anchor="ctr"/>
                </a:tc>
                <a:tc>
                  <a:txBody>
                    <a:bodyPr/>
                    <a:lstStyle/>
                    <a:p>
                      <a:pPr algn="ctr">
                        <a:lnSpc>
                          <a:spcPct val="100000"/>
                        </a:lnSpc>
                        <a:spcAft>
                          <a:spcPts val="0"/>
                        </a:spcAft>
                      </a:pPr>
                      <a:endParaRPr lang="pt-B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2600" dirty="0">
                          <a:effectLst/>
                          <a:latin typeface="Calibri" panose="020F0502020204030204" pitchFamily="34" charset="0"/>
                          <a:ea typeface="Calibri" panose="020F0502020204030204" pitchFamily="34" charset="0"/>
                          <a:cs typeface="Times New Roman" panose="02020603050405020304" pitchFamily="18" charset="0"/>
                        </a:rPr>
                        <a:t>27,72 kg/dia</a:t>
                      </a:r>
                    </a:p>
                  </a:txBody>
                  <a:tcPr marL="68580" marR="68580" marT="0" marB="0" anchor="ctr"/>
                </a:tc>
                <a:extLst>
                  <a:ext uri="{0D108BD9-81ED-4DB2-BD59-A6C34878D82A}">
                    <a16:rowId xmlns:a16="http://schemas.microsoft.com/office/drawing/2014/main" val="3800518725"/>
                  </a:ext>
                </a:extLst>
              </a:tr>
            </a:tbl>
          </a:graphicData>
        </a:graphic>
      </p:graphicFrame>
    </p:spTree>
    <p:extLst>
      <p:ext uri="{BB962C8B-B14F-4D97-AF65-F5344CB8AC3E}">
        <p14:creationId xmlns:p14="http://schemas.microsoft.com/office/powerpoint/2010/main" val="29756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RESULTADOS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89136" y="1009355"/>
            <a:ext cx="83529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BR" sz="2800" dirty="0">
                <a:latin typeface="+mj-lt"/>
              </a:rPr>
              <a:t>Caracterização da água bruta. </a:t>
            </a:r>
          </a:p>
        </p:txBody>
      </p:sp>
      <p:graphicFrame>
        <p:nvGraphicFramePr>
          <p:cNvPr id="4" name="Tabela 3">
            <a:extLst>
              <a:ext uri="{FF2B5EF4-FFF2-40B4-BE49-F238E27FC236}">
                <a16:creationId xmlns:a16="http://schemas.microsoft.com/office/drawing/2014/main" id="{0D608307-3137-8344-988F-2F6AAD84A365}"/>
              </a:ext>
            </a:extLst>
          </p:cNvPr>
          <p:cNvGraphicFramePr>
            <a:graphicFrameLocks noGrp="1"/>
          </p:cNvGraphicFramePr>
          <p:nvPr>
            <p:extLst/>
          </p:nvPr>
        </p:nvGraphicFramePr>
        <p:xfrm>
          <a:off x="550802" y="1705218"/>
          <a:ext cx="8229600" cy="3429762"/>
        </p:xfrm>
        <a:graphic>
          <a:graphicData uri="http://schemas.openxmlformats.org/drawingml/2006/table">
            <a:tbl>
              <a:tblPr firstRow="1" firstCol="1" lastRow="1" lastCol="1" bandRow="1" bandCol="1">
                <a:tableStyleId>{5C22544A-7EE6-4342-B048-85BDC9FD1C3A}</a:tableStyleId>
              </a:tblPr>
              <a:tblGrid>
                <a:gridCol w="5941600">
                  <a:extLst>
                    <a:ext uri="{9D8B030D-6E8A-4147-A177-3AD203B41FA5}">
                      <a16:colId xmlns:a16="http://schemas.microsoft.com/office/drawing/2014/main" val="3369257709"/>
                    </a:ext>
                  </a:extLst>
                </a:gridCol>
                <a:gridCol w="2288000">
                  <a:extLst>
                    <a:ext uri="{9D8B030D-6E8A-4147-A177-3AD203B41FA5}">
                      <a16:colId xmlns:a16="http://schemas.microsoft.com/office/drawing/2014/main" val="3339729235"/>
                    </a:ext>
                  </a:extLst>
                </a:gridCol>
              </a:tblGrid>
              <a:tr h="215900">
                <a:tc>
                  <a:txBody>
                    <a:bodyPr/>
                    <a:lstStyle/>
                    <a:p>
                      <a:pPr algn="l">
                        <a:lnSpc>
                          <a:spcPct val="150000"/>
                        </a:lnSpc>
                        <a:spcAft>
                          <a:spcPts val="0"/>
                        </a:spcAft>
                      </a:pPr>
                      <a:r>
                        <a:rPr lang="pt-BR" sz="2800">
                          <a:effectLst/>
                        </a:rPr>
                        <a:t>Parâmetro</a:t>
                      </a:r>
                      <a:endParaRPr lang="pt-BR"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800" dirty="0">
                          <a:effectLst/>
                        </a:rPr>
                        <a:t>Resultado</a:t>
                      </a:r>
                      <a:endParaRPr lang="pt-B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5153217"/>
                  </a:ext>
                </a:extLst>
              </a:tr>
              <a:tr h="215900">
                <a:tc>
                  <a:txBody>
                    <a:bodyPr/>
                    <a:lstStyle/>
                    <a:p>
                      <a:pPr algn="l">
                        <a:lnSpc>
                          <a:spcPct val="150000"/>
                        </a:lnSpc>
                        <a:spcAft>
                          <a:spcPts val="0"/>
                        </a:spcAft>
                      </a:pPr>
                      <a:r>
                        <a:rPr lang="pt-BR" sz="2800">
                          <a:effectLst/>
                        </a:rPr>
                        <a:t>Condutividade elétrica (uS/cm)</a:t>
                      </a:r>
                      <a:endParaRPr lang="pt-BR"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800" dirty="0">
                          <a:effectLst/>
                        </a:rPr>
                        <a:t>130</a:t>
                      </a:r>
                      <a:endParaRPr lang="pt-B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5589582"/>
                  </a:ext>
                </a:extLst>
              </a:tr>
              <a:tr h="215900">
                <a:tc>
                  <a:txBody>
                    <a:bodyPr/>
                    <a:lstStyle/>
                    <a:p>
                      <a:pPr algn="l">
                        <a:lnSpc>
                          <a:spcPct val="150000"/>
                        </a:lnSpc>
                        <a:spcAft>
                          <a:spcPts val="0"/>
                        </a:spcAft>
                      </a:pPr>
                      <a:r>
                        <a:rPr lang="pt-BR" sz="2800" dirty="0">
                          <a:effectLst/>
                        </a:rPr>
                        <a:t>Cor aparente (</a:t>
                      </a:r>
                      <a:r>
                        <a:rPr lang="pt-BR" sz="2800" dirty="0" err="1">
                          <a:effectLst/>
                        </a:rPr>
                        <a:t>uC</a:t>
                      </a:r>
                      <a:r>
                        <a:rPr lang="pt-BR" sz="2800" dirty="0">
                          <a:effectLst/>
                        </a:rPr>
                        <a:t>)</a:t>
                      </a:r>
                      <a:endParaRPr lang="pt-B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800">
                          <a:effectLst/>
                        </a:rPr>
                        <a:t>125</a:t>
                      </a:r>
                      <a:endParaRPr lang="pt-BR"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3893601"/>
                  </a:ext>
                </a:extLst>
              </a:tr>
              <a:tr h="215900">
                <a:tc>
                  <a:txBody>
                    <a:bodyPr/>
                    <a:lstStyle/>
                    <a:p>
                      <a:pPr algn="l">
                        <a:lnSpc>
                          <a:spcPct val="150000"/>
                        </a:lnSpc>
                        <a:spcAft>
                          <a:spcPts val="0"/>
                        </a:spcAft>
                      </a:pPr>
                      <a:r>
                        <a:rPr lang="pt-BR" sz="2800">
                          <a:effectLst/>
                        </a:rPr>
                        <a:t>pH</a:t>
                      </a:r>
                      <a:endParaRPr lang="pt-BR"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800">
                          <a:effectLst/>
                        </a:rPr>
                        <a:t>7,07</a:t>
                      </a:r>
                      <a:endParaRPr lang="pt-BR"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12991126"/>
                  </a:ext>
                </a:extLst>
              </a:tr>
              <a:tr h="215900">
                <a:tc>
                  <a:txBody>
                    <a:bodyPr/>
                    <a:lstStyle/>
                    <a:p>
                      <a:pPr algn="l">
                        <a:lnSpc>
                          <a:spcPct val="150000"/>
                        </a:lnSpc>
                        <a:spcAft>
                          <a:spcPts val="0"/>
                        </a:spcAft>
                      </a:pPr>
                      <a:r>
                        <a:rPr lang="pt-BR" sz="2800">
                          <a:effectLst/>
                        </a:rPr>
                        <a:t>Turbidez (NTU)</a:t>
                      </a:r>
                      <a:endParaRPr lang="pt-BR"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800">
                          <a:effectLst/>
                        </a:rPr>
                        <a:t>31,9</a:t>
                      </a:r>
                      <a:endParaRPr lang="pt-BR"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07909095"/>
                  </a:ext>
                </a:extLst>
              </a:tr>
              <a:tr h="215900">
                <a:tc>
                  <a:txBody>
                    <a:bodyPr/>
                    <a:lstStyle/>
                    <a:p>
                      <a:pPr algn="l">
                        <a:lnSpc>
                          <a:spcPct val="150000"/>
                        </a:lnSpc>
                        <a:spcAft>
                          <a:spcPts val="0"/>
                        </a:spcAft>
                      </a:pPr>
                      <a:r>
                        <a:rPr lang="pt-BR" sz="2800">
                          <a:effectLst/>
                        </a:rPr>
                        <a:t>Temperatura (°C)</a:t>
                      </a:r>
                      <a:endParaRPr lang="pt-BR"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pt-BR" sz="2800" dirty="0">
                          <a:effectLst/>
                        </a:rPr>
                        <a:t>25</a:t>
                      </a:r>
                      <a:endParaRPr lang="pt-B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2338077"/>
                  </a:ext>
                </a:extLst>
              </a:tr>
            </a:tbl>
          </a:graphicData>
        </a:graphic>
      </p:graphicFrame>
    </p:spTree>
    <p:extLst>
      <p:ext uri="{BB962C8B-B14F-4D97-AF65-F5344CB8AC3E}">
        <p14:creationId xmlns:p14="http://schemas.microsoft.com/office/powerpoint/2010/main" val="1413006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RESULTADOS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0" y="829871"/>
            <a:ext cx="83529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BR" sz="2800" dirty="0">
                <a:latin typeface="+mj-lt"/>
              </a:rPr>
              <a:t>Resultados de cor aparente e turbidez para obter a melhor dosagem do coagulante. </a:t>
            </a:r>
          </a:p>
        </p:txBody>
      </p:sp>
      <p:graphicFrame>
        <p:nvGraphicFramePr>
          <p:cNvPr id="3" name="Tabela 2">
            <a:extLst>
              <a:ext uri="{FF2B5EF4-FFF2-40B4-BE49-F238E27FC236}">
                <a16:creationId xmlns:a16="http://schemas.microsoft.com/office/drawing/2014/main" id="{4E787594-71F1-6347-AB98-16B6C224D6E3}"/>
              </a:ext>
            </a:extLst>
          </p:cNvPr>
          <p:cNvGraphicFramePr>
            <a:graphicFrameLocks noGrp="1"/>
          </p:cNvGraphicFramePr>
          <p:nvPr/>
        </p:nvGraphicFramePr>
        <p:xfrm>
          <a:off x="457200" y="1916832"/>
          <a:ext cx="8352931" cy="2908528"/>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379490632"/>
                    </a:ext>
                  </a:extLst>
                </a:gridCol>
                <a:gridCol w="864096">
                  <a:extLst>
                    <a:ext uri="{9D8B030D-6E8A-4147-A177-3AD203B41FA5}">
                      <a16:colId xmlns:a16="http://schemas.microsoft.com/office/drawing/2014/main" val="2253097296"/>
                    </a:ext>
                  </a:extLst>
                </a:gridCol>
                <a:gridCol w="936104">
                  <a:extLst>
                    <a:ext uri="{9D8B030D-6E8A-4147-A177-3AD203B41FA5}">
                      <a16:colId xmlns:a16="http://schemas.microsoft.com/office/drawing/2014/main" val="995892406"/>
                    </a:ext>
                  </a:extLst>
                </a:gridCol>
                <a:gridCol w="936104">
                  <a:extLst>
                    <a:ext uri="{9D8B030D-6E8A-4147-A177-3AD203B41FA5}">
                      <a16:colId xmlns:a16="http://schemas.microsoft.com/office/drawing/2014/main" val="1941364312"/>
                    </a:ext>
                  </a:extLst>
                </a:gridCol>
                <a:gridCol w="936104">
                  <a:extLst>
                    <a:ext uri="{9D8B030D-6E8A-4147-A177-3AD203B41FA5}">
                      <a16:colId xmlns:a16="http://schemas.microsoft.com/office/drawing/2014/main" val="3193151809"/>
                    </a:ext>
                  </a:extLst>
                </a:gridCol>
                <a:gridCol w="864096">
                  <a:extLst>
                    <a:ext uri="{9D8B030D-6E8A-4147-A177-3AD203B41FA5}">
                      <a16:colId xmlns:a16="http://schemas.microsoft.com/office/drawing/2014/main" val="2226531530"/>
                    </a:ext>
                  </a:extLst>
                </a:gridCol>
                <a:gridCol w="864099">
                  <a:extLst>
                    <a:ext uri="{9D8B030D-6E8A-4147-A177-3AD203B41FA5}">
                      <a16:colId xmlns:a16="http://schemas.microsoft.com/office/drawing/2014/main" val="1319670209"/>
                    </a:ext>
                  </a:extLst>
                </a:gridCol>
              </a:tblGrid>
              <a:tr h="936104">
                <a:tc rowSpan="2">
                  <a:txBody>
                    <a:bodyPr/>
                    <a:lstStyle/>
                    <a:p>
                      <a:pPr algn="ctr"/>
                      <a:r>
                        <a:rPr lang="pt-BR" sz="2800" dirty="0"/>
                        <a:t>Parâmetro</a:t>
                      </a:r>
                    </a:p>
                  </a:txBody>
                  <a:tcPr anchor="ctr"/>
                </a:tc>
                <a:tc gridSpan="6">
                  <a:txBody>
                    <a:bodyPr/>
                    <a:lstStyle/>
                    <a:p>
                      <a:pPr algn="ctr"/>
                      <a:r>
                        <a:rPr lang="pt-BR" sz="2800" dirty="0"/>
                        <a:t>Dosagem do coagulante (mg/L)</a:t>
                      </a:r>
                    </a:p>
                  </a:txBody>
                  <a:tcPr anchor="ctr"/>
                </a:tc>
                <a:tc hMerge="1">
                  <a:txBody>
                    <a:bodyPr/>
                    <a:lstStyle/>
                    <a:p>
                      <a:pPr algn="ctr"/>
                      <a:endParaRPr lang="pt-BR" sz="2800" dirty="0"/>
                    </a:p>
                  </a:txBody>
                  <a:tcPr anchor="ctr"/>
                </a:tc>
                <a:tc hMerge="1">
                  <a:txBody>
                    <a:bodyPr/>
                    <a:lstStyle/>
                    <a:p>
                      <a:pPr algn="ctr"/>
                      <a:endParaRPr lang="pt-BR" sz="2800" dirty="0"/>
                    </a:p>
                  </a:txBody>
                  <a:tcPr anchor="ctr"/>
                </a:tc>
                <a:tc hMerge="1">
                  <a:txBody>
                    <a:bodyPr/>
                    <a:lstStyle/>
                    <a:p>
                      <a:pPr algn="ctr"/>
                      <a:endParaRPr lang="pt-BR" sz="2800" dirty="0"/>
                    </a:p>
                  </a:txBody>
                  <a:tcPr anchor="ctr"/>
                </a:tc>
                <a:tc hMerge="1">
                  <a:txBody>
                    <a:bodyPr/>
                    <a:lstStyle/>
                    <a:p>
                      <a:pPr algn="ctr"/>
                      <a:endParaRPr lang="pt-BR" sz="2800" dirty="0"/>
                    </a:p>
                  </a:txBody>
                  <a:tcPr anchor="ctr"/>
                </a:tc>
                <a:tc hMerge="1">
                  <a:txBody>
                    <a:bodyPr/>
                    <a:lstStyle/>
                    <a:p>
                      <a:pPr algn="ctr"/>
                      <a:endParaRPr lang="pt-BR" sz="2800" dirty="0"/>
                    </a:p>
                  </a:txBody>
                  <a:tcPr anchor="ctr"/>
                </a:tc>
                <a:extLst>
                  <a:ext uri="{0D108BD9-81ED-4DB2-BD59-A6C34878D82A}">
                    <a16:rowId xmlns:a16="http://schemas.microsoft.com/office/drawing/2014/main" val="3187703419"/>
                  </a:ext>
                </a:extLst>
              </a:tr>
              <a:tr h="936104">
                <a:tc vMerge="1">
                  <a:txBody>
                    <a:bodyPr/>
                    <a:lstStyle/>
                    <a:p>
                      <a:pPr algn="ctr"/>
                      <a:endParaRPr lang="pt-BR" sz="2800" dirty="0"/>
                    </a:p>
                  </a:txBody>
                  <a:tcPr anchor="ctr"/>
                </a:tc>
                <a:tc>
                  <a:txBody>
                    <a:bodyPr/>
                    <a:lstStyle/>
                    <a:p>
                      <a:pPr algn="ctr"/>
                      <a:r>
                        <a:rPr lang="pt-BR" sz="2800" dirty="0"/>
                        <a:t>40</a:t>
                      </a:r>
                    </a:p>
                  </a:txBody>
                  <a:tcPr anchor="ctr"/>
                </a:tc>
                <a:tc>
                  <a:txBody>
                    <a:bodyPr/>
                    <a:lstStyle/>
                    <a:p>
                      <a:pPr algn="ctr"/>
                      <a:r>
                        <a:rPr lang="pt-BR" sz="2800" dirty="0"/>
                        <a:t>42</a:t>
                      </a:r>
                    </a:p>
                  </a:txBody>
                  <a:tcPr anchor="ctr"/>
                </a:tc>
                <a:tc>
                  <a:txBody>
                    <a:bodyPr/>
                    <a:lstStyle/>
                    <a:p>
                      <a:pPr algn="ctr"/>
                      <a:r>
                        <a:rPr lang="pt-BR" sz="2800" dirty="0"/>
                        <a:t>44</a:t>
                      </a:r>
                    </a:p>
                  </a:txBody>
                  <a:tcPr anchor="ctr">
                    <a:solidFill>
                      <a:srgbClr val="FFFF00"/>
                    </a:solidFill>
                  </a:tcPr>
                </a:tc>
                <a:tc>
                  <a:txBody>
                    <a:bodyPr/>
                    <a:lstStyle/>
                    <a:p>
                      <a:pPr algn="ctr"/>
                      <a:r>
                        <a:rPr lang="pt-BR" sz="2800" dirty="0"/>
                        <a:t>46</a:t>
                      </a:r>
                    </a:p>
                  </a:txBody>
                  <a:tcPr anchor="ctr"/>
                </a:tc>
                <a:tc>
                  <a:txBody>
                    <a:bodyPr/>
                    <a:lstStyle/>
                    <a:p>
                      <a:pPr algn="ctr"/>
                      <a:r>
                        <a:rPr lang="pt-BR" sz="2800" dirty="0"/>
                        <a:t>48</a:t>
                      </a:r>
                    </a:p>
                  </a:txBody>
                  <a:tcPr anchor="ctr"/>
                </a:tc>
                <a:tc>
                  <a:txBody>
                    <a:bodyPr/>
                    <a:lstStyle/>
                    <a:p>
                      <a:pPr algn="ctr"/>
                      <a:r>
                        <a:rPr lang="pt-BR" sz="2800" dirty="0"/>
                        <a:t>50</a:t>
                      </a:r>
                    </a:p>
                  </a:txBody>
                  <a:tcPr anchor="ctr"/>
                </a:tc>
                <a:extLst>
                  <a:ext uri="{0D108BD9-81ED-4DB2-BD59-A6C34878D82A}">
                    <a16:rowId xmlns:a16="http://schemas.microsoft.com/office/drawing/2014/main" val="1238639533"/>
                  </a:ext>
                </a:extLst>
              </a:tr>
              <a:tr h="494728">
                <a:tc>
                  <a:txBody>
                    <a:bodyPr/>
                    <a:lstStyle/>
                    <a:p>
                      <a:r>
                        <a:rPr lang="pt-BR" sz="2800" dirty="0"/>
                        <a:t>Cor aparente (</a:t>
                      </a:r>
                      <a:r>
                        <a:rPr lang="pt-BR" sz="2800" dirty="0" err="1"/>
                        <a:t>uC</a:t>
                      </a:r>
                      <a:r>
                        <a:rPr lang="pt-BR" sz="2800" dirty="0"/>
                        <a:t>)</a:t>
                      </a:r>
                    </a:p>
                  </a:txBody>
                  <a:tcPr/>
                </a:tc>
                <a:tc>
                  <a:txBody>
                    <a:bodyPr/>
                    <a:lstStyle/>
                    <a:p>
                      <a:pPr algn="ctr"/>
                      <a:r>
                        <a:rPr lang="pt-BR" sz="2800" dirty="0"/>
                        <a:t>19,2</a:t>
                      </a:r>
                    </a:p>
                  </a:txBody>
                  <a:tcPr/>
                </a:tc>
                <a:tc>
                  <a:txBody>
                    <a:bodyPr/>
                    <a:lstStyle/>
                    <a:p>
                      <a:pPr algn="ctr"/>
                      <a:r>
                        <a:rPr lang="pt-BR" sz="2800" dirty="0"/>
                        <a:t>17,6</a:t>
                      </a:r>
                    </a:p>
                  </a:txBody>
                  <a:tcPr/>
                </a:tc>
                <a:tc>
                  <a:txBody>
                    <a:bodyPr/>
                    <a:lstStyle/>
                    <a:p>
                      <a:pPr algn="ctr"/>
                      <a:r>
                        <a:rPr lang="pt-BR" sz="2800" dirty="0"/>
                        <a:t>16,5</a:t>
                      </a:r>
                    </a:p>
                  </a:txBody>
                  <a:tcPr>
                    <a:solidFill>
                      <a:srgbClr val="FFFF00"/>
                    </a:solidFill>
                  </a:tcPr>
                </a:tc>
                <a:tc>
                  <a:txBody>
                    <a:bodyPr/>
                    <a:lstStyle/>
                    <a:p>
                      <a:pPr algn="ctr"/>
                      <a:r>
                        <a:rPr lang="pt-BR" sz="2800" dirty="0"/>
                        <a:t>17,0</a:t>
                      </a:r>
                    </a:p>
                  </a:txBody>
                  <a:tcPr/>
                </a:tc>
                <a:tc>
                  <a:txBody>
                    <a:bodyPr/>
                    <a:lstStyle/>
                    <a:p>
                      <a:pPr algn="ctr"/>
                      <a:r>
                        <a:rPr lang="pt-BR" sz="2800" dirty="0"/>
                        <a:t>15,9</a:t>
                      </a:r>
                    </a:p>
                  </a:txBody>
                  <a:tcPr/>
                </a:tc>
                <a:tc>
                  <a:txBody>
                    <a:bodyPr/>
                    <a:lstStyle/>
                    <a:p>
                      <a:pPr algn="ctr"/>
                      <a:r>
                        <a:rPr lang="pt-BR" sz="2800" dirty="0"/>
                        <a:t>16,9</a:t>
                      </a:r>
                    </a:p>
                  </a:txBody>
                  <a:tcPr/>
                </a:tc>
                <a:extLst>
                  <a:ext uri="{0D108BD9-81ED-4DB2-BD59-A6C34878D82A}">
                    <a16:rowId xmlns:a16="http://schemas.microsoft.com/office/drawing/2014/main" val="3215450685"/>
                  </a:ext>
                </a:extLst>
              </a:tr>
              <a:tr h="494728">
                <a:tc>
                  <a:txBody>
                    <a:bodyPr/>
                    <a:lstStyle/>
                    <a:p>
                      <a:r>
                        <a:rPr lang="pt-BR" sz="2800" dirty="0"/>
                        <a:t>Turbidez (NTU)</a:t>
                      </a:r>
                    </a:p>
                  </a:txBody>
                  <a:tcPr/>
                </a:tc>
                <a:tc>
                  <a:txBody>
                    <a:bodyPr/>
                    <a:lstStyle/>
                    <a:p>
                      <a:pPr algn="ctr"/>
                      <a:r>
                        <a:rPr lang="pt-BR" sz="2800" dirty="0"/>
                        <a:t>1,41</a:t>
                      </a:r>
                    </a:p>
                  </a:txBody>
                  <a:tcPr/>
                </a:tc>
                <a:tc>
                  <a:txBody>
                    <a:bodyPr/>
                    <a:lstStyle/>
                    <a:p>
                      <a:pPr algn="ctr"/>
                      <a:r>
                        <a:rPr lang="pt-BR" sz="2800" dirty="0"/>
                        <a:t>1,27</a:t>
                      </a:r>
                    </a:p>
                  </a:txBody>
                  <a:tcPr/>
                </a:tc>
                <a:tc>
                  <a:txBody>
                    <a:bodyPr/>
                    <a:lstStyle/>
                    <a:p>
                      <a:pPr algn="ctr"/>
                      <a:r>
                        <a:rPr lang="pt-BR" sz="2800" dirty="0"/>
                        <a:t>1,21</a:t>
                      </a:r>
                    </a:p>
                  </a:txBody>
                  <a:tcPr>
                    <a:solidFill>
                      <a:srgbClr val="FFFF00"/>
                    </a:solidFill>
                  </a:tcPr>
                </a:tc>
                <a:tc>
                  <a:txBody>
                    <a:bodyPr/>
                    <a:lstStyle/>
                    <a:p>
                      <a:pPr algn="ctr"/>
                      <a:r>
                        <a:rPr lang="pt-BR" sz="2800" dirty="0"/>
                        <a:t>1,22</a:t>
                      </a:r>
                    </a:p>
                  </a:txBody>
                  <a:tcPr/>
                </a:tc>
                <a:tc>
                  <a:txBody>
                    <a:bodyPr/>
                    <a:lstStyle/>
                    <a:p>
                      <a:pPr algn="ctr"/>
                      <a:r>
                        <a:rPr lang="pt-BR" sz="2800" dirty="0"/>
                        <a:t>1,23</a:t>
                      </a:r>
                    </a:p>
                  </a:txBody>
                  <a:tcPr/>
                </a:tc>
                <a:tc>
                  <a:txBody>
                    <a:bodyPr/>
                    <a:lstStyle/>
                    <a:p>
                      <a:pPr algn="ctr"/>
                      <a:r>
                        <a:rPr lang="pt-BR" sz="2800" dirty="0"/>
                        <a:t>1,27</a:t>
                      </a:r>
                    </a:p>
                  </a:txBody>
                  <a:tcPr/>
                </a:tc>
                <a:extLst>
                  <a:ext uri="{0D108BD9-81ED-4DB2-BD59-A6C34878D82A}">
                    <a16:rowId xmlns:a16="http://schemas.microsoft.com/office/drawing/2014/main" val="345529925"/>
                  </a:ext>
                </a:extLst>
              </a:tr>
            </a:tbl>
          </a:graphicData>
        </a:graphic>
      </p:graphicFrame>
    </p:spTree>
    <p:extLst>
      <p:ext uri="{BB962C8B-B14F-4D97-AF65-F5344CB8AC3E}">
        <p14:creationId xmlns:p14="http://schemas.microsoft.com/office/powerpoint/2010/main" val="3309045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RESULTADOS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3635896" y="674693"/>
            <a:ext cx="54360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BR" sz="2800" dirty="0">
                <a:latin typeface="+mj-lt"/>
              </a:rPr>
              <a:t>Características da água decantada obtidas após os ensaios </a:t>
            </a:r>
            <a:r>
              <a:rPr lang="pt-BR" sz="2800" dirty="0" err="1">
                <a:latin typeface="+mj-lt"/>
              </a:rPr>
              <a:t>Jar</a:t>
            </a:r>
            <a:r>
              <a:rPr lang="pt-BR" sz="2800" dirty="0">
                <a:latin typeface="+mj-lt"/>
              </a:rPr>
              <a:t> Teste.</a:t>
            </a:r>
          </a:p>
        </p:txBody>
      </p:sp>
      <p:graphicFrame>
        <p:nvGraphicFramePr>
          <p:cNvPr id="4" name="Tabela 3">
            <a:extLst>
              <a:ext uri="{FF2B5EF4-FFF2-40B4-BE49-F238E27FC236}">
                <a16:creationId xmlns:a16="http://schemas.microsoft.com/office/drawing/2014/main" id="{A48DA6A6-A7ED-754D-8C1D-897616ABFE77}"/>
              </a:ext>
            </a:extLst>
          </p:cNvPr>
          <p:cNvGraphicFramePr>
            <a:graphicFrameLocks noGrp="1"/>
          </p:cNvGraphicFramePr>
          <p:nvPr>
            <p:extLst/>
          </p:nvPr>
        </p:nvGraphicFramePr>
        <p:xfrm>
          <a:off x="35496" y="1546622"/>
          <a:ext cx="9036497" cy="3898602"/>
        </p:xfrm>
        <a:graphic>
          <a:graphicData uri="http://schemas.openxmlformats.org/drawingml/2006/table">
            <a:tbl>
              <a:tblPr firstRow="1" firstCol="1" bandRow="1">
                <a:tableStyleId>{5C22544A-7EE6-4342-B048-85BDC9FD1C3A}</a:tableStyleId>
              </a:tblPr>
              <a:tblGrid>
                <a:gridCol w="1865080">
                  <a:extLst>
                    <a:ext uri="{9D8B030D-6E8A-4147-A177-3AD203B41FA5}">
                      <a16:colId xmlns:a16="http://schemas.microsoft.com/office/drawing/2014/main" val="2602062348"/>
                    </a:ext>
                  </a:extLst>
                </a:gridCol>
                <a:gridCol w="945294">
                  <a:extLst>
                    <a:ext uri="{9D8B030D-6E8A-4147-A177-3AD203B41FA5}">
                      <a16:colId xmlns:a16="http://schemas.microsoft.com/office/drawing/2014/main" val="3387289214"/>
                    </a:ext>
                  </a:extLst>
                </a:gridCol>
                <a:gridCol w="1722614">
                  <a:extLst>
                    <a:ext uri="{9D8B030D-6E8A-4147-A177-3AD203B41FA5}">
                      <a16:colId xmlns:a16="http://schemas.microsoft.com/office/drawing/2014/main" val="3277782842"/>
                    </a:ext>
                  </a:extLst>
                </a:gridCol>
                <a:gridCol w="1248955">
                  <a:extLst>
                    <a:ext uri="{9D8B030D-6E8A-4147-A177-3AD203B41FA5}">
                      <a16:colId xmlns:a16="http://schemas.microsoft.com/office/drawing/2014/main" val="273597548"/>
                    </a:ext>
                  </a:extLst>
                </a:gridCol>
                <a:gridCol w="1111383">
                  <a:extLst>
                    <a:ext uri="{9D8B030D-6E8A-4147-A177-3AD203B41FA5}">
                      <a16:colId xmlns:a16="http://schemas.microsoft.com/office/drawing/2014/main" val="3867664227"/>
                    </a:ext>
                  </a:extLst>
                </a:gridCol>
                <a:gridCol w="1111832">
                  <a:extLst>
                    <a:ext uri="{9D8B030D-6E8A-4147-A177-3AD203B41FA5}">
                      <a16:colId xmlns:a16="http://schemas.microsoft.com/office/drawing/2014/main" val="371601616"/>
                    </a:ext>
                  </a:extLst>
                </a:gridCol>
                <a:gridCol w="1031339">
                  <a:extLst>
                    <a:ext uri="{9D8B030D-6E8A-4147-A177-3AD203B41FA5}">
                      <a16:colId xmlns:a16="http://schemas.microsoft.com/office/drawing/2014/main" val="2619214001"/>
                    </a:ext>
                  </a:extLst>
                </a:gridCol>
              </a:tblGrid>
              <a:tr h="1176738">
                <a:tc>
                  <a:txBody>
                    <a:bodyPr/>
                    <a:lstStyle/>
                    <a:p>
                      <a:pPr algn="ctr">
                        <a:lnSpc>
                          <a:spcPct val="115000"/>
                        </a:lnSpc>
                        <a:spcAft>
                          <a:spcPts val="0"/>
                        </a:spcAft>
                      </a:pPr>
                      <a:r>
                        <a:rPr lang="pt-BR" sz="2000">
                          <a:effectLst/>
                        </a:rPr>
                        <a:t>Local de adição do flúor</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pt-BR" sz="2000">
                          <a:effectLst/>
                        </a:rPr>
                        <a:t>pH</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pt-BR" sz="2000">
                          <a:effectLst/>
                        </a:rPr>
                        <a:t>Condutividade</a:t>
                      </a:r>
                    </a:p>
                    <a:p>
                      <a:pPr algn="ctr">
                        <a:lnSpc>
                          <a:spcPct val="115000"/>
                        </a:lnSpc>
                        <a:spcAft>
                          <a:spcPts val="0"/>
                        </a:spcAft>
                      </a:pPr>
                      <a:r>
                        <a:rPr lang="pt-BR" sz="2000">
                          <a:effectLst/>
                        </a:rPr>
                        <a:t>elétrica</a:t>
                      </a:r>
                    </a:p>
                    <a:p>
                      <a:pPr algn="ctr">
                        <a:lnSpc>
                          <a:spcPct val="115000"/>
                        </a:lnSpc>
                        <a:spcAft>
                          <a:spcPts val="0"/>
                        </a:spcAft>
                      </a:pPr>
                      <a:r>
                        <a:rPr lang="pt-BR" sz="2000">
                          <a:effectLst/>
                        </a:rPr>
                        <a:t>(uS/cm)</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pt-BR" sz="2000">
                          <a:effectLst/>
                        </a:rPr>
                        <a:t>Cor</a:t>
                      </a:r>
                    </a:p>
                    <a:p>
                      <a:pPr algn="ctr">
                        <a:lnSpc>
                          <a:spcPct val="115000"/>
                        </a:lnSpc>
                        <a:spcAft>
                          <a:spcPts val="0"/>
                        </a:spcAft>
                      </a:pPr>
                      <a:r>
                        <a:rPr lang="pt-BR" sz="2000">
                          <a:effectLst/>
                        </a:rPr>
                        <a:t>aparente</a:t>
                      </a:r>
                    </a:p>
                    <a:p>
                      <a:pPr algn="ctr">
                        <a:lnSpc>
                          <a:spcPct val="115000"/>
                        </a:lnSpc>
                        <a:spcAft>
                          <a:spcPts val="0"/>
                        </a:spcAft>
                      </a:pPr>
                      <a:r>
                        <a:rPr lang="pt-BR" sz="2000">
                          <a:effectLst/>
                        </a:rPr>
                        <a:t>(uC)</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pt-BR" sz="2000">
                          <a:effectLst/>
                        </a:rPr>
                        <a:t>Turbidez</a:t>
                      </a:r>
                    </a:p>
                    <a:p>
                      <a:pPr algn="ctr">
                        <a:lnSpc>
                          <a:spcPct val="115000"/>
                        </a:lnSpc>
                        <a:spcAft>
                          <a:spcPts val="0"/>
                        </a:spcAft>
                      </a:pPr>
                      <a:r>
                        <a:rPr lang="pt-BR" sz="2000">
                          <a:effectLst/>
                        </a:rPr>
                        <a:t>(NTU)</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pt-BR" sz="2000">
                          <a:effectLst/>
                        </a:rPr>
                        <a:t>Flúor residual</a:t>
                      </a:r>
                    </a:p>
                    <a:p>
                      <a:pPr algn="ctr">
                        <a:lnSpc>
                          <a:spcPct val="115000"/>
                        </a:lnSpc>
                        <a:spcAft>
                          <a:spcPts val="0"/>
                        </a:spcAft>
                      </a:pPr>
                      <a:r>
                        <a:rPr lang="pt-BR" sz="2000">
                          <a:effectLst/>
                        </a:rPr>
                        <a:t>(mg/L)</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tc>
                  <a:txBody>
                    <a:bodyPr/>
                    <a:lstStyle/>
                    <a:p>
                      <a:pPr algn="ctr">
                        <a:lnSpc>
                          <a:spcPct val="115000"/>
                        </a:lnSpc>
                        <a:spcAft>
                          <a:spcPts val="0"/>
                        </a:spcAft>
                      </a:pPr>
                      <a:r>
                        <a:rPr lang="pt-BR" sz="2000">
                          <a:effectLst/>
                        </a:rPr>
                        <a:t>Redução média de flúor (%)</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tc>
                <a:extLst>
                  <a:ext uri="{0D108BD9-81ED-4DB2-BD59-A6C34878D82A}">
                    <a16:rowId xmlns:a16="http://schemas.microsoft.com/office/drawing/2014/main" val="3681946394"/>
                  </a:ext>
                </a:extLst>
              </a:tr>
              <a:tr h="424815">
                <a:tc>
                  <a:txBody>
                    <a:bodyPr/>
                    <a:lstStyle/>
                    <a:p>
                      <a:pPr algn="ctr">
                        <a:lnSpc>
                          <a:spcPct val="115000"/>
                        </a:lnSpc>
                        <a:spcAft>
                          <a:spcPts val="0"/>
                        </a:spcAft>
                      </a:pPr>
                      <a:r>
                        <a:rPr lang="pt-BR" sz="2000">
                          <a:effectLst/>
                        </a:rPr>
                        <a:t>Início do Tratamento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5,34</a:t>
                      </a:r>
                    </a:p>
                    <a:p>
                      <a:pPr algn="ctr">
                        <a:lnSpc>
                          <a:spcPct val="115000"/>
                        </a:lnSpc>
                        <a:spcAft>
                          <a:spcPts val="0"/>
                        </a:spcAft>
                      </a:pPr>
                      <a:r>
                        <a:rPr lang="pt-BR" sz="2000" dirty="0">
                          <a:effectLst/>
                        </a:rPr>
                        <a:t>(±0,04)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143,5</a:t>
                      </a:r>
                    </a:p>
                    <a:p>
                      <a:pPr algn="ctr">
                        <a:lnSpc>
                          <a:spcPct val="115000"/>
                        </a:lnSpc>
                        <a:spcAft>
                          <a:spcPts val="0"/>
                        </a:spcAft>
                      </a:pPr>
                      <a:r>
                        <a:rPr lang="pt-BR" sz="2000" dirty="0">
                          <a:effectLst/>
                        </a:rPr>
                        <a:t>(±0,01)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22,5</a:t>
                      </a:r>
                    </a:p>
                    <a:p>
                      <a:pPr algn="ctr">
                        <a:lnSpc>
                          <a:spcPct val="115000"/>
                        </a:lnSpc>
                        <a:spcAft>
                          <a:spcPts val="0"/>
                        </a:spcAft>
                      </a:pPr>
                      <a:r>
                        <a:rPr lang="pt-BR" sz="2000" dirty="0">
                          <a:effectLst/>
                        </a:rPr>
                        <a:t>(±0,06)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2,6</a:t>
                      </a:r>
                    </a:p>
                    <a:p>
                      <a:pPr algn="ctr">
                        <a:lnSpc>
                          <a:spcPct val="115000"/>
                        </a:lnSpc>
                        <a:spcAft>
                          <a:spcPts val="0"/>
                        </a:spcAft>
                      </a:pPr>
                      <a:r>
                        <a:rPr lang="pt-BR" sz="2000" dirty="0">
                          <a:effectLst/>
                        </a:rPr>
                        <a:t>(±0,02)</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0,94</a:t>
                      </a:r>
                    </a:p>
                    <a:p>
                      <a:pPr algn="ctr">
                        <a:lnSpc>
                          <a:spcPct val="115000"/>
                        </a:lnSpc>
                        <a:spcAft>
                          <a:spcPts val="0"/>
                        </a:spcAft>
                      </a:pPr>
                      <a:r>
                        <a:rPr lang="pt-BR" sz="2000" dirty="0">
                          <a:effectLst/>
                        </a:rPr>
                        <a:t>(±0,00)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37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extLst>
                  <a:ext uri="{0D108BD9-81ED-4DB2-BD59-A6C34878D82A}">
                    <a16:rowId xmlns:a16="http://schemas.microsoft.com/office/drawing/2014/main" val="3222510460"/>
                  </a:ext>
                </a:extLst>
              </a:tr>
              <a:tr h="446056">
                <a:tc>
                  <a:txBody>
                    <a:bodyPr/>
                    <a:lstStyle/>
                    <a:p>
                      <a:pPr algn="ctr">
                        <a:lnSpc>
                          <a:spcPct val="115000"/>
                        </a:lnSpc>
                        <a:spcAft>
                          <a:spcPts val="0"/>
                        </a:spcAft>
                      </a:pPr>
                      <a:r>
                        <a:rPr lang="pt-BR" sz="2000">
                          <a:effectLst/>
                        </a:rPr>
                        <a:t>Após mistura rápida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5,48</a:t>
                      </a:r>
                    </a:p>
                    <a:p>
                      <a:pPr algn="ctr">
                        <a:lnSpc>
                          <a:spcPct val="115000"/>
                        </a:lnSpc>
                        <a:spcAft>
                          <a:spcPts val="0"/>
                        </a:spcAft>
                      </a:pPr>
                      <a:r>
                        <a:rPr lang="pt-BR" sz="2000" dirty="0">
                          <a:effectLst/>
                        </a:rPr>
                        <a:t>(±0,02)</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144,7</a:t>
                      </a:r>
                    </a:p>
                    <a:p>
                      <a:pPr algn="ctr">
                        <a:lnSpc>
                          <a:spcPct val="115000"/>
                        </a:lnSpc>
                        <a:spcAft>
                          <a:spcPts val="0"/>
                        </a:spcAft>
                      </a:pPr>
                      <a:r>
                        <a:rPr lang="pt-BR" sz="2000" dirty="0">
                          <a:effectLst/>
                        </a:rPr>
                        <a:t>(±0,04)</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19,2</a:t>
                      </a:r>
                    </a:p>
                    <a:p>
                      <a:pPr algn="ctr">
                        <a:lnSpc>
                          <a:spcPct val="115000"/>
                        </a:lnSpc>
                        <a:spcAft>
                          <a:spcPts val="0"/>
                        </a:spcAft>
                      </a:pPr>
                      <a:r>
                        <a:rPr lang="pt-BR" sz="2000" dirty="0">
                          <a:effectLst/>
                        </a:rPr>
                        <a:t>(±0,07)</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2,0</a:t>
                      </a:r>
                    </a:p>
                    <a:p>
                      <a:pPr algn="ctr">
                        <a:lnSpc>
                          <a:spcPct val="115000"/>
                        </a:lnSpc>
                        <a:spcAft>
                          <a:spcPts val="0"/>
                        </a:spcAft>
                      </a:pPr>
                      <a:r>
                        <a:rPr lang="pt-BR" sz="2000" dirty="0">
                          <a:effectLst/>
                        </a:rPr>
                        <a:t>(±0,26)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0,96</a:t>
                      </a:r>
                    </a:p>
                    <a:p>
                      <a:pPr algn="ctr">
                        <a:lnSpc>
                          <a:spcPct val="115000"/>
                        </a:lnSpc>
                        <a:spcAft>
                          <a:spcPts val="0"/>
                        </a:spcAft>
                      </a:pPr>
                      <a:r>
                        <a:rPr lang="pt-BR" sz="2000" dirty="0">
                          <a:effectLst/>
                        </a:rPr>
                        <a:t>(±0,01)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36</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extLst>
                  <a:ext uri="{0D108BD9-81ED-4DB2-BD59-A6C34878D82A}">
                    <a16:rowId xmlns:a16="http://schemas.microsoft.com/office/drawing/2014/main" val="3850999232"/>
                  </a:ext>
                </a:extLst>
              </a:tr>
              <a:tr h="403575">
                <a:tc>
                  <a:txBody>
                    <a:bodyPr/>
                    <a:lstStyle/>
                    <a:p>
                      <a:pPr algn="ctr">
                        <a:lnSpc>
                          <a:spcPct val="115000"/>
                        </a:lnSpc>
                        <a:spcAft>
                          <a:spcPts val="0"/>
                        </a:spcAft>
                      </a:pPr>
                      <a:r>
                        <a:rPr lang="pt-BR" sz="2000">
                          <a:effectLst/>
                        </a:rPr>
                        <a:t>Após mistura lenta</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5,44</a:t>
                      </a:r>
                    </a:p>
                    <a:p>
                      <a:pPr algn="ctr">
                        <a:lnSpc>
                          <a:spcPct val="115000"/>
                        </a:lnSpc>
                        <a:spcAft>
                          <a:spcPts val="0"/>
                        </a:spcAft>
                      </a:pPr>
                      <a:r>
                        <a:rPr lang="pt-BR" sz="2000" dirty="0">
                          <a:effectLst/>
                        </a:rPr>
                        <a:t>(±0,02)</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140,5</a:t>
                      </a:r>
                    </a:p>
                    <a:p>
                      <a:pPr algn="ctr">
                        <a:lnSpc>
                          <a:spcPct val="115000"/>
                        </a:lnSpc>
                        <a:spcAft>
                          <a:spcPts val="0"/>
                        </a:spcAft>
                      </a:pPr>
                      <a:r>
                        <a:rPr lang="pt-BR" sz="2000" dirty="0">
                          <a:effectLst/>
                        </a:rPr>
                        <a:t>(±0,001)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21,2</a:t>
                      </a:r>
                    </a:p>
                    <a:p>
                      <a:pPr algn="ctr">
                        <a:lnSpc>
                          <a:spcPct val="115000"/>
                        </a:lnSpc>
                        <a:spcAft>
                          <a:spcPts val="0"/>
                        </a:spcAft>
                      </a:pPr>
                      <a:r>
                        <a:rPr lang="pt-BR" sz="2000" dirty="0">
                          <a:effectLst/>
                        </a:rPr>
                        <a:t>(±0,03)</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2,1</a:t>
                      </a:r>
                    </a:p>
                    <a:p>
                      <a:pPr algn="ctr">
                        <a:lnSpc>
                          <a:spcPct val="115000"/>
                        </a:lnSpc>
                        <a:spcAft>
                          <a:spcPts val="0"/>
                        </a:spcAft>
                      </a:pPr>
                      <a:r>
                        <a:rPr lang="pt-BR" sz="2000" dirty="0">
                          <a:effectLst/>
                        </a:rPr>
                        <a:t>(±0,05)</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1,04</a:t>
                      </a:r>
                    </a:p>
                    <a:p>
                      <a:pPr algn="ctr">
                        <a:lnSpc>
                          <a:spcPct val="115000"/>
                        </a:lnSpc>
                        <a:spcAft>
                          <a:spcPts val="0"/>
                        </a:spcAft>
                      </a:pPr>
                      <a:r>
                        <a:rPr lang="pt-BR" sz="2000" dirty="0">
                          <a:effectLst/>
                        </a:rPr>
                        <a:t>(±0,00)</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31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extLst>
                  <a:ext uri="{0D108BD9-81ED-4DB2-BD59-A6C34878D82A}">
                    <a16:rowId xmlns:a16="http://schemas.microsoft.com/office/drawing/2014/main" val="857134367"/>
                  </a:ext>
                </a:extLst>
              </a:tr>
              <a:tr h="424815">
                <a:tc>
                  <a:txBody>
                    <a:bodyPr/>
                    <a:lstStyle/>
                    <a:p>
                      <a:pPr algn="ctr">
                        <a:lnSpc>
                          <a:spcPct val="115000"/>
                        </a:lnSpc>
                        <a:spcAft>
                          <a:spcPts val="0"/>
                        </a:spcAft>
                      </a:pPr>
                      <a:r>
                        <a:rPr lang="pt-BR" sz="2000">
                          <a:effectLst/>
                        </a:rPr>
                        <a:t>Após sedimentação</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a:effectLst/>
                        </a:rPr>
                        <a:t>4,84 (±0,001)</a:t>
                      </a:r>
                      <a:endParaRPr lang="pt-BR" sz="20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151,8</a:t>
                      </a:r>
                    </a:p>
                    <a:p>
                      <a:pPr algn="ctr">
                        <a:lnSpc>
                          <a:spcPct val="115000"/>
                        </a:lnSpc>
                        <a:spcAft>
                          <a:spcPts val="0"/>
                        </a:spcAft>
                      </a:pPr>
                      <a:r>
                        <a:rPr lang="pt-BR" sz="2000" dirty="0">
                          <a:effectLst/>
                        </a:rPr>
                        <a:t>(±0,01)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18,6</a:t>
                      </a:r>
                    </a:p>
                    <a:p>
                      <a:pPr algn="ctr">
                        <a:lnSpc>
                          <a:spcPct val="115000"/>
                        </a:lnSpc>
                        <a:spcAft>
                          <a:spcPts val="0"/>
                        </a:spcAft>
                      </a:pPr>
                      <a:r>
                        <a:rPr lang="pt-BR" sz="2000" dirty="0">
                          <a:effectLst/>
                        </a:rPr>
                        <a:t>(±0,01)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1,7</a:t>
                      </a:r>
                    </a:p>
                    <a:p>
                      <a:pPr algn="ctr">
                        <a:lnSpc>
                          <a:spcPct val="115000"/>
                        </a:lnSpc>
                        <a:spcAft>
                          <a:spcPts val="0"/>
                        </a:spcAft>
                      </a:pPr>
                      <a:r>
                        <a:rPr lang="pt-BR" sz="2000" dirty="0">
                          <a:effectLst/>
                        </a:rPr>
                        <a:t>(±0,08)</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1,38</a:t>
                      </a:r>
                    </a:p>
                    <a:p>
                      <a:pPr algn="ctr">
                        <a:lnSpc>
                          <a:spcPct val="115000"/>
                        </a:lnSpc>
                        <a:spcAft>
                          <a:spcPts val="0"/>
                        </a:spcAft>
                      </a:pPr>
                      <a:r>
                        <a:rPr lang="pt-BR" sz="2000" dirty="0">
                          <a:effectLst/>
                        </a:rPr>
                        <a:t>(±0,01)</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tc>
                  <a:txBody>
                    <a:bodyPr/>
                    <a:lstStyle/>
                    <a:p>
                      <a:pPr algn="ctr">
                        <a:lnSpc>
                          <a:spcPct val="115000"/>
                        </a:lnSpc>
                        <a:spcAft>
                          <a:spcPts val="0"/>
                        </a:spcAft>
                      </a:pPr>
                      <a:r>
                        <a:rPr lang="pt-BR" sz="2000" dirty="0">
                          <a:effectLst/>
                        </a:rPr>
                        <a:t>9</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tc>
                <a:extLst>
                  <a:ext uri="{0D108BD9-81ED-4DB2-BD59-A6C34878D82A}">
                    <a16:rowId xmlns:a16="http://schemas.microsoft.com/office/drawing/2014/main" val="681523993"/>
                  </a:ext>
                </a:extLst>
              </a:tr>
            </a:tbl>
          </a:graphicData>
        </a:graphic>
      </p:graphicFrame>
    </p:spTree>
    <p:extLst>
      <p:ext uri="{BB962C8B-B14F-4D97-AF65-F5344CB8AC3E}">
        <p14:creationId xmlns:p14="http://schemas.microsoft.com/office/powerpoint/2010/main" val="2819092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RESULTADOS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0" y="672661"/>
            <a:ext cx="86450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pt-BR" sz="2000" dirty="0"/>
              <a:t>Eficiência de remoção de cor e turbidez em relação ao ponto de aplicação do flúor </a:t>
            </a:r>
            <a:endParaRPr kumimoji="0" lang="pt-BR" altLang="pt-BR" sz="2000" i="0" u="none" strike="noStrike" cap="none" normalizeH="0" baseline="0" dirty="0">
              <a:ln>
                <a:noFill/>
              </a:ln>
              <a:solidFill>
                <a:schemeClr val="tx1"/>
              </a:solidFill>
              <a:effectLst/>
              <a:latin typeface="Arial" panose="020B0604020202020204" pitchFamily="34" charset="0"/>
            </a:endParaRPr>
          </a:p>
        </p:txBody>
      </p:sp>
      <p:graphicFrame>
        <p:nvGraphicFramePr>
          <p:cNvPr id="6" name="Gráfico 5">
            <a:extLst>
              <a:ext uri="{FF2B5EF4-FFF2-40B4-BE49-F238E27FC236}">
                <a16:creationId xmlns:a16="http://schemas.microsoft.com/office/drawing/2014/main" id="{0F01D29C-D33B-5C4D-B8EC-A38DF8CB8627}"/>
              </a:ext>
            </a:extLst>
          </p:cNvPr>
          <p:cNvGraphicFramePr>
            <a:graphicFrameLocks noChangeAspect="1"/>
          </p:cNvGraphicFramePr>
          <p:nvPr>
            <p:extLst/>
          </p:nvPr>
        </p:nvGraphicFramePr>
        <p:xfrm>
          <a:off x="179512" y="1196752"/>
          <a:ext cx="8784976" cy="4307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82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RESULTADOS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1" y="1052736"/>
            <a:ext cx="785921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pt-BR" sz="2800" dirty="0"/>
              <a:t>A piora da qualidade da água pode ser explicada conforme o estudo de </a:t>
            </a:r>
            <a:r>
              <a:rPr lang="pt-BR" sz="2800" dirty="0" err="1"/>
              <a:t>Pommerenk</a:t>
            </a:r>
            <a:r>
              <a:rPr lang="pt-BR" sz="2800" dirty="0"/>
              <a:t> e </a:t>
            </a:r>
            <a:r>
              <a:rPr lang="pt-BR" sz="2800" dirty="0" err="1"/>
              <a:t>Schafran</a:t>
            </a:r>
            <a:r>
              <a:rPr lang="pt-BR" sz="2800" dirty="0"/>
              <a:t> (2002), que concluíram que a formação de complexos </a:t>
            </a:r>
            <a:r>
              <a:rPr lang="pt-BR" sz="2800" dirty="0" err="1"/>
              <a:t>fluoaluminais</a:t>
            </a:r>
            <a:r>
              <a:rPr lang="pt-BR" sz="2800" dirty="0"/>
              <a:t> em solução causa uma redução simultânea do produto de hidrólise de alumínio disponível para interagir com as partículas.</a:t>
            </a:r>
            <a:endParaRPr kumimoji="0" lang="pt-BR" altLang="pt-BR" sz="2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2644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RESULTADOS</a:t>
            </a:r>
          </a:p>
        </p:txBody>
      </p:sp>
      <p:graphicFrame>
        <p:nvGraphicFramePr>
          <p:cNvPr id="4" name="Tabela 3">
            <a:extLst>
              <a:ext uri="{FF2B5EF4-FFF2-40B4-BE49-F238E27FC236}">
                <a16:creationId xmlns:a16="http://schemas.microsoft.com/office/drawing/2014/main" id="{83AE9D04-DAE1-4346-A16B-82103E1FC3BD}"/>
              </a:ext>
            </a:extLst>
          </p:cNvPr>
          <p:cNvGraphicFramePr>
            <a:graphicFrameLocks noGrp="1"/>
          </p:cNvGraphicFramePr>
          <p:nvPr>
            <p:extLst/>
          </p:nvPr>
        </p:nvGraphicFramePr>
        <p:xfrm>
          <a:off x="539552" y="1236112"/>
          <a:ext cx="8424936" cy="4209105"/>
        </p:xfrm>
        <a:graphic>
          <a:graphicData uri="http://schemas.openxmlformats.org/drawingml/2006/table">
            <a:tbl>
              <a:tblPr firstRow="1" firstCol="1" lastRow="1" lastCol="1" bandRow="1" bandCol="1">
                <a:tableStyleId>{5C22544A-7EE6-4342-B048-85BDC9FD1C3A}</a:tableStyleId>
              </a:tblPr>
              <a:tblGrid>
                <a:gridCol w="1296144">
                  <a:extLst>
                    <a:ext uri="{9D8B030D-6E8A-4147-A177-3AD203B41FA5}">
                      <a16:colId xmlns:a16="http://schemas.microsoft.com/office/drawing/2014/main" val="965197338"/>
                    </a:ext>
                  </a:extLst>
                </a:gridCol>
                <a:gridCol w="2919139">
                  <a:extLst>
                    <a:ext uri="{9D8B030D-6E8A-4147-A177-3AD203B41FA5}">
                      <a16:colId xmlns:a16="http://schemas.microsoft.com/office/drawing/2014/main" val="3894009951"/>
                    </a:ext>
                  </a:extLst>
                </a:gridCol>
                <a:gridCol w="2124524">
                  <a:extLst>
                    <a:ext uri="{9D8B030D-6E8A-4147-A177-3AD203B41FA5}">
                      <a16:colId xmlns:a16="http://schemas.microsoft.com/office/drawing/2014/main" val="3268810298"/>
                    </a:ext>
                  </a:extLst>
                </a:gridCol>
                <a:gridCol w="2085129">
                  <a:extLst>
                    <a:ext uri="{9D8B030D-6E8A-4147-A177-3AD203B41FA5}">
                      <a16:colId xmlns:a16="http://schemas.microsoft.com/office/drawing/2014/main" val="422318732"/>
                    </a:ext>
                  </a:extLst>
                </a:gridCol>
              </a:tblGrid>
              <a:tr h="563216">
                <a:tc>
                  <a:txBody>
                    <a:bodyPr/>
                    <a:lstStyle/>
                    <a:p>
                      <a:pPr algn="l">
                        <a:lnSpc>
                          <a:spcPct val="100000"/>
                        </a:lnSpc>
                        <a:spcAft>
                          <a:spcPts val="0"/>
                        </a:spcAft>
                      </a:pPr>
                      <a:r>
                        <a:rPr lang="pt-BR" sz="1600">
                          <a:effectLst/>
                        </a:rPr>
                        <a:t>Período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dirty="0">
                          <a:effectLst/>
                        </a:rPr>
                        <a:t>Quantidade de flúor dosado na </a:t>
                      </a:r>
                      <a:r>
                        <a:rPr lang="pt-BR" sz="1600" dirty="0" err="1">
                          <a:effectLst/>
                        </a:rPr>
                        <a:t>ETAapós</a:t>
                      </a:r>
                      <a:r>
                        <a:rPr lang="pt-BR" sz="1600" dirty="0">
                          <a:effectLst/>
                        </a:rPr>
                        <a:t> coagulação (kg/mês)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dirty="0">
                          <a:effectLst/>
                        </a:rPr>
                        <a:t>Quantidade medida na água tratada (kg/mês)</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Diferença do flúor dosado e medido (%)</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0983736"/>
                  </a:ext>
                </a:extLst>
              </a:tr>
              <a:tr h="280453">
                <a:tc>
                  <a:txBody>
                    <a:bodyPr/>
                    <a:lstStyle/>
                    <a:p>
                      <a:pPr algn="l">
                        <a:lnSpc>
                          <a:spcPct val="100000"/>
                        </a:lnSpc>
                        <a:spcAft>
                          <a:spcPts val="0"/>
                        </a:spcAft>
                      </a:pPr>
                      <a:r>
                        <a:rPr lang="pt-BR" sz="1600" dirty="0">
                          <a:effectLst/>
                        </a:rPr>
                        <a:t>Janeiro</a:t>
                      </a:r>
                      <a:endParaRPr lang="pt-B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dirty="0">
                          <a:effectLst/>
                        </a:rPr>
                        <a:t>916</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996</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+ 8,7</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0101401"/>
                  </a:ext>
                </a:extLst>
              </a:tr>
              <a:tr h="280453">
                <a:tc>
                  <a:txBody>
                    <a:bodyPr/>
                    <a:lstStyle/>
                    <a:p>
                      <a:pPr algn="l">
                        <a:lnSpc>
                          <a:spcPct val="100000"/>
                        </a:lnSpc>
                        <a:spcAft>
                          <a:spcPts val="0"/>
                        </a:spcAft>
                      </a:pPr>
                      <a:r>
                        <a:rPr lang="pt-BR" sz="1600">
                          <a:effectLst/>
                        </a:rPr>
                        <a:t>Fevereiro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734</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828</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+ 12,7</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5126223"/>
                  </a:ext>
                </a:extLst>
              </a:tr>
              <a:tr h="280453">
                <a:tc>
                  <a:txBody>
                    <a:bodyPr/>
                    <a:lstStyle/>
                    <a:p>
                      <a:pPr algn="l">
                        <a:lnSpc>
                          <a:spcPct val="100000"/>
                        </a:lnSpc>
                        <a:spcAft>
                          <a:spcPts val="0"/>
                        </a:spcAft>
                      </a:pPr>
                      <a:r>
                        <a:rPr lang="pt-BR" sz="1600">
                          <a:effectLst/>
                        </a:rPr>
                        <a:t>Março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914</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893</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- 2,3</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39866105"/>
                  </a:ext>
                </a:extLst>
              </a:tr>
              <a:tr h="280453">
                <a:tc>
                  <a:txBody>
                    <a:bodyPr/>
                    <a:lstStyle/>
                    <a:p>
                      <a:pPr algn="l">
                        <a:lnSpc>
                          <a:spcPct val="100000"/>
                        </a:lnSpc>
                        <a:spcAft>
                          <a:spcPts val="0"/>
                        </a:spcAft>
                      </a:pPr>
                      <a:r>
                        <a:rPr lang="pt-BR" sz="1600">
                          <a:effectLst/>
                        </a:rPr>
                        <a:t>Abril</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715</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672</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- 5,9</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0405503"/>
                  </a:ext>
                </a:extLst>
              </a:tr>
              <a:tr h="280453">
                <a:tc>
                  <a:txBody>
                    <a:bodyPr/>
                    <a:lstStyle/>
                    <a:p>
                      <a:pPr algn="l">
                        <a:lnSpc>
                          <a:spcPct val="100000"/>
                        </a:lnSpc>
                        <a:spcAft>
                          <a:spcPts val="0"/>
                        </a:spcAft>
                      </a:pPr>
                      <a:r>
                        <a:rPr lang="pt-BR" sz="1600">
                          <a:effectLst/>
                        </a:rPr>
                        <a:t>Maio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822</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dirty="0">
                          <a:effectLst/>
                        </a:rPr>
                        <a:t>690</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dirty="0">
                          <a:effectLst/>
                        </a:rPr>
                        <a:t>- 16,0</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051279"/>
                  </a:ext>
                </a:extLst>
              </a:tr>
              <a:tr h="280453">
                <a:tc>
                  <a:txBody>
                    <a:bodyPr/>
                    <a:lstStyle/>
                    <a:p>
                      <a:pPr algn="l">
                        <a:lnSpc>
                          <a:spcPct val="100000"/>
                        </a:lnSpc>
                        <a:spcAft>
                          <a:spcPts val="0"/>
                        </a:spcAft>
                      </a:pPr>
                      <a:r>
                        <a:rPr lang="pt-BR" sz="1600">
                          <a:effectLst/>
                        </a:rPr>
                        <a:t>Junho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892</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708</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- 20,6</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20763397"/>
                  </a:ext>
                </a:extLst>
              </a:tr>
              <a:tr h="280453">
                <a:tc>
                  <a:txBody>
                    <a:bodyPr/>
                    <a:lstStyle/>
                    <a:p>
                      <a:pPr algn="l">
                        <a:lnSpc>
                          <a:spcPct val="100000"/>
                        </a:lnSpc>
                        <a:spcAft>
                          <a:spcPts val="0"/>
                        </a:spcAft>
                      </a:pPr>
                      <a:r>
                        <a:rPr lang="pt-BR" sz="1600">
                          <a:effectLst/>
                        </a:rPr>
                        <a:t>Julho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1.083</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861</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- 20,5</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1566305"/>
                  </a:ext>
                </a:extLst>
              </a:tr>
              <a:tr h="280453">
                <a:tc>
                  <a:txBody>
                    <a:bodyPr/>
                    <a:lstStyle/>
                    <a:p>
                      <a:pPr algn="l">
                        <a:lnSpc>
                          <a:spcPct val="100000"/>
                        </a:lnSpc>
                        <a:spcAft>
                          <a:spcPts val="0"/>
                        </a:spcAft>
                      </a:pPr>
                      <a:r>
                        <a:rPr lang="pt-BR" sz="1600">
                          <a:effectLst/>
                        </a:rPr>
                        <a:t>Agosto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1.023</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957</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- 6,4</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2425606"/>
                  </a:ext>
                </a:extLst>
              </a:tr>
              <a:tr h="280453">
                <a:tc>
                  <a:txBody>
                    <a:bodyPr/>
                    <a:lstStyle/>
                    <a:p>
                      <a:pPr algn="l">
                        <a:lnSpc>
                          <a:spcPct val="100000"/>
                        </a:lnSpc>
                        <a:spcAft>
                          <a:spcPts val="0"/>
                        </a:spcAft>
                      </a:pPr>
                      <a:r>
                        <a:rPr lang="pt-BR" sz="1600">
                          <a:effectLst/>
                        </a:rPr>
                        <a:t>Setembro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1.104</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955</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-13,5</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74820516"/>
                  </a:ext>
                </a:extLst>
              </a:tr>
              <a:tr h="280453">
                <a:tc>
                  <a:txBody>
                    <a:bodyPr/>
                    <a:lstStyle/>
                    <a:p>
                      <a:pPr algn="l">
                        <a:lnSpc>
                          <a:spcPct val="100000"/>
                        </a:lnSpc>
                        <a:spcAft>
                          <a:spcPts val="0"/>
                        </a:spcAft>
                      </a:pPr>
                      <a:r>
                        <a:rPr lang="pt-BR" sz="1600">
                          <a:effectLst/>
                        </a:rPr>
                        <a:t>Outubro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1.202</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1.042</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- 13,3</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5617386"/>
                  </a:ext>
                </a:extLst>
              </a:tr>
              <a:tr h="280453">
                <a:tc>
                  <a:txBody>
                    <a:bodyPr/>
                    <a:lstStyle/>
                    <a:p>
                      <a:pPr algn="l">
                        <a:lnSpc>
                          <a:spcPct val="100000"/>
                        </a:lnSpc>
                        <a:spcAft>
                          <a:spcPts val="0"/>
                        </a:spcAft>
                      </a:pPr>
                      <a:r>
                        <a:rPr lang="pt-BR" sz="1600">
                          <a:effectLst/>
                        </a:rPr>
                        <a:t>Novembro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847</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919</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+ 8,4</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6962388"/>
                  </a:ext>
                </a:extLst>
              </a:tr>
              <a:tr h="280453">
                <a:tc>
                  <a:txBody>
                    <a:bodyPr/>
                    <a:lstStyle/>
                    <a:p>
                      <a:pPr algn="l">
                        <a:lnSpc>
                          <a:spcPct val="100000"/>
                        </a:lnSpc>
                        <a:spcAft>
                          <a:spcPts val="0"/>
                        </a:spcAft>
                      </a:pPr>
                      <a:r>
                        <a:rPr lang="pt-BR" sz="1600">
                          <a:effectLst/>
                        </a:rPr>
                        <a:t>Dezembro</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985</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889</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- 9,7</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0827638"/>
                  </a:ext>
                </a:extLst>
              </a:tr>
              <a:tr h="280453">
                <a:tc>
                  <a:txBody>
                    <a:bodyPr/>
                    <a:lstStyle/>
                    <a:p>
                      <a:pPr algn="l">
                        <a:lnSpc>
                          <a:spcPct val="100000"/>
                        </a:lnSpc>
                        <a:spcAft>
                          <a:spcPts val="0"/>
                        </a:spcAft>
                      </a:pPr>
                      <a:r>
                        <a:rPr lang="pt-BR" sz="1600">
                          <a:effectLst/>
                        </a:rPr>
                        <a:t>Total</a:t>
                      </a:r>
                      <a:endParaRPr lang="pt-B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11.237</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a:effectLst/>
                        </a:rPr>
                        <a:t>10.409</a:t>
                      </a:r>
                      <a:endParaRPr lang="pt-B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pt-BR" sz="1600" dirty="0">
                          <a:effectLst/>
                        </a:rPr>
                        <a:t>- 7,4</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7517144"/>
                  </a:ext>
                </a:extLst>
              </a:tr>
            </a:tbl>
          </a:graphicData>
        </a:graphic>
      </p:graphicFrame>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327833" y="692696"/>
            <a:ext cx="8924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sz="2000" dirty="0">
                <a:latin typeface="Arial" panose="020B0604020202020204" pitchFamily="34" charset="0"/>
                <a:ea typeface="Calibri" panose="020F0502020204030204" pitchFamily="34" charset="0"/>
                <a:cs typeface="Times New Roman" panose="02020603050405020304" pitchFamily="18" charset="0"/>
              </a:rPr>
              <a:t>C</a:t>
            </a:r>
            <a:r>
              <a:rPr kumimoji="0" lang="pt-BR" altLang="pt-BR" sz="20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onsumo Flúor dosado na ETA e registrado no tanque no final do tratamento</a:t>
            </a:r>
            <a:endParaRPr kumimoji="0" lang="pt-BR" altLang="pt-BR" sz="20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18411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RESULTADOS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327833" y="692696"/>
            <a:ext cx="89246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pt-BR" altLang="pt-BR" sz="2000" dirty="0">
                <a:latin typeface="Arial" panose="020B0604020202020204" pitchFamily="34" charset="0"/>
                <a:ea typeface="Calibri" panose="020F0502020204030204" pitchFamily="34" charset="0"/>
                <a:cs typeface="Times New Roman" panose="02020603050405020304" pitchFamily="18" charset="0"/>
              </a:rPr>
              <a:t>C</a:t>
            </a:r>
            <a:r>
              <a:rPr kumimoji="0" lang="pt-BR" altLang="pt-BR" sz="20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onsumo Flúor dosado na ETA e registrado no tanque no final do tratamento</a:t>
            </a:r>
            <a:endParaRPr kumimoji="0" lang="pt-BR" altLang="pt-BR" sz="2000" i="0" u="none" strike="noStrike" cap="none" normalizeH="0" baseline="0" dirty="0">
              <a:ln>
                <a:noFill/>
              </a:ln>
              <a:solidFill>
                <a:schemeClr val="tx1"/>
              </a:solidFill>
              <a:effectLst/>
              <a:latin typeface="Arial" panose="020B0604020202020204" pitchFamily="34" charset="0"/>
            </a:endParaRPr>
          </a:p>
        </p:txBody>
      </p:sp>
      <p:pic>
        <p:nvPicPr>
          <p:cNvPr id="3" name="Imagem 2">
            <a:extLst>
              <a:ext uri="{FF2B5EF4-FFF2-40B4-BE49-F238E27FC236}">
                <a16:creationId xmlns:a16="http://schemas.microsoft.com/office/drawing/2014/main" id="{3EE7881D-8984-4542-B9E3-86D284D8F5CC}"/>
              </a:ext>
            </a:extLst>
          </p:cNvPr>
          <p:cNvPicPr>
            <a:picLocks noChangeAspect="1"/>
          </p:cNvPicPr>
          <p:nvPr/>
        </p:nvPicPr>
        <p:blipFill>
          <a:blip r:embed="rId2"/>
          <a:stretch>
            <a:fillRect/>
          </a:stretch>
        </p:blipFill>
        <p:spPr>
          <a:xfrm>
            <a:off x="1115616" y="1092806"/>
            <a:ext cx="6516215" cy="4333364"/>
          </a:xfrm>
          <a:prstGeom prst="rect">
            <a:avLst/>
          </a:prstGeom>
        </p:spPr>
      </p:pic>
    </p:spTree>
    <p:extLst>
      <p:ext uri="{BB962C8B-B14F-4D97-AF65-F5344CB8AC3E}">
        <p14:creationId xmlns:p14="http://schemas.microsoft.com/office/powerpoint/2010/main" val="1858025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CONCLUSÕES</a:t>
            </a:r>
          </a:p>
        </p:txBody>
      </p:sp>
      <p:sp>
        <p:nvSpPr>
          <p:cNvPr id="3" name="Espaço Reservado para Conteúdo 2"/>
          <p:cNvSpPr>
            <a:spLocks noGrp="1"/>
          </p:cNvSpPr>
          <p:nvPr>
            <p:ph idx="1"/>
          </p:nvPr>
        </p:nvSpPr>
        <p:spPr>
          <a:xfrm>
            <a:off x="457200" y="908720"/>
            <a:ext cx="8229600" cy="3816424"/>
          </a:xfrm>
        </p:spPr>
        <p:txBody>
          <a:bodyPr>
            <a:noAutofit/>
          </a:bodyPr>
          <a:lstStyle/>
          <a:p>
            <a:pPr marL="0" indent="0">
              <a:buNone/>
            </a:pPr>
            <a:r>
              <a:rPr lang="pt-BR" sz="2800" dirty="0"/>
              <a:t>O presente trabalho permitiu concluir que:</a:t>
            </a:r>
          </a:p>
          <a:p>
            <a:pPr marL="0" indent="0">
              <a:buNone/>
            </a:pPr>
            <a:endParaRPr lang="pt-BR" sz="2800" dirty="0"/>
          </a:p>
          <a:p>
            <a:pPr>
              <a:buFontTx/>
              <a:buChar char="-"/>
            </a:pPr>
            <a:r>
              <a:rPr lang="pt-BR" sz="2800" dirty="0"/>
              <a:t>A adição de flúor nos pontos anteriormente a sedimentação causam uma redução na qualidade da água decantada, propiciando maiores gastos com consumo de coagulante, bem como uma perda do produto, sendo necessária uma dosagem maior para obter as quantidades desejadas;</a:t>
            </a:r>
          </a:p>
        </p:txBody>
      </p:sp>
    </p:spTree>
    <p:extLst>
      <p:ext uri="{BB962C8B-B14F-4D97-AF65-F5344CB8AC3E}">
        <p14:creationId xmlns:p14="http://schemas.microsoft.com/office/powerpoint/2010/main" val="387130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INTRODUÇÃO</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0" y="908720"/>
            <a:ext cx="8229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pt-BR" sz="2800" dirty="0"/>
              <a:t>A </a:t>
            </a:r>
            <a:r>
              <a:rPr lang="pt-BR" sz="2800" dirty="0" err="1"/>
              <a:t>fluoretação</a:t>
            </a:r>
            <a:r>
              <a:rPr lang="pt-BR" sz="2800" dirty="0"/>
              <a:t>, processo de adição de flúor no tratamento de água, tornou-se obrigatório no Brasil a partir da Lei Federal 6.050 de 1974, como uma ação do governo para a prevenção da cárie dentária. Os valores limites Flúor são definidos na Portaria de Consolidação n°5 de 2017, com valores ótimos variando entre 0,7 e 1,2 mg/L dependendo da temperatura.</a:t>
            </a:r>
          </a:p>
          <a:p>
            <a:pPr lvl="0" algn="just" eaLnBrk="0" fontAlgn="base" hangingPunct="0">
              <a:spcBef>
                <a:spcPct val="0"/>
              </a:spcBef>
              <a:spcAft>
                <a:spcPct val="0"/>
              </a:spcAft>
            </a:pPr>
            <a:endParaRPr kumimoji="0" lang="pt-BR" altLang="pt-BR" sz="2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8053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CONCLUSÕES</a:t>
            </a:r>
          </a:p>
        </p:txBody>
      </p:sp>
      <p:sp>
        <p:nvSpPr>
          <p:cNvPr id="3" name="Espaço Reservado para Conteúdo 2"/>
          <p:cNvSpPr>
            <a:spLocks noGrp="1"/>
          </p:cNvSpPr>
          <p:nvPr>
            <p:ph idx="1"/>
          </p:nvPr>
        </p:nvSpPr>
        <p:spPr>
          <a:xfrm>
            <a:off x="457200" y="1340768"/>
            <a:ext cx="8229600" cy="2664296"/>
          </a:xfrm>
        </p:spPr>
        <p:txBody>
          <a:bodyPr>
            <a:noAutofit/>
          </a:bodyPr>
          <a:lstStyle/>
          <a:p>
            <a:pPr>
              <a:buFontTx/>
              <a:buChar char="-"/>
            </a:pPr>
            <a:r>
              <a:rPr lang="pt-BR" sz="2800" dirty="0"/>
              <a:t>nesse estudo, o ponto de aplicação mais indicado para eficiência do tratamento seria na água decantada, onde ocorreram as menores perdas na qualidade da água e na quantidade de flúor, no entanto, na água filtrada a perda seria ainda menor.</a:t>
            </a:r>
          </a:p>
        </p:txBody>
      </p:sp>
    </p:spTree>
    <p:extLst>
      <p:ext uri="{BB962C8B-B14F-4D97-AF65-F5344CB8AC3E}">
        <p14:creationId xmlns:p14="http://schemas.microsoft.com/office/powerpoint/2010/main" val="958405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REFERÊNCIAS</a:t>
            </a:r>
          </a:p>
        </p:txBody>
      </p:sp>
      <p:sp>
        <p:nvSpPr>
          <p:cNvPr id="3" name="Espaço Reservado para Conteúdo 2"/>
          <p:cNvSpPr>
            <a:spLocks noGrp="1"/>
          </p:cNvSpPr>
          <p:nvPr>
            <p:ph idx="1"/>
          </p:nvPr>
        </p:nvSpPr>
        <p:spPr>
          <a:xfrm>
            <a:off x="457200" y="908720"/>
            <a:ext cx="8435280" cy="3773014"/>
          </a:xfrm>
        </p:spPr>
        <p:txBody>
          <a:bodyPr>
            <a:noAutofit/>
          </a:bodyPr>
          <a:lstStyle/>
          <a:p>
            <a:pPr marL="0" indent="0">
              <a:buNone/>
            </a:pPr>
            <a:r>
              <a:rPr lang="en-US" sz="1200" dirty="0"/>
              <a:t>American Public Health Association – APHA; American Water Works Association – AWWA; Water Environment Federation - WEF. Standard methods for the examination of water and wastewater. 21st Ed. </a:t>
            </a:r>
            <a:r>
              <a:rPr lang="pt-BR" sz="1200" dirty="0"/>
              <a:t>Washington, DC, 2005.</a:t>
            </a:r>
          </a:p>
          <a:p>
            <a:pPr marL="0" indent="0">
              <a:buNone/>
            </a:pPr>
            <a:r>
              <a:rPr lang="pt-BR" sz="1200" dirty="0"/>
              <a:t>BARROS, E.R.C.; TOVO, M.F.; SCAPINI, C. (1993). Resultados da </a:t>
            </a:r>
            <a:r>
              <a:rPr lang="pt-BR" sz="1200" dirty="0" err="1"/>
              <a:t>fluoretação</a:t>
            </a:r>
            <a:r>
              <a:rPr lang="pt-BR" sz="1200" dirty="0"/>
              <a:t> da água. </a:t>
            </a:r>
            <a:r>
              <a:rPr lang="pt-BR" sz="1200" dirty="0" err="1"/>
              <a:t>Rev</a:t>
            </a:r>
            <a:r>
              <a:rPr lang="pt-BR" sz="1200" dirty="0"/>
              <a:t> Gaúcha </a:t>
            </a:r>
            <a:r>
              <a:rPr lang="pt-BR" sz="1200" dirty="0" err="1"/>
              <a:t>Odontol</a:t>
            </a:r>
            <a:r>
              <a:rPr lang="pt-BR" sz="1200" dirty="0"/>
              <a:t> 1993, 41(5):303-8.</a:t>
            </a:r>
          </a:p>
          <a:p>
            <a:pPr marL="0" indent="0">
              <a:buNone/>
            </a:pPr>
            <a:r>
              <a:rPr lang="pt-BR" sz="1200" dirty="0"/>
              <a:t>BASTING, R.T.; PEREIRA, A.C.; MENEGHIM, M.C. (1997). Avaliação da prevalência de cárie dentária em escolares do município de Piracicaba, SP, Brasil, após 25 anos de </a:t>
            </a:r>
            <a:r>
              <a:rPr lang="pt-BR" sz="1200" dirty="0" err="1"/>
              <a:t>fluoretação</a:t>
            </a:r>
            <a:r>
              <a:rPr lang="pt-BR" sz="1200" dirty="0"/>
              <a:t> das águas de abastecimento público. </a:t>
            </a:r>
            <a:r>
              <a:rPr lang="pt-BR" sz="1200" dirty="0" err="1"/>
              <a:t>Rev</a:t>
            </a:r>
            <a:r>
              <a:rPr lang="pt-BR" sz="1200" dirty="0"/>
              <a:t> </a:t>
            </a:r>
            <a:r>
              <a:rPr lang="pt-BR" sz="1200" dirty="0" err="1"/>
              <a:t>Odontol</a:t>
            </a:r>
            <a:r>
              <a:rPr lang="pt-BR" sz="1200" dirty="0"/>
              <a:t> </a:t>
            </a:r>
            <a:r>
              <a:rPr lang="pt-BR" sz="1200" dirty="0" err="1"/>
              <a:t>Univ</a:t>
            </a:r>
            <a:r>
              <a:rPr lang="pt-BR" sz="1200" dirty="0"/>
              <a:t> São Paulo, v. 11, </a:t>
            </a:r>
            <a:r>
              <a:rPr lang="pt-BR" sz="1200" dirty="0" err="1"/>
              <a:t>n</a:t>
            </a:r>
            <a:r>
              <a:rPr lang="pt-BR" sz="1200" dirty="0"/>
              <a:t>. 4, 287-292p.</a:t>
            </a:r>
          </a:p>
          <a:p>
            <a:pPr marL="0" indent="0">
              <a:buNone/>
            </a:pPr>
            <a:r>
              <a:rPr lang="pt-BR" sz="1200" dirty="0"/>
              <a:t>EIDELWEIN, C. (2010). Panorama, benefícios e controvérsias da </a:t>
            </a:r>
            <a:r>
              <a:rPr lang="pt-BR" sz="1200" dirty="0" err="1"/>
              <a:t>fluoretação</a:t>
            </a:r>
            <a:r>
              <a:rPr lang="pt-BR" sz="1200" dirty="0"/>
              <a:t> da água de abastecimento público no Brasil e no mundo: uma revisão da literatura. Universidade Federal do Rio Grande do Sul. Porto Alegre.</a:t>
            </a:r>
          </a:p>
          <a:p>
            <a:pPr marL="0" indent="0">
              <a:buNone/>
            </a:pPr>
            <a:r>
              <a:rPr lang="pt-BR" sz="1200" dirty="0"/>
              <a:t>MINISTÉRIO DA SAÚDE (1999). Secretaria de Políticas de Saúde. Área Técnica de Saúde Bucal. </a:t>
            </a:r>
            <a:r>
              <a:rPr lang="pt-BR" sz="1200" dirty="0" err="1"/>
              <a:t>Fluoretação</a:t>
            </a:r>
            <a:r>
              <a:rPr lang="pt-BR" sz="1200" dirty="0"/>
              <a:t> da água de consumo público no Brasil. Disponível em </a:t>
            </a:r>
            <a:r>
              <a:rPr lang="pt-BR" sz="1200" dirty="0" err="1"/>
              <a:t>http</a:t>
            </a:r>
            <a:r>
              <a:rPr lang="pt-BR" sz="1200" dirty="0"/>
              <a:t>://</a:t>
            </a:r>
            <a:r>
              <a:rPr lang="pt-BR" sz="1200" dirty="0" err="1"/>
              <a:t>www.saude.gov.br</a:t>
            </a:r>
            <a:r>
              <a:rPr lang="pt-BR" sz="1200" dirty="0"/>
              <a:t>/programas/bucal/</a:t>
            </a:r>
            <a:r>
              <a:rPr lang="pt-BR" sz="1200" dirty="0" err="1"/>
              <a:t>inicial.htm</a:t>
            </a:r>
            <a:r>
              <a:rPr lang="pt-BR" sz="1200" dirty="0"/>
              <a:t>; capturado em 27 junho 2017.</a:t>
            </a:r>
          </a:p>
          <a:p>
            <a:pPr marL="0" indent="0">
              <a:buNone/>
            </a:pPr>
            <a:r>
              <a:rPr lang="en-US" sz="1200" dirty="0"/>
              <a:t>BURT, B.A.; EKLUND, S.A. (1999). Dentistry, dental practice, and the community.  5th ed. Philadelphia, Pennsylvania: WB Saunders.</a:t>
            </a:r>
            <a:endParaRPr lang="pt-BR" sz="1200" dirty="0"/>
          </a:p>
          <a:p>
            <a:pPr marL="0" indent="0">
              <a:buNone/>
            </a:pPr>
            <a:r>
              <a:rPr lang="en-US" sz="1200" dirty="0"/>
              <a:t>LIU, R.; ZHU, L.; GONG, W.; LAN, H.; LIU, H.; QU, J. (2013). Effects of fluoride on coagulation performance of aluminum chloride towards Kaolin suspension. </a:t>
            </a:r>
            <a:r>
              <a:rPr lang="en-US" sz="1200" dirty="0" err="1"/>
              <a:t>Colloidand</a:t>
            </a:r>
            <a:r>
              <a:rPr lang="en-US" sz="1200" dirty="0"/>
              <a:t> Surfaces A: Physicochemical and Engineering Aspects, v. 412, 84-90p.</a:t>
            </a:r>
            <a:endParaRPr lang="pt-BR" sz="1200" dirty="0"/>
          </a:p>
          <a:p>
            <a:pPr marL="0" indent="0">
              <a:buNone/>
            </a:pPr>
            <a:r>
              <a:rPr lang="en-US" sz="1200" dirty="0"/>
              <a:t>MARTHALER, T M; PETERSEN, P.E. (2011). Salt fluoridation – an alternative in automatic prevention of dental caries. </a:t>
            </a:r>
            <a:r>
              <a:rPr lang="en-US" sz="1200" dirty="0" err="1"/>
              <a:t>Internation</a:t>
            </a:r>
            <a:r>
              <a:rPr lang="en-US" sz="1200" dirty="0"/>
              <a:t> Dental Journal, v. 55, 351-358p.</a:t>
            </a:r>
            <a:endParaRPr lang="pt-BR" sz="1200" dirty="0"/>
          </a:p>
          <a:p>
            <a:pPr marL="0" indent="0">
              <a:buNone/>
            </a:pPr>
            <a:r>
              <a:rPr lang="en-US" sz="1200" dirty="0"/>
              <a:t>MULLEN, J. (2005). History of Water Fluoridation. British Dental Journal, v. 199, n. 7. 1-4p. </a:t>
            </a:r>
            <a:endParaRPr lang="pt-BR" sz="1200" dirty="0"/>
          </a:p>
          <a:p>
            <a:pPr marL="0" indent="0">
              <a:buNone/>
            </a:pPr>
            <a:r>
              <a:rPr lang="en-US" sz="1200" dirty="0"/>
              <a:t>ORGANIZAÇÃO MUNDIAL DA SAÚDE (1997). Oral health surveys: basic methods. 4th ed. Geneva.</a:t>
            </a:r>
            <a:endParaRPr lang="pt-BR" sz="1200" dirty="0"/>
          </a:p>
          <a:p>
            <a:pPr marL="0" indent="0">
              <a:buNone/>
            </a:pPr>
            <a:r>
              <a:rPr lang="en-US" sz="1200" dirty="0"/>
              <a:t>POMMERENK, P.; SCHAFRAN, G.C. (2002). Effects of </a:t>
            </a:r>
            <a:r>
              <a:rPr lang="en-US" sz="1200" dirty="0" err="1"/>
              <a:t>prefluoridation</a:t>
            </a:r>
            <a:r>
              <a:rPr lang="en-US" sz="1200" dirty="0"/>
              <a:t> on removal of particles and organic matter. American Water Works </a:t>
            </a:r>
            <a:r>
              <a:rPr lang="en-US" sz="1200" dirty="0" err="1"/>
              <a:t>Association.Journal</a:t>
            </a:r>
            <a:r>
              <a:rPr lang="en-US" sz="1200" dirty="0"/>
              <a:t>, 94(2), 99.</a:t>
            </a:r>
            <a:endParaRPr lang="pt-BR" sz="1200" dirty="0"/>
          </a:p>
          <a:p>
            <a:pPr marL="0" indent="0">
              <a:buNone/>
            </a:pPr>
            <a:r>
              <a:rPr lang="en-US" sz="1200" dirty="0"/>
              <a:t>SILVA, L.L.; DONNICI, C.L.; AYALA, J.D.; FREITAS, C.H.; MOREIRA, R.M.; PINTO, A.M. (2009). </a:t>
            </a:r>
            <a:r>
              <a:rPr lang="pt-BR" sz="1200" dirty="0"/>
              <a:t>Traçadores: o uso de agentes químicos para estudos hidrológicos, ambientais, petroquímicos e biológicos. Quím. Nova, São Paulo, v. 32, </a:t>
            </a:r>
            <a:r>
              <a:rPr lang="pt-BR" sz="1200" dirty="0" err="1"/>
              <a:t>n</a:t>
            </a:r>
            <a:r>
              <a:rPr lang="pt-BR" sz="1200" dirty="0"/>
              <a:t>. 6. </a:t>
            </a:r>
            <a:r>
              <a:rPr lang="en-US" sz="1200" dirty="0"/>
              <a:t>1576-1585p.</a:t>
            </a:r>
            <a:endParaRPr lang="pt-BR" sz="1200" dirty="0"/>
          </a:p>
          <a:p>
            <a:pPr marL="0" indent="0">
              <a:buNone/>
            </a:pPr>
            <a:r>
              <a:rPr lang="en-US" sz="1200" dirty="0"/>
              <a:t>TEEFY, S. (1996). Tracer studies in water treatment facilities: a protocol and case studies. </a:t>
            </a:r>
            <a:r>
              <a:rPr lang="pt-BR" sz="1200" dirty="0"/>
              <a:t>Denver: AWWA </a:t>
            </a:r>
            <a:r>
              <a:rPr lang="pt-BR" sz="1200" dirty="0" err="1"/>
              <a:t>Research</a:t>
            </a:r>
            <a:r>
              <a:rPr lang="pt-BR" sz="1200" dirty="0"/>
              <a:t> Foundation. 152 p. </a:t>
            </a:r>
          </a:p>
        </p:txBody>
      </p:sp>
    </p:spTree>
    <p:extLst>
      <p:ext uri="{BB962C8B-B14F-4D97-AF65-F5344CB8AC3E}">
        <p14:creationId xmlns:p14="http://schemas.microsoft.com/office/powerpoint/2010/main" val="1913015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1">
            <a:extLst>
              <a:ext uri="{FF2B5EF4-FFF2-40B4-BE49-F238E27FC236}">
                <a16:creationId xmlns:a16="http://schemas.microsoft.com/office/drawing/2014/main" id="{7F43F155-EFDE-3C44-9BF7-0F75EC5674F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703" y="116633"/>
            <a:ext cx="1499241" cy="88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63DCFAAE-AD4E-6F4E-B4E9-37D23FD9D5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6632"/>
            <a:ext cx="885149" cy="885149"/>
          </a:xfrm>
          <a:prstGeom prst="rect">
            <a:avLst/>
          </a:prstGeom>
          <a:solidFill>
            <a:srgbClr val="FFFFFF">
              <a:alpha val="0"/>
            </a:srgbClr>
          </a:solidFill>
          <a:ln>
            <a:noFill/>
          </a:ln>
        </p:spPr>
      </p:pic>
      <p:pic>
        <p:nvPicPr>
          <p:cNvPr id="6" name="Picture 3" descr="ppgeas1">
            <a:extLst>
              <a:ext uri="{FF2B5EF4-FFF2-40B4-BE49-F238E27FC236}">
                <a16:creationId xmlns:a16="http://schemas.microsoft.com/office/drawing/2014/main" id="{985CCFD0-7D54-BB4F-8A94-F6258605C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16635"/>
            <a:ext cx="2622354" cy="88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ítulo 1">
            <a:extLst>
              <a:ext uri="{FF2B5EF4-FFF2-40B4-BE49-F238E27FC236}">
                <a16:creationId xmlns:a16="http://schemas.microsoft.com/office/drawing/2014/main" id="{4003F011-0CDD-AB42-8F5B-ABD1C1345D6E}"/>
              </a:ext>
            </a:extLst>
          </p:cNvPr>
          <p:cNvSpPr>
            <a:spLocks noGrp="1"/>
          </p:cNvSpPr>
          <p:nvPr>
            <p:ph type="title"/>
          </p:nvPr>
        </p:nvSpPr>
        <p:spPr>
          <a:xfrm>
            <a:off x="2267744" y="2060848"/>
            <a:ext cx="3915268" cy="805648"/>
          </a:xfrm>
        </p:spPr>
        <p:txBody>
          <a:bodyPr>
            <a:normAutofit/>
          </a:bodyPr>
          <a:lstStyle/>
          <a:p>
            <a:r>
              <a:rPr lang="pt-BR" dirty="0"/>
              <a:t>Obrigado!</a:t>
            </a:r>
          </a:p>
        </p:txBody>
      </p:sp>
      <p:sp>
        <p:nvSpPr>
          <p:cNvPr id="8" name="Retângulo 7">
            <a:extLst>
              <a:ext uri="{FF2B5EF4-FFF2-40B4-BE49-F238E27FC236}">
                <a16:creationId xmlns:a16="http://schemas.microsoft.com/office/drawing/2014/main" id="{0200CBEB-AFCD-CF46-B547-1463A2A5A4FC}"/>
              </a:ext>
            </a:extLst>
          </p:cNvPr>
          <p:cNvSpPr/>
          <p:nvPr/>
        </p:nvSpPr>
        <p:spPr>
          <a:xfrm>
            <a:off x="1273989" y="3356991"/>
            <a:ext cx="6624736" cy="1315745"/>
          </a:xfrm>
          <a:prstGeom prst="rect">
            <a:avLst/>
          </a:prstGeom>
        </p:spPr>
        <p:txBody>
          <a:bodyPr wrap="square">
            <a:spAutoFit/>
          </a:bodyPr>
          <a:lstStyle/>
          <a:p>
            <a:pPr>
              <a:spcAft>
                <a:spcPts val="900"/>
              </a:spcAft>
            </a:pPr>
            <a:r>
              <a:rPr lang="pt-PT" sz="3600" dirty="0"/>
              <a:t>Prof. Dr. Paulo Sérgio Scalize</a:t>
            </a:r>
          </a:p>
          <a:p>
            <a:pPr>
              <a:spcAft>
                <a:spcPts val="900"/>
              </a:spcAft>
            </a:pPr>
            <a:r>
              <a:rPr lang="pt-PT" sz="3600" dirty="0"/>
              <a:t>Contato: </a:t>
            </a:r>
            <a:r>
              <a:rPr lang="pt-PT" sz="3600" dirty="0" err="1"/>
              <a:t>pscalize.ufg@gmail.com</a:t>
            </a:r>
            <a:endParaRPr lang="pt-PT" sz="3600" dirty="0"/>
          </a:p>
        </p:txBody>
      </p:sp>
    </p:spTree>
    <p:extLst>
      <p:ext uri="{BB962C8B-B14F-4D97-AF65-F5344CB8AC3E}">
        <p14:creationId xmlns:p14="http://schemas.microsoft.com/office/powerpoint/2010/main" val="332774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INTRODUÇÃO</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0" y="909300"/>
            <a:ext cx="778720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pt-BR" sz="2800" dirty="0"/>
              <a:t>O ácido </a:t>
            </a:r>
            <a:r>
              <a:rPr lang="pt-BR" sz="2800" dirty="0" err="1"/>
              <a:t>fluossilícico</a:t>
            </a:r>
            <a:r>
              <a:rPr lang="pt-BR" sz="2800" dirty="0"/>
              <a:t> ou o </a:t>
            </a:r>
            <a:r>
              <a:rPr lang="pt-BR" sz="2800" dirty="0" err="1"/>
              <a:t>fluossilicato</a:t>
            </a:r>
            <a:r>
              <a:rPr lang="pt-BR" sz="2800" dirty="0"/>
              <a:t> de sódio é comumente adicionado na água nas estações de tratamento de água (ETA) como uma forma de prevenção de cárie da população. A dosagem de flúor geralmente ocorre no final do tratamento, mas em algumas estações é dosado nos processos anteriores ao final do tratamento, podendo interferir na eficiência de remoção de cor e turbidez, além do decaimento da concentração de flúor. </a:t>
            </a:r>
            <a:endParaRPr kumimoji="0" lang="pt-BR" altLang="pt-BR" sz="2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15949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OBJETIVO</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0" y="1052736"/>
            <a:ext cx="836327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pt-BR" sz="2800" dirty="0"/>
              <a:t>Verificar o decaimento de flúor em escala de laboratório e a perda do produto </a:t>
            </a:r>
            <a:r>
              <a:rPr lang="pt-BR" sz="2800" i="1" dirty="0"/>
              <a:t>in loco </a:t>
            </a:r>
            <a:r>
              <a:rPr lang="pt-BR" sz="2800" dirty="0"/>
              <a:t>em uma estação de tratamento de água (ETA).   </a:t>
            </a:r>
            <a:endParaRPr kumimoji="0" lang="pt-BR" altLang="pt-BR" sz="2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68803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MATERIAL E MÉTODOS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0" y="1052736"/>
            <a:ext cx="562696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BR" sz="2800" dirty="0">
                <a:latin typeface="Calibri" panose="020F0502020204030204" pitchFamily="34" charset="0"/>
                <a:cs typeface="Calibri" panose="020F0502020204030204" pitchFamily="34" charset="0"/>
              </a:rPr>
              <a:t>A coleta da água bruta foi realizada em uma ETA do tipo ciclo completo. Nessa ETA o flúor é aplicado anteriormente a floculação;</a:t>
            </a:r>
          </a:p>
          <a:p>
            <a:pPr lvl="0" eaLnBrk="0" fontAlgn="base" hangingPunct="0">
              <a:spcBef>
                <a:spcPct val="0"/>
              </a:spcBef>
              <a:spcAft>
                <a:spcPct val="0"/>
              </a:spcAft>
            </a:pPr>
            <a:r>
              <a:rPr kumimoji="0" lang="pt-BR" altLang="pt-BR" sz="28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 água foi armazenada em um </a:t>
            </a:r>
            <a:r>
              <a:rPr lang="pt-BR" altLang="pt-BR" sz="2800" dirty="0">
                <a:latin typeface="Calibri" panose="020F0502020204030204" pitchFamily="34" charset="0"/>
                <a:cs typeface="Calibri" panose="020F0502020204030204" pitchFamily="34" charset="0"/>
              </a:rPr>
              <a:t>recipiente de 180 L, munido de agitador mecânico para homogeneização da amostra durante os ensaios em equipamento </a:t>
            </a:r>
            <a:r>
              <a:rPr lang="pt-BR" altLang="pt-BR" sz="2800" dirty="0" err="1">
                <a:latin typeface="Calibri" panose="020F0502020204030204" pitchFamily="34" charset="0"/>
                <a:cs typeface="Calibri" panose="020F0502020204030204" pitchFamily="34" charset="0"/>
              </a:rPr>
              <a:t>Jar</a:t>
            </a:r>
            <a:r>
              <a:rPr lang="pt-BR" altLang="pt-BR" sz="2800" dirty="0">
                <a:latin typeface="Calibri" panose="020F0502020204030204" pitchFamily="34" charset="0"/>
                <a:cs typeface="Calibri" panose="020F0502020204030204" pitchFamily="34" charset="0"/>
              </a:rPr>
              <a:t> teste; </a:t>
            </a:r>
            <a:endParaRPr kumimoji="0" lang="pt-BR" altLang="pt-BR" sz="28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4" name="Imagem 3">
            <a:extLst>
              <a:ext uri="{FF2B5EF4-FFF2-40B4-BE49-F238E27FC236}">
                <a16:creationId xmlns:a16="http://schemas.microsoft.com/office/drawing/2014/main" id="{A3638DB9-169D-764B-862E-D639E8AB9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720" y="1263388"/>
            <a:ext cx="2661760" cy="3549013"/>
          </a:xfrm>
          <a:prstGeom prst="rect">
            <a:avLst/>
          </a:prstGeom>
        </p:spPr>
      </p:pic>
      <p:pic>
        <p:nvPicPr>
          <p:cNvPr id="7" name="Imagem 6">
            <a:extLst>
              <a:ext uri="{FF2B5EF4-FFF2-40B4-BE49-F238E27FC236}">
                <a16:creationId xmlns:a16="http://schemas.microsoft.com/office/drawing/2014/main" id="{D3BADDB9-F863-B94A-A485-C065012C9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9190" y="3918930"/>
            <a:ext cx="990110" cy="1320147"/>
          </a:xfrm>
          <a:prstGeom prst="rect">
            <a:avLst/>
          </a:prstGeom>
        </p:spPr>
      </p:pic>
    </p:spTree>
    <p:extLst>
      <p:ext uri="{BB962C8B-B14F-4D97-AF65-F5344CB8AC3E}">
        <p14:creationId xmlns:p14="http://schemas.microsoft.com/office/powerpoint/2010/main" val="332864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MATERIAL E MÉTODOS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1" y="620688"/>
            <a:ext cx="529261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pt-BR" sz="2600" dirty="0"/>
              <a:t>Condições do ensaio </a:t>
            </a:r>
            <a:r>
              <a:rPr lang="pt-BR" sz="2600" dirty="0" err="1"/>
              <a:t>Jar</a:t>
            </a:r>
            <a:r>
              <a:rPr lang="pt-BR" sz="2600" dirty="0"/>
              <a:t> teste </a:t>
            </a:r>
            <a:r>
              <a:rPr lang="pt-BR" sz="2600" dirty="0">
                <a:latin typeface="+mj-lt"/>
              </a:rPr>
              <a:t>para determinação da melhor dosagem do coagulante:</a:t>
            </a:r>
          </a:p>
          <a:p>
            <a:pPr lvl="0" eaLnBrk="0" fontAlgn="base" hangingPunct="0">
              <a:spcBef>
                <a:spcPct val="0"/>
              </a:spcBef>
              <a:spcAft>
                <a:spcPct val="0"/>
              </a:spcAft>
            </a:pPr>
            <a:r>
              <a:rPr lang="pt-BR" sz="2600" dirty="0">
                <a:latin typeface="+mj-lt"/>
              </a:rPr>
              <a:t>- Dosagem de sulfato de alumínio:</a:t>
            </a:r>
          </a:p>
          <a:p>
            <a:pPr lvl="0" eaLnBrk="0" fontAlgn="base" hangingPunct="0">
              <a:spcBef>
                <a:spcPct val="0"/>
              </a:spcBef>
              <a:spcAft>
                <a:spcPct val="0"/>
              </a:spcAft>
            </a:pPr>
            <a:r>
              <a:rPr lang="pt-BR" sz="2600" dirty="0">
                <a:latin typeface="+mj-lt"/>
              </a:rPr>
              <a:t>40, 42, 44, 46, 48 e 50 mg/L.</a:t>
            </a:r>
          </a:p>
          <a:p>
            <a:pPr lvl="0" eaLnBrk="0" fontAlgn="base" hangingPunct="0">
              <a:spcBef>
                <a:spcPct val="0"/>
              </a:spcBef>
              <a:spcAft>
                <a:spcPct val="0"/>
              </a:spcAft>
            </a:pPr>
            <a:r>
              <a:rPr lang="pt-BR" sz="2600" dirty="0">
                <a:latin typeface="+mj-lt"/>
              </a:rPr>
              <a:t>- Parâmetros do ensaios </a:t>
            </a:r>
            <a:r>
              <a:rPr lang="pt-BR" sz="2600" dirty="0" err="1">
                <a:latin typeface="+mj-lt"/>
              </a:rPr>
              <a:t>Jar</a:t>
            </a:r>
            <a:r>
              <a:rPr lang="pt-BR" sz="2600" dirty="0">
                <a:latin typeface="+mj-lt"/>
              </a:rPr>
              <a:t> teste:</a:t>
            </a:r>
          </a:p>
        </p:txBody>
      </p:sp>
      <p:graphicFrame>
        <p:nvGraphicFramePr>
          <p:cNvPr id="3" name="Tabela 2">
            <a:extLst>
              <a:ext uri="{FF2B5EF4-FFF2-40B4-BE49-F238E27FC236}">
                <a16:creationId xmlns:a16="http://schemas.microsoft.com/office/drawing/2014/main" id="{4E787594-71F1-6347-AB98-16B6C224D6E3}"/>
              </a:ext>
            </a:extLst>
          </p:cNvPr>
          <p:cNvGraphicFramePr>
            <a:graphicFrameLocks noGrp="1"/>
          </p:cNvGraphicFramePr>
          <p:nvPr>
            <p:extLst/>
          </p:nvPr>
        </p:nvGraphicFramePr>
        <p:xfrm>
          <a:off x="478904" y="3140968"/>
          <a:ext cx="8436496" cy="2346960"/>
        </p:xfrm>
        <a:graphic>
          <a:graphicData uri="http://schemas.openxmlformats.org/drawingml/2006/table">
            <a:tbl>
              <a:tblPr firstRow="1" bandRow="1">
                <a:tableStyleId>{5C22544A-7EE6-4342-B048-85BDC9FD1C3A}</a:tableStyleId>
              </a:tblPr>
              <a:tblGrid>
                <a:gridCol w="2852363">
                  <a:extLst>
                    <a:ext uri="{9D8B030D-6E8A-4147-A177-3AD203B41FA5}">
                      <a16:colId xmlns:a16="http://schemas.microsoft.com/office/drawing/2014/main" val="2379490632"/>
                    </a:ext>
                  </a:extLst>
                </a:gridCol>
                <a:gridCol w="3078432">
                  <a:extLst>
                    <a:ext uri="{9D8B030D-6E8A-4147-A177-3AD203B41FA5}">
                      <a16:colId xmlns:a16="http://schemas.microsoft.com/office/drawing/2014/main" val="2253097296"/>
                    </a:ext>
                  </a:extLst>
                </a:gridCol>
                <a:gridCol w="2505701">
                  <a:extLst>
                    <a:ext uri="{9D8B030D-6E8A-4147-A177-3AD203B41FA5}">
                      <a16:colId xmlns:a16="http://schemas.microsoft.com/office/drawing/2014/main" val="1319670209"/>
                    </a:ext>
                  </a:extLst>
                </a:gridCol>
              </a:tblGrid>
              <a:tr h="543358">
                <a:tc>
                  <a:txBody>
                    <a:bodyPr/>
                    <a:lstStyle/>
                    <a:p>
                      <a:pPr algn="ctr"/>
                      <a:r>
                        <a:rPr lang="pt-BR" sz="2600" dirty="0"/>
                        <a:t>Descrição</a:t>
                      </a:r>
                    </a:p>
                  </a:txBody>
                  <a:tcPr anchor="ctr"/>
                </a:tc>
                <a:tc>
                  <a:txBody>
                    <a:bodyPr/>
                    <a:lstStyle/>
                    <a:p>
                      <a:pPr algn="ctr"/>
                      <a:r>
                        <a:rPr lang="pt-BR" sz="2600" dirty="0"/>
                        <a:t>Gradiente de Velocidade (s-</a:t>
                      </a:r>
                      <a:r>
                        <a:rPr lang="pt-BR" sz="2600" baseline="30000" dirty="0"/>
                        <a:t>1</a:t>
                      </a:r>
                      <a:r>
                        <a:rPr lang="pt-BR" sz="2600" dirty="0"/>
                        <a:t>)</a:t>
                      </a:r>
                    </a:p>
                  </a:txBody>
                  <a:tcPr/>
                </a:tc>
                <a:tc>
                  <a:txBody>
                    <a:bodyPr/>
                    <a:lstStyle/>
                    <a:p>
                      <a:pPr algn="ctr"/>
                      <a:r>
                        <a:rPr lang="pt-BR" sz="2600" dirty="0"/>
                        <a:t>Tempo (minutos)</a:t>
                      </a:r>
                    </a:p>
                  </a:txBody>
                  <a:tcPr/>
                </a:tc>
                <a:extLst>
                  <a:ext uri="{0D108BD9-81ED-4DB2-BD59-A6C34878D82A}">
                    <a16:rowId xmlns:a16="http://schemas.microsoft.com/office/drawing/2014/main" val="1238639533"/>
                  </a:ext>
                </a:extLst>
              </a:tr>
              <a:tr h="299784">
                <a:tc>
                  <a:txBody>
                    <a:bodyPr/>
                    <a:lstStyle/>
                    <a:p>
                      <a:r>
                        <a:rPr lang="pt-BR" sz="2600" dirty="0"/>
                        <a:t>Mistura rápida</a:t>
                      </a:r>
                    </a:p>
                  </a:txBody>
                  <a:tcPr/>
                </a:tc>
                <a:tc>
                  <a:txBody>
                    <a:bodyPr/>
                    <a:lstStyle/>
                    <a:p>
                      <a:pPr algn="ctr"/>
                      <a:r>
                        <a:rPr lang="pt-BR" sz="2600" dirty="0"/>
                        <a:t>403</a:t>
                      </a:r>
                    </a:p>
                  </a:txBody>
                  <a:tcPr/>
                </a:tc>
                <a:tc>
                  <a:txBody>
                    <a:bodyPr/>
                    <a:lstStyle/>
                    <a:p>
                      <a:pPr algn="ctr"/>
                      <a:r>
                        <a:rPr lang="pt-BR" sz="2600" dirty="0"/>
                        <a:t>1</a:t>
                      </a:r>
                    </a:p>
                  </a:txBody>
                  <a:tcPr/>
                </a:tc>
                <a:extLst>
                  <a:ext uri="{0D108BD9-81ED-4DB2-BD59-A6C34878D82A}">
                    <a16:rowId xmlns:a16="http://schemas.microsoft.com/office/drawing/2014/main" val="3215450685"/>
                  </a:ext>
                </a:extLst>
              </a:tr>
              <a:tr h="299784">
                <a:tc>
                  <a:txBody>
                    <a:bodyPr/>
                    <a:lstStyle/>
                    <a:p>
                      <a:r>
                        <a:rPr lang="pt-BR" sz="2600" dirty="0"/>
                        <a:t>Mistura lenta</a:t>
                      </a:r>
                    </a:p>
                  </a:txBody>
                  <a:tcPr/>
                </a:tc>
                <a:tc>
                  <a:txBody>
                    <a:bodyPr/>
                    <a:lstStyle/>
                    <a:p>
                      <a:pPr algn="ctr"/>
                      <a:r>
                        <a:rPr lang="pt-BR" sz="2600" dirty="0"/>
                        <a:t>29</a:t>
                      </a:r>
                    </a:p>
                  </a:txBody>
                  <a:tcPr/>
                </a:tc>
                <a:tc>
                  <a:txBody>
                    <a:bodyPr/>
                    <a:lstStyle/>
                    <a:p>
                      <a:pPr algn="ctr"/>
                      <a:r>
                        <a:rPr lang="pt-BR" sz="2600" dirty="0"/>
                        <a:t>15</a:t>
                      </a:r>
                    </a:p>
                  </a:txBody>
                  <a:tcPr/>
                </a:tc>
                <a:extLst>
                  <a:ext uri="{0D108BD9-81ED-4DB2-BD59-A6C34878D82A}">
                    <a16:rowId xmlns:a16="http://schemas.microsoft.com/office/drawing/2014/main" val="345529925"/>
                  </a:ext>
                </a:extLst>
              </a:tr>
              <a:tr h="299784">
                <a:tc>
                  <a:txBody>
                    <a:bodyPr/>
                    <a:lstStyle/>
                    <a:p>
                      <a:r>
                        <a:rPr lang="pt-BR" sz="2600" dirty="0"/>
                        <a:t>Sedimentação</a:t>
                      </a:r>
                    </a:p>
                  </a:txBody>
                  <a:tcPr/>
                </a:tc>
                <a:tc>
                  <a:txBody>
                    <a:bodyPr/>
                    <a:lstStyle/>
                    <a:p>
                      <a:pPr algn="ctr"/>
                      <a:r>
                        <a:rPr lang="pt-BR" sz="2600" dirty="0"/>
                        <a:t>-</a:t>
                      </a:r>
                    </a:p>
                  </a:txBody>
                  <a:tcPr/>
                </a:tc>
                <a:tc>
                  <a:txBody>
                    <a:bodyPr/>
                    <a:lstStyle/>
                    <a:p>
                      <a:pPr algn="ctr"/>
                      <a:r>
                        <a:rPr lang="pt-BR" sz="2600" dirty="0"/>
                        <a:t>30</a:t>
                      </a:r>
                    </a:p>
                  </a:txBody>
                  <a:tcPr/>
                </a:tc>
                <a:extLst>
                  <a:ext uri="{0D108BD9-81ED-4DB2-BD59-A6C34878D82A}">
                    <a16:rowId xmlns:a16="http://schemas.microsoft.com/office/drawing/2014/main" val="1478450833"/>
                  </a:ext>
                </a:extLst>
              </a:tr>
            </a:tbl>
          </a:graphicData>
        </a:graphic>
      </p:graphicFrame>
      <p:pic>
        <p:nvPicPr>
          <p:cNvPr id="6" name="Imagem 5">
            <a:extLst>
              <a:ext uri="{FF2B5EF4-FFF2-40B4-BE49-F238E27FC236}">
                <a16:creationId xmlns:a16="http://schemas.microsoft.com/office/drawing/2014/main" id="{1506FA45-59C2-174D-92E9-25C2D54EB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417" y="764704"/>
            <a:ext cx="2936983" cy="2202737"/>
          </a:xfrm>
          <a:prstGeom prst="rect">
            <a:avLst/>
          </a:prstGeom>
        </p:spPr>
      </p:pic>
    </p:spTree>
    <p:extLst>
      <p:ext uri="{BB962C8B-B14F-4D97-AF65-F5344CB8AC3E}">
        <p14:creationId xmlns:p14="http://schemas.microsoft.com/office/powerpoint/2010/main" val="318797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MATERIAL E MÉTODOS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1" y="692696"/>
            <a:ext cx="5292616"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pt-BR" sz="2600" dirty="0"/>
              <a:t>Condições do ensaio </a:t>
            </a:r>
            <a:r>
              <a:rPr lang="pt-BR" sz="2600" dirty="0" err="1"/>
              <a:t>Jar</a:t>
            </a:r>
            <a:r>
              <a:rPr lang="pt-BR" sz="2600" dirty="0"/>
              <a:t> teste </a:t>
            </a:r>
            <a:r>
              <a:rPr lang="pt-BR" sz="2600" dirty="0">
                <a:latin typeface="+mj-lt"/>
              </a:rPr>
              <a:t>com dosagem de Flúor:</a:t>
            </a:r>
          </a:p>
          <a:p>
            <a:pPr lvl="0" eaLnBrk="0" fontAlgn="base" hangingPunct="0">
              <a:spcBef>
                <a:spcPct val="0"/>
              </a:spcBef>
              <a:spcAft>
                <a:spcPct val="0"/>
              </a:spcAft>
            </a:pPr>
            <a:r>
              <a:rPr lang="pt-BR" sz="2600" dirty="0">
                <a:latin typeface="+mj-lt"/>
              </a:rPr>
              <a:t>- Foi fixada a dosagem de 44 mg/L de coagulante em todos os jarros e foi adicionado 1,5 mg/L de Flúor nas diferentes etapas do tratamento.</a:t>
            </a:r>
          </a:p>
        </p:txBody>
      </p:sp>
      <p:graphicFrame>
        <p:nvGraphicFramePr>
          <p:cNvPr id="3" name="Tabela 2">
            <a:extLst>
              <a:ext uri="{FF2B5EF4-FFF2-40B4-BE49-F238E27FC236}">
                <a16:creationId xmlns:a16="http://schemas.microsoft.com/office/drawing/2014/main" id="{4E787594-71F1-6347-AB98-16B6C224D6E3}"/>
              </a:ext>
            </a:extLst>
          </p:cNvPr>
          <p:cNvGraphicFramePr>
            <a:graphicFrameLocks noGrp="1"/>
          </p:cNvGraphicFramePr>
          <p:nvPr>
            <p:extLst/>
          </p:nvPr>
        </p:nvGraphicFramePr>
        <p:xfrm>
          <a:off x="478904" y="3140968"/>
          <a:ext cx="8436496" cy="2346960"/>
        </p:xfrm>
        <a:graphic>
          <a:graphicData uri="http://schemas.openxmlformats.org/drawingml/2006/table">
            <a:tbl>
              <a:tblPr firstRow="1" bandRow="1">
                <a:tableStyleId>{5C22544A-7EE6-4342-B048-85BDC9FD1C3A}</a:tableStyleId>
              </a:tblPr>
              <a:tblGrid>
                <a:gridCol w="2852363">
                  <a:extLst>
                    <a:ext uri="{9D8B030D-6E8A-4147-A177-3AD203B41FA5}">
                      <a16:colId xmlns:a16="http://schemas.microsoft.com/office/drawing/2014/main" val="2379490632"/>
                    </a:ext>
                  </a:extLst>
                </a:gridCol>
                <a:gridCol w="3078432">
                  <a:extLst>
                    <a:ext uri="{9D8B030D-6E8A-4147-A177-3AD203B41FA5}">
                      <a16:colId xmlns:a16="http://schemas.microsoft.com/office/drawing/2014/main" val="2253097296"/>
                    </a:ext>
                  </a:extLst>
                </a:gridCol>
                <a:gridCol w="2505701">
                  <a:extLst>
                    <a:ext uri="{9D8B030D-6E8A-4147-A177-3AD203B41FA5}">
                      <a16:colId xmlns:a16="http://schemas.microsoft.com/office/drawing/2014/main" val="1319670209"/>
                    </a:ext>
                  </a:extLst>
                </a:gridCol>
              </a:tblGrid>
              <a:tr h="543358">
                <a:tc>
                  <a:txBody>
                    <a:bodyPr/>
                    <a:lstStyle/>
                    <a:p>
                      <a:pPr algn="ctr"/>
                      <a:r>
                        <a:rPr lang="pt-BR" sz="2600" dirty="0"/>
                        <a:t>Descrição</a:t>
                      </a:r>
                    </a:p>
                  </a:txBody>
                  <a:tcPr anchor="ctr"/>
                </a:tc>
                <a:tc>
                  <a:txBody>
                    <a:bodyPr/>
                    <a:lstStyle/>
                    <a:p>
                      <a:pPr algn="ctr"/>
                      <a:r>
                        <a:rPr lang="pt-BR" sz="2600" dirty="0"/>
                        <a:t>Gradiente de Velocidade (s-</a:t>
                      </a:r>
                      <a:r>
                        <a:rPr lang="pt-BR" sz="2600" baseline="30000" dirty="0"/>
                        <a:t>1</a:t>
                      </a:r>
                      <a:r>
                        <a:rPr lang="pt-BR" sz="2600" dirty="0"/>
                        <a:t>)</a:t>
                      </a:r>
                    </a:p>
                  </a:txBody>
                  <a:tcPr/>
                </a:tc>
                <a:tc>
                  <a:txBody>
                    <a:bodyPr/>
                    <a:lstStyle/>
                    <a:p>
                      <a:pPr algn="ctr"/>
                      <a:r>
                        <a:rPr lang="pt-BR" sz="2600" dirty="0"/>
                        <a:t>Tempo (minutos)</a:t>
                      </a:r>
                    </a:p>
                  </a:txBody>
                  <a:tcPr/>
                </a:tc>
                <a:extLst>
                  <a:ext uri="{0D108BD9-81ED-4DB2-BD59-A6C34878D82A}">
                    <a16:rowId xmlns:a16="http://schemas.microsoft.com/office/drawing/2014/main" val="1238639533"/>
                  </a:ext>
                </a:extLst>
              </a:tr>
              <a:tr h="299784">
                <a:tc>
                  <a:txBody>
                    <a:bodyPr/>
                    <a:lstStyle/>
                    <a:p>
                      <a:r>
                        <a:rPr lang="pt-BR" sz="2600" dirty="0"/>
                        <a:t>Mistura rápida</a:t>
                      </a:r>
                    </a:p>
                  </a:txBody>
                  <a:tcPr/>
                </a:tc>
                <a:tc>
                  <a:txBody>
                    <a:bodyPr/>
                    <a:lstStyle/>
                    <a:p>
                      <a:pPr algn="ctr"/>
                      <a:r>
                        <a:rPr lang="pt-BR" sz="2600" dirty="0"/>
                        <a:t>403</a:t>
                      </a:r>
                    </a:p>
                  </a:txBody>
                  <a:tcPr/>
                </a:tc>
                <a:tc>
                  <a:txBody>
                    <a:bodyPr/>
                    <a:lstStyle/>
                    <a:p>
                      <a:pPr algn="ctr"/>
                      <a:r>
                        <a:rPr lang="pt-BR" sz="2600" dirty="0"/>
                        <a:t>1</a:t>
                      </a:r>
                    </a:p>
                  </a:txBody>
                  <a:tcPr/>
                </a:tc>
                <a:extLst>
                  <a:ext uri="{0D108BD9-81ED-4DB2-BD59-A6C34878D82A}">
                    <a16:rowId xmlns:a16="http://schemas.microsoft.com/office/drawing/2014/main" val="3215450685"/>
                  </a:ext>
                </a:extLst>
              </a:tr>
              <a:tr h="299784">
                <a:tc>
                  <a:txBody>
                    <a:bodyPr/>
                    <a:lstStyle/>
                    <a:p>
                      <a:r>
                        <a:rPr lang="pt-BR" sz="2600" dirty="0"/>
                        <a:t>Mistura lenta</a:t>
                      </a:r>
                    </a:p>
                  </a:txBody>
                  <a:tcPr/>
                </a:tc>
                <a:tc>
                  <a:txBody>
                    <a:bodyPr/>
                    <a:lstStyle/>
                    <a:p>
                      <a:pPr algn="ctr"/>
                      <a:r>
                        <a:rPr lang="pt-BR" sz="2600" dirty="0"/>
                        <a:t>29</a:t>
                      </a:r>
                    </a:p>
                  </a:txBody>
                  <a:tcPr/>
                </a:tc>
                <a:tc>
                  <a:txBody>
                    <a:bodyPr/>
                    <a:lstStyle/>
                    <a:p>
                      <a:pPr algn="ctr"/>
                      <a:r>
                        <a:rPr lang="pt-BR" sz="2600" dirty="0"/>
                        <a:t>15</a:t>
                      </a:r>
                    </a:p>
                  </a:txBody>
                  <a:tcPr/>
                </a:tc>
                <a:extLst>
                  <a:ext uri="{0D108BD9-81ED-4DB2-BD59-A6C34878D82A}">
                    <a16:rowId xmlns:a16="http://schemas.microsoft.com/office/drawing/2014/main" val="345529925"/>
                  </a:ext>
                </a:extLst>
              </a:tr>
              <a:tr h="299784">
                <a:tc>
                  <a:txBody>
                    <a:bodyPr/>
                    <a:lstStyle/>
                    <a:p>
                      <a:r>
                        <a:rPr lang="pt-BR" sz="2600" dirty="0"/>
                        <a:t>Sedimentação</a:t>
                      </a:r>
                    </a:p>
                  </a:txBody>
                  <a:tcPr/>
                </a:tc>
                <a:tc>
                  <a:txBody>
                    <a:bodyPr/>
                    <a:lstStyle/>
                    <a:p>
                      <a:pPr algn="ctr"/>
                      <a:r>
                        <a:rPr lang="pt-BR" sz="2600" dirty="0"/>
                        <a:t>-</a:t>
                      </a:r>
                    </a:p>
                  </a:txBody>
                  <a:tcPr/>
                </a:tc>
                <a:tc>
                  <a:txBody>
                    <a:bodyPr/>
                    <a:lstStyle/>
                    <a:p>
                      <a:pPr algn="ctr"/>
                      <a:r>
                        <a:rPr lang="pt-BR" sz="2600" dirty="0"/>
                        <a:t>30</a:t>
                      </a:r>
                    </a:p>
                  </a:txBody>
                  <a:tcPr/>
                </a:tc>
                <a:extLst>
                  <a:ext uri="{0D108BD9-81ED-4DB2-BD59-A6C34878D82A}">
                    <a16:rowId xmlns:a16="http://schemas.microsoft.com/office/drawing/2014/main" val="1478450833"/>
                  </a:ext>
                </a:extLst>
              </a:tr>
            </a:tbl>
          </a:graphicData>
        </a:graphic>
      </p:graphicFrame>
      <p:pic>
        <p:nvPicPr>
          <p:cNvPr id="9" name="Imagem 8">
            <a:extLst>
              <a:ext uri="{FF2B5EF4-FFF2-40B4-BE49-F238E27FC236}">
                <a16:creationId xmlns:a16="http://schemas.microsoft.com/office/drawing/2014/main" id="{0857144B-7D85-7A4F-AF98-E02B8DDC5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8000" y="803592"/>
            <a:ext cx="2924480" cy="2193360"/>
          </a:xfrm>
          <a:prstGeom prst="rect">
            <a:avLst/>
          </a:prstGeom>
        </p:spPr>
      </p:pic>
    </p:spTree>
    <p:extLst>
      <p:ext uri="{BB962C8B-B14F-4D97-AF65-F5344CB8AC3E}">
        <p14:creationId xmlns:p14="http://schemas.microsoft.com/office/powerpoint/2010/main" val="3987459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MATERIAL E MÉTODOS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457200" y="1268760"/>
            <a:ext cx="749400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BR" sz="2800" dirty="0"/>
              <a:t>Foram realizados (em triplicata) 1 ensaio sem adição de Flúor e 4 ensaios com adição de Flúor:</a:t>
            </a:r>
          </a:p>
          <a:p>
            <a:pPr marL="457200" lvl="0" indent="-457200" eaLnBrk="0" fontAlgn="base" hangingPunct="0">
              <a:spcBef>
                <a:spcPct val="0"/>
              </a:spcBef>
              <a:spcAft>
                <a:spcPct val="0"/>
              </a:spcAft>
              <a:buFontTx/>
              <a:buChar char="-"/>
            </a:pPr>
            <a:r>
              <a:rPr lang="pt-BR" altLang="pt-BR" sz="2800" dirty="0"/>
              <a:t>na água bruta;</a:t>
            </a:r>
          </a:p>
          <a:p>
            <a:pPr marL="457200" lvl="0" indent="-457200" eaLnBrk="0" fontAlgn="base" hangingPunct="0">
              <a:spcBef>
                <a:spcPct val="0"/>
              </a:spcBef>
              <a:spcAft>
                <a:spcPct val="0"/>
              </a:spcAft>
              <a:buFontTx/>
              <a:buChar char="-"/>
            </a:pPr>
            <a:r>
              <a:rPr lang="pt-BR" altLang="pt-BR" sz="2800" dirty="0"/>
              <a:t>após coagulação;</a:t>
            </a:r>
          </a:p>
          <a:p>
            <a:pPr marL="457200" lvl="0" indent="-457200" eaLnBrk="0" fontAlgn="base" hangingPunct="0">
              <a:spcBef>
                <a:spcPct val="0"/>
              </a:spcBef>
              <a:spcAft>
                <a:spcPct val="0"/>
              </a:spcAft>
              <a:buFontTx/>
              <a:buChar char="-"/>
            </a:pPr>
            <a:r>
              <a:rPr lang="pt-BR" altLang="pt-BR" sz="2800" dirty="0"/>
              <a:t>após floculação;</a:t>
            </a:r>
          </a:p>
          <a:p>
            <a:pPr marL="457200" lvl="0" indent="-457200" eaLnBrk="0" fontAlgn="base" hangingPunct="0">
              <a:spcBef>
                <a:spcPct val="0"/>
              </a:spcBef>
              <a:spcAft>
                <a:spcPct val="0"/>
              </a:spcAft>
              <a:buFontTx/>
              <a:buChar char="-"/>
            </a:pPr>
            <a:r>
              <a:rPr lang="pt-BR" altLang="pt-BR" sz="2800" dirty="0"/>
              <a:t>após sedimentação.</a:t>
            </a:r>
            <a:endParaRPr lang="pt-BR" altLang="pt-BR" sz="2800" dirty="0">
              <a:latin typeface="Arial" panose="020B0604020202020204" pitchFamily="34" charset="0"/>
            </a:endParaRPr>
          </a:p>
        </p:txBody>
      </p:sp>
    </p:spTree>
    <p:extLst>
      <p:ext uri="{BB962C8B-B14F-4D97-AF65-F5344CB8AC3E}">
        <p14:creationId xmlns:p14="http://schemas.microsoft.com/office/powerpoint/2010/main" val="200597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624"/>
            <a:ext cx="8229600" cy="792088"/>
          </a:xfrm>
        </p:spPr>
        <p:txBody>
          <a:bodyPr/>
          <a:lstStyle/>
          <a:p>
            <a:pPr algn="l"/>
            <a:r>
              <a:rPr lang="pt-BR" dirty="0"/>
              <a:t>MATERIAL E MÉTODOS</a:t>
            </a:r>
          </a:p>
        </p:txBody>
      </p:sp>
      <p:sp>
        <p:nvSpPr>
          <p:cNvPr id="5" name="Rectangle 1">
            <a:extLst>
              <a:ext uri="{FF2B5EF4-FFF2-40B4-BE49-F238E27FC236}">
                <a16:creationId xmlns:a16="http://schemas.microsoft.com/office/drawing/2014/main" id="{E78EC480-12FF-884C-9830-BB353C5646D1}"/>
              </a:ext>
            </a:extLst>
          </p:cNvPr>
          <p:cNvSpPr>
            <a:spLocks noChangeArrowheads="1"/>
          </p:cNvSpPr>
          <p:nvPr/>
        </p:nvSpPr>
        <p:spPr bwMode="auto">
          <a:xfrm>
            <a:off x="390364" y="980728"/>
            <a:ext cx="814207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pt-BR" sz="2800" dirty="0"/>
              <a:t>- Parâmetros analisados: cor aparente, turbidez, condutividade elétrica e pH;</a:t>
            </a:r>
          </a:p>
          <a:p>
            <a:pPr lvl="0" eaLnBrk="0" fontAlgn="base" hangingPunct="0">
              <a:spcBef>
                <a:spcPct val="0"/>
              </a:spcBef>
              <a:spcAft>
                <a:spcPct val="0"/>
              </a:spcAft>
            </a:pPr>
            <a:r>
              <a:rPr lang="pt-BR" sz="2800" dirty="0"/>
              <a:t>- Os ensaios foram realizados em triplicata, apresentando a média dos resultados obtidos com o coeficiente de variação</a:t>
            </a:r>
          </a:p>
          <a:p>
            <a:pPr lvl="0" eaLnBrk="0" fontAlgn="base" hangingPunct="0">
              <a:spcBef>
                <a:spcPct val="0"/>
              </a:spcBef>
              <a:spcAft>
                <a:spcPct val="0"/>
              </a:spcAft>
            </a:pPr>
            <a:r>
              <a:rPr lang="pt-BR" sz="2800" dirty="0"/>
              <a:t>- As análises foram realizadas conforme recomendado pelo </a:t>
            </a:r>
            <a:r>
              <a:rPr lang="pt-BR" sz="2800" i="1" dirty="0"/>
              <a:t>Standard </a:t>
            </a:r>
            <a:r>
              <a:rPr lang="pt-BR" sz="2800" i="1" dirty="0" err="1"/>
              <a:t>Methods</a:t>
            </a:r>
            <a:r>
              <a:rPr lang="pt-BR" sz="2800" i="1" dirty="0"/>
              <a:t> </a:t>
            </a:r>
            <a:r>
              <a:rPr lang="pt-BR" sz="2800" dirty="0"/>
              <a:t>(APHA; AWWA; WEF, 2005);</a:t>
            </a:r>
          </a:p>
          <a:p>
            <a:pPr lvl="0" eaLnBrk="0" fontAlgn="base" hangingPunct="0">
              <a:spcBef>
                <a:spcPct val="0"/>
              </a:spcBef>
              <a:spcAft>
                <a:spcPct val="0"/>
              </a:spcAft>
            </a:pPr>
            <a:r>
              <a:rPr lang="pt-BR" sz="2800" dirty="0"/>
              <a:t>- O Teor de Flúor foi determinado pelo método </a:t>
            </a:r>
            <a:r>
              <a:rPr lang="pt-BR" sz="2800" dirty="0" err="1"/>
              <a:t>eletroanalítico</a:t>
            </a:r>
            <a:r>
              <a:rPr lang="pt-BR" sz="2800" dirty="0"/>
              <a:t> (eletrodo íons seletivo).</a:t>
            </a:r>
            <a:endParaRPr kumimoji="0" lang="pt-BR" altLang="pt-BR" sz="28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1216359"/>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192</TotalTime>
  <Words>1726</Words>
  <Application>Microsoft Macintosh PowerPoint</Application>
  <PresentationFormat>Apresentação na tela (4:3)</PresentationFormat>
  <Paragraphs>275</Paragraphs>
  <Slides>22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22</vt:i4>
      </vt:variant>
    </vt:vector>
  </HeadingPairs>
  <TitlesOfParts>
    <vt:vector size="26" baseType="lpstr">
      <vt:lpstr>Arial</vt:lpstr>
      <vt:lpstr>Calibri</vt:lpstr>
      <vt:lpstr>Times New Roman</vt:lpstr>
      <vt:lpstr>Tema do Office</vt:lpstr>
      <vt:lpstr>ESTUDO DO DECAIMENTO DE FLÚOR NAS ESTAÇÕES DE TRATAMENTO DE ÁGUA E SUAS CONSEQUÊNCIAS NA EFICIÊNCIA DO TRATAMENTO </vt:lpstr>
      <vt:lpstr>INTRODUÇÃO</vt:lpstr>
      <vt:lpstr>INTRODUÇÃO</vt:lpstr>
      <vt:lpstr>OBJETIVO</vt:lpstr>
      <vt:lpstr>MATERIAL E MÉTODOS</vt:lpstr>
      <vt:lpstr>MATERIAL E MÉTODOS</vt:lpstr>
      <vt:lpstr>MATERIAL E MÉTODOS</vt:lpstr>
      <vt:lpstr>MATERIAL E MÉTODOS</vt:lpstr>
      <vt:lpstr>MATERIAL E MÉTODOS</vt:lpstr>
      <vt:lpstr>MATERIAL E MÉTODOS</vt:lpstr>
      <vt:lpstr>MATERIAL E MÉTODOS</vt:lpstr>
      <vt:lpstr>RESULTADOS</vt:lpstr>
      <vt:lpstr>RESULTADOS</vt:lpstr>
      <vt:lpstr>RESULTADOS</vt:lpstr>
      <vt:lpstr>RESULTADOS</vt:lpstr>
      <vt:lpstr>RESULTADOS</vt:lpstr>
      <vt:lpstr>RESULTADOS</vt:lpstr>
      <vt:lpstr>RESULTADOS</vt:lpstr>
      <vt:lpstr>CONCLUSÕES</vt:lpstr>
      <vt:lpstr>CONCLUSÕES</vt:lpstr>
      <vt:lpstr>REFERÊNCIAS</vt:lpstr>
      <vt:lpstr>Obrigado!</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Usuário do Microsoft Office</cp:lastModifiedBy>
  <cp:revision>29</cp:revision>
  <dcterms:created xsi:type="dcterms:W3CDTF">2018-05-02T19:43:05Z</dcterms:created>
  <dcterms:modified xsi:type="dcterms:W3CDTF">2018-05-28T12:38:45Z</dcterms:modified>
</cp:coreProperties>
</file>