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DF33B-83CD-4118-B570-64B9F43F74A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20A5E4-EC51-452D-AD73-69315FB1FF64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8D2A4-689A-4028-BE59-A9EDDB62A79A}" type="parTrans" cxnId="{B5280F83-AA64-4E51-AD2B-1C3D3F964728}">
      <dgm:prSet/>
      <dgm:spPr/>
      <dgm:t>
        <a:bodyPr/>
        <a:lstStyle/>
        <a:p>
          <a:endParaRPr lang="pt-BR"/>
        </a:p>
      </dgm:t>
    </dgm:pt>
    <dgm:pt modelId="{A57ADAA4-E7DC-4F49-BD19-B60F47AB5BCF}" type="sibTrans" cxnId="{B5280F83-AA64-4E51-AD2B-1C3D3F964728}">
      <dgm:prSet/>
      <dgm:spPr>
        <a:solidFill>
          <a:srgbClr val="6699FF"/>
        </a:solidFill>
        <a:ln w="28575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F9B75589-6724-42B6-BFC6-B6EA0448D2B3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agosto/</a:t>
          </a:r>
        </a:p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5002C-09C7-4E76-A2F1-3CB6A64FB19B}" type="parTrans" cxnId="{429A3E54-1EE1-4896-A50B-2051BD64D0FF}">
      <dgm:prSet/>
      <dgm:spPr/>
      <dgm:t>
        <a:bodyPr/>
        <a:lstStyle/>
        <a:p>
          <a:endParaRPr lang="pt-BR"/>
        </a:p>
      </dgm:t>
    </dgm:pt>
    <dgm:pt modelId="{F4DA751E-56B3-4227-91CA-0FB93F935466}" type="sibTrans" cxnId="{429A3E54-1EE1-4896-A50B-2051BD64D0FF}">
      <dgm:prSet/>
      <dgm:spPr>
        <a:solidFill>
          <a:srgbClr val="6699FF"/>
        </a:solidFill>
        <a:ln w="28575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7086D58B-18F4-47F2-90A4-AEF3DD6E7C64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setembro/</a:t>
          </a:r>
        </a:p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62CC7-262A-4BFC-9DD5-DB45865EC1F6}" type="parTrans" cxnId="{7A498621-2D9E-4992-A9EF-ACF9925533D3}">
      <dgm:prSet/>
      <dgm:spPr/>
      <dgm:t>
        <a:bodyPr/>
        <a:lstStyle/>
        <a:p>
          <a:endParaRPr lang="pt-BR"/>
        </a:p>
      </dgm:t>
    </dgm:pt>
    <dgm:pt modelId="{26ADB399-E457-4F58-B173-63A438ABCE75}" type="sibTrans" cxnId="{7A498621-2D9E-4992-A9EF-ACF9925533D3}">
      <dgm:prSet/>
      <dgm:spPr>
        <a:solidFill>
          <a:srgbClr val="6699FF"/>
        </a:solidFill>
        <a:ln w="28575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70ED7C3B-5845-4890-9B50-1A008219C85B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Elaboração do Termo de Referência  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7BD77-526D-43D1-BA32-EB2A2690BBA3}" type="parTrans" cxnId="{2E6D13CE-47BB-45B1-9B4A-F96B30DBBB63}">
      <dgm:prSet/>
      <dgm:spPr/>
      <dgm:t>
        <a:bodyPr/>
        <a:lstStyle/>
        <a:p>
          <a:endParaRPr lang="pt-BR"/>
        </a:p>
      </dgm:t>
    </dgm:pt>
    <dgm:pt modelId="{00CE340C-3588-4C5A-96F0-0C092079D357}" type="sibTrans" cxnId="{2E6D13CE-47BB-45B1-9B4A-F96B30DBBB63}">
      <dgm:prSet/>
      <dgm:spPr/>
      <dgm:t>
        <a:bodyPr/>
        <a:lstStyle/>
        <a:p>
          <a:endParaRPr lang="pt-BR"/>
        </a:p>
      </dgm:t>
    </dgm:pt>
    <dgm:pt modelId="{8CB65274-18C5-484A-8BB6-FF9AA489039D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Seleção de Portfólios 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3432A-521E-425A-9851-02C629EB334E}" type="parTrans" cxnId="{9F9EA50D-552D-466F-A363-E3DD66D79960}">
      <dgm:prSet/>
      <dgm:spPr/>
      <dgm:t>
        <a:bodyPr/>
        <a:lstStyle/>
        <a:p>
          <a:endParaRPr lang="pt-BR"/>
        </a:p>
      </dgm:t>
    </dgm:pt>
    <dgm:pt modelId="{82E7BFBA-02EE-4F84-9142-970C5E3C27FB}" type="sibTrans" cxnId="{9F9EA50D-552D-466F-A363-E3DD66D79960}">
      <dgm:prSet/>
      <dgm:spPr/>
      <dgm:t>
        <a:bodyPr/>
        <a:lstStyle/>
        <a:p>
          <a:endParaRPr lang="pt-BR"/>
        </a:p>
      </dgm:t>
    </dgm:pt>
    <dgm:pt modelId="{87F4224E-3D21-4E44-889F-BFDC9563280C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Elaboração de Lista Curta e SDP – 6 consórcios/empresas 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2F3D5-4740-43E5-B305-FEE19407D6E7}" type="parTrans" cxnId="{840D8AEF-0EE1-4783-B8D0-69104BE5416F}">
      <dgm:prSet/>
      <dgm:spPr/>
      <dgm:t>
        <a:bodyPr/>
        <a:lstStyle/>
        <a:p>
          <a:endParaRPr lang="pt-BR"/>
        </a:p>
      </dgm:t>
    </dgm:pt>
    <dgm:pt modelId="{9E1AD051-9E2E-43E9-8BC0-7F1FD03CB0E3}" type="sibTrans" cxnId="{840D8AEF-0EE1-4783-B8D0-69104BE5416F}">
      <dgm:prSet/>
      <dgm:spPr/>
      <dgm:t>
        <a:bodyPr/>
        <a:lstStyle/>
        <a:p>
          <a:endParaRPr lang="pt-BR"/>
        </a:p>
      </dgm:t>
    </dgm:pt>
    <dgm:pt modelId="{86957C7C-A370-4125-B297-E00DF1B3FFC9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outubro/</a:t>
          </a:r>
        </a:p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9EC4E-72CE-4191-BC69-9D0BF5EE301E}" type="parTrans" cxnId="{D9A64EE1-805D-47C6-99A2-A9F0F35C4CA2}">
      <dgm:prSet/>
      <dgm:spPr/>
      <dgm:t>
        <a:bodyPr/>
        <a:lstStyle/>
        <a:p>
          <a:endParaRPr lang="pt-BR"/>
        </a:p>
      </dgm:t>
    </dgm:pt>
    <dgm:pt modelId="{C85AF1AC-2F33-4224-A98E-0FFE4EC800DA}" type="sibTrans" cxnId="{D9A64EE1-805D-47C6-99A2-A9F0F35C4CA2}">
      <dgm:prSet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AF86CF6D-E4CA-4C32-9E8A-1F66A5CD4BE7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Publicação da SDP e preparação das propostas pelos consórcio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07F5E-E39C-408F-AB8A-BE883E1A3BC7}" type="parTrans" cxnId="{052CD737-EC04-4687-9962-DF00E14ADD21}">
      <dgm:prSet/>
      <dgm:spPr/>
      <dgm:t>
        <a:bodyPr/>
        <a:lstStyle/>
        <a:p>
          <a:endParaRPr lang="pt-BR"/>
        </a:p>
      </dgm:t>
    </dgm:pt>
    <dgm:pt modelId="{59FCE8F0-3698-448D-B8EF-0647EF49A577}" type="sibTrans" cxnId="{052CD737-EC04-4687-9962-DF00E14ADD21}">
      <dgm:prSet/>
      <dgm:spPr/>
      <dgm:t>
        <a:bodyPr/>
        <a:lstStyle/>
        <a:p>
          <a:endParaRPr lang="pt-BR"/>
        </a:p>
      </dgm:t>
    </dgm:pt>
    <dgm:pt modelId="{7A84EB05-B42A-49EC-8B7D-BAA676C35104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Avaliação de Propostas 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9CFFF-A5AF-4358-B4BE-4DAB639DE44E}" type="parTrans" cxnId="{2B4F266E-A033-441B-9370-26FC1FCBEE41}">
      <dgm:prSet/>
      <dgm:spPr/>
      <dgm:t>
        <a:bodyPr/>
        <a:lstStyle/>
        <a:p>
          <a:endParaRPr lang="pt-BR"/>
        </a:p>
      </dgm:t>
    </dgm:pt>
    <dgm:pt modelId="{DD2FA8A8-E655-41BB-82A4-D8EFF5217964}" type="sibTrans" cxnId="{2B4F266E-A033-441B-9370-26FC1FCBEE41}">
      <dgm:prSet/>
      <dgm:spPr/>
      <dgm:t>
        <a:bodyPr/>
        <a:lstStyle/>
        <a:p>
          <a:endParaRPr lang="pt-BR"/>
        </a:p>
      </dgm:t>
    </dgm:pt>
    <dgm:pt modelId="{7A29F913-3411-4FB1-91AF-A20A0A2D6198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novembro/</a:t>
          </a:r>
        </a:p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8CBF8-7149-40AD-8A98-4F9761F5BAEA}" type="parTrans" cxnId="{1D292514-072F-4AEE-8E1A-4720B0660539}">
      <dgm:prSet/>
      <dgm:spPr/>
      <dgm:t>
        <a:bodyPr/>
        <a:lstStyle/>
        <a:p>
          <a:endParaRPr lang="pt-BR"/>
        </a:p>
      </dgm:t>
    </dgm:pt>
    <dgm:pt modelId="{1DA4821A-BD44-4C72-95F6-7D924C9FDE9A}" type="sibTrans" cxnId="{1D292514-072F-4AEE-8E1A-4720B0660539}">
      <dgm:prSet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FC2DCB1A-BE63-4EC6-A8D6-497A69177B11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abril/</a:t>
          </a:r>
        </a:p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2016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34720-0831-4168-8D20-038F98577AA7}" type="parTrans" cxnId="{B7BA53F0-6BD8-4DB0-B545-1B2DD0A1E178}">
      <dgm:prSet/>
      <dgm:spPr/>
      <dgm:t>
        <a:bodyPr/>
        <a:lstStyle/>
        <a:p>
          <a:endParaRPr lang="pt-BR"/>
        </a:p>
      </dgm:t>
    </dgm:pt>
    <dgm:pt modelId="{331CB2A4-CE67-4DFF-A190-B4A40EB06D56}" type="sibTrans" cxnId="{B7BA53F0-6BD8-4DB0-B545-1B2DD0A1E178}">
      <dgm:prSet/>
      <dgm:spPr/>
      <dgm:t>
        <a:bodyPr/>
        <a:lstStyle/>
        <a:p>
          <a:endParaRPr lang="pt-BR"/>
        </a:p>
      </dgm:t>
    </dgm:pt>
    <dgm:pt modelId="{E40C41EA-358E-4EEA-93E5-E46C46F62495}">
      <dgm:prSet phldrT="[Texto]" custT="1"/>
      <dgm:spPr>
        <a:solidFill>
          <a:srgbClr val="6699FF"/>
        </a:solidFill>
      </dgm:spPr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Contratação </a:t>
          </a:r>
          <a:endParaRPr lang="pt-B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D8C21-8E73-4A66-98F8-73E856ADAF63}" type="parTrans" cxnId="{D7FB9027-0ED2-44A4-BA6E-B9B868359771}">
      <dgm:prSet/>
      <dgm:spPr/>
      <dgm:t>
        <a:bodyPr/>
        <a:lstStyle/>
        <a:p>
          <a:endParaRPr lang="pt-BR"/>
        </a:p>
      </dgm:t>
    </dgm:pt>
    <dgm:pt modelId="{97B4737E-3BC0-458F-B5B1-2510E663D9BE}" type="sibTrans" cxnId="{D7FB9027-0ED2-44A4-BA6E-B9B868359771}">
      <dgm:prSet/>
      <dgm:spPr/>
      <dgm:t>
        <a:bodyPr/>
        <a:lstStyle/>
        <a:p>
          <a:endParaRPr lang="pt-BR"/>
        </a:p>
      </dgm:t>
    </dgm:pt>
    <dgm:pt modelId="{07EBA836-3BD3-4783-8B6F-CDDC1BB74B73}" type="pres">
      <dgm:prSet presAssocID="{302DF33B-83CD-4118-B570-64B9F43F74A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7EC4D4-361B-42E1-AED6-5A88919F920D}" type="pres">
      <dgm:prSet presAssocID="{302DF33B-83CD-4118-B570-64B9F43F74A9}" presName="arrow" presStyleLbl="bgShp" presStyleIdx="0" presStyleCnt="1" custScaleX="100000" custScaleY="89991" custLinFactNeighborX="-122" custLinFactNeighborY="4963"/>
      <dgm:spPr>
        <a:solidFill>
          <a:schemeClr val="bg1">
            <a:lumMod val="75000"/>
          </a:schemeClr>
        </a:solidFill>
      </dgm:spPr>
    </dgm:pt>
    <dgm:pt modelId="{157A05C5-772A-449C-8098-5882A99BB0AB}" type="pres">
      <dgm:prSet presAssocID="{302DF33B-83CD-4118-B570-64B9F43F74A9}" presName="linearProcess" presStyleCnt="0"/>
      <dgm:spPr/>
    </dgm:pt>
    <dgm:pt modelId="{E4DEBBBE-9F99-4AC7-8581-B0F101077FD2}" type="pres">
      <dgm:prSet presAssocID="{C820A5E4-EC51-452D-AD73-69315FB1FF64}" presName="textNode" presStyleLbl="node1" presStyleIdx="0" presStyleCnt="6" custScaleX="156121" custScaleY="83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E0901D-E8F9-4B26-B8CE-24074EFAA2E4}" type="pres">
      <dgm:prSet presAssocID="{A57ADAA4-E7DC-4F49-BD19-B60F47AB5BCF}" presName="sibTrans" presStyleCnt="0"/>
      <dgm:spPr/>
    </dgm:pt>
    <dgm:pt modelId="{08E4FC7B-FD2D-4EC5-8051-F27DFC0EEB86}" type="pres">
      <dgm:prSet presAssocID="{F9B75589-6724-42B6-BFC6-B6EA0448D2B3}" presName="textNode" presStyleLbl="node1" presStyleIdx="1" presStyleCnt="6" custScaleX="139067" custScaleY="83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EF7D45-AFA9-4F67-A454-F539674BB186}" type="pres">
      <dgm:prSet presAssocID="{F4DA751E-56B3-4227-91CA-0FB93F935466}" presName="sibTrans" presStyleCnt="0"/>
      <dgm:spPr/>
    </dgm:pt>
    <dgm:pt modelId="{F0155B4B-6617-4916-8BA8-A5BA07F86361}" type="pres">
      <dgm:prSet presAssocID="{7086D58B-18F4-47F2-90A4-AEF3DD6E7C64}" presName="textNode" presStyleLbl="node1" presStyleIdx="2" presStyleCnt="6" custScaleX="249034" custScaleY="100982" custLinFactNeighborX="25548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37FBF9-C39D-4E08-8AC8-5225DFCFEF76}" type="pres">
      <dgm:prSet presAssocID="{26ADB399-E457-4F58-B173-63A438ABCE75}" presName="sibTrans" presStyleCnt="0"/>
      <dgm:spPr/>
    </dgm:pt>
    <dgm:pt modelId="{EBAAB32A-10E9-4405-A3C6-A31035B8A63E}" type="pres">
      <dgm:prSet presAssocID="{86957C7C-A370-4125-B297-E00DF1B3FFC9}" presName="textNode" presStyleLbl="node1" presStyleIdx="3" presStyleCnt="6" custScaleX="174783" custScaleY="1329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C3A951-FD18-4C60-9BAC-D8D3D3DEE26F}" type="pres">
      <dgm:prSet presAssocID="{C85AF1AC-2F33-4224-A98E-0FFE4EC800DA}" presName="sibTrans" presStyleCnt="0"/>
      <dgm:spPr/>
    </dgm:pt>
    <dgm:pt modelId="{6415CD35-8DBF-4BB5-A046-A1D04FC2C10F}" type="pres">
      <dgm:prSet presAssocID="{7A29F913-3411-4FB1-91AF-A20A0A2D6198}" presName="textNode" presStyleLbl="node1" presStyleIdx="4" presStyleCnt="6" custScaleX="153443" custScaleY="100982" custLinFactNeighborX="-25403" custLinFactNeighborY="17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B813F0-2D63-4471-B9FA-36F97B3403A3}" type="pres">
      <dgm:prSet presAssocID="{1DA4821A-BD44-4C72-95F6-7D924C9FDE9A}" presName="sibTrans" presStyleCnt="0"/>
      <dgm:spPr/>
    </dgm:pt>
    <dgm:pt modelId="{4BB7A797-4577-4453-ACD2-A685798FF3A7}" type="pres">
      <dgm:prSet presAssocID="{FC2DCB1A-BE63-4EC6-A8D6-497A69177B11}" presName="textNode" presStyleLbl="node1" presStyleIdx="5" presStyleCnt="6" custScaleX="160840" custScaleY="64815" custLinFactNeighborX="-38911" custLinFactNeighborY="-4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9A3E54-1EE1-4896-A50B-2051BD64D0FF}" srcId="{302DF33B-83CD-4118-B570-64B9F43F74A9}" destId="{F9B75589-6724-42B6-BFC6-B6EA0448D2B3}" srcOrd="1" destOrd="0" parTransId="{6F35002C-09C7-4E76-A2F1-3CB6A64FB19B}" sibTransId="{F4DA751E-56B3-4227-91CA-0FB93F935466}"/>
    <dgm:cxn modelId="{2B4F266E-A033-441B-9370-26FC1FCBEE41}" srcId="{7A29F913-3411-4FB1-91AF-A20A0A2D6198}" destId="{7A84EB05-B42A-49EC-8B7D-BAA676C35104}" srcOrd="0" destOrd="0" parTransId="{0AE9CFFF-A5AF-4358-B4BE-4DAB639DE44E}" sibTransId="{DD2FA8A8-E655-41BB-82A4-D8EFF5217964}"/>
    <dgm:cxn modelId="{656178EC-623A-4E17-A1EA-613B715B5107}" type="presOf" srcId="{C820A5E4-EC51-452D-AD73-69315FB1FF64}" destId="{E4DEBBBE-9F99-4AC7-8581-B0F101077FD2}" srcOrd="0" destOrd="0" presId="urn:microsoft.com/office/officeart/2005/8/layout/hProcess9"/>
    <dgm:cxn modelId="{1D292514-072F-4AEE-8E1A-4720B0660539}" srcId="{302DF33B-83CD-4118-B570-64B9F43F74A9}" destId="{7A29F913-3411-4FB1-91AF-A20A0A2D6198}" srcOrd="4" destOrd="0" parTransId="{14C8CBF8-7149-40AD-8A98-4F9761F5BAEA}" sibTransId="{1DA4821A-BD44-4C72-95F6-7D924C9FDE9A}"/>
    <dgm:cxn modelId="{F9516472-140A-46F3-9F91-83F5F0B9DA8E}" type="presOf" srcId="{AF86CF6D-E4CA-4C32-9E8A-1F66A5CD4BE7}" destId="{EBAAB32A-10E9-4405-A3C6-A31035B8A63E}" srcOrd="0" destOrd="1" presId="urn:microsoft.com/office/officeart/2005/8/layout/hProcess9"/>
    <dgm:cxn modelId="{255BD71B-F60B-4078-80D9-149BF078025B}" type="presOf" srcId="{8CB65274-18C5-484A-8BB6-FF9AA489039D}" destId="{08E4FC7B-FD2D-4EC5-8051-F27DFC0EEB86}" srcOrd="0" destOrd="1" presId="urn:microsoft.com/office/officeart/2005/8/layout/hProcess9"/>
    <dgm:cxn modelId="{443ED608-D104-45FC-A69D-753187FBED17}" type="presOf" srcId="{302DF33B-83CD-4118-B570-64B9F43F74A9}" destId="{07EBA836-3BD3-4783-8B6F-CDDC1BB74B73}" srcOrd="0" destOrd="0" presId="urn:microsoft.com/office/officeart/2005/8/layout/hProcess9"/>
    <dgm:cxn modelId="{0CDAB16E-C0A2-4C12-838E-364B6310C9C2}" type="presOf" srcId="{7A29F913-3411-4FB1-91AF-A20A0A2D6198}" destId="{6415CD35-8DBF-4BB5-A046-A1D04FC2C10F}" srcOrd="0" destOrd="0" presId="urn:microsoft.com/office/officeart/2005/8/layout/hProcess9"/>
    <dgm:cxn modelId="{B5280F83-AA64-4E51-AD2B-1C3D3F964728}" srcId="{302DF33B-83CD-4118-B570-64B9F43F74A9}" destId="{C820A5E4-EC51-452D-AD73-69315FB1FF64}" srcOrd="0" destOrd="0" parTransId="{7FD8D2A4-689A-4028-BE59-A9EDDB62A79A}" sibTransId="{A57ADAA4-E7DC-4F49-BD19-B60F47AB5BCF}"/>
    <dgm:cxn modelId="{C7A81E34-5952-402E-B274-27D7361A88F3}" type="presOf" srcId="{FC2DCB1A-BE63-4EC6-A8D6-497A69177B11}" destId="{4BB7A797-4577-4453-ACD2-A685798FF3A7}" srcOrd="0" destOrd="0" presId="urn:microsoft.com/office/officeart/2005/8/layout/hProcess9"/>
    <dgm:cxn modelId="{052CD737-EC04-4687-9962-DF00E14ADD21}" srcId="{86957C7C-A370-4125-B297-E00DF1B3FFC9}" destId="{AF86CF6D-E4CA-4C32-9E8A-1F66A5CD4BE7}" srcOrd="0" destOrd="0" parTransId="{2D007F5E-E39C-408F-AB8A-BE883E1A3BC7}" sibTransId="{59FCE8F0-3698-448D-B8EF-0647EF49A577}"/>
    <dgm:cxn modelId="{2E6D13CE-47BB-45B1-9B4A-F96B30DBBB63}" srcId="{C820A5E4-EC51-452D-AD73-69315FB1FF64}" destId="{70ED7C3B-5845-4890-9B50-1A008219C85B}" srcOrd="0" destOrd="0" parTransId="{5D57BD77-526D-43D1-BA32-EB2A2690BBA3}" sibTransId="{00CE340C-3588-4C5A-96F0-0C092079D357}"/>
    <dgm:cxn modelId="{D7FB9027-0ED2-44A4-BA6E-B9B868359771}" srcId="{FC2DCB1A-BE63-4EC6-A8D6-497A69177B11}" destId="{E40C41EA-358E-4EEA-93E5-E46C46F62495}" srcOrd="0" destOrd="0" parTransId="{060D8C21-8E73-4A66-98F8-73E856ADAF63}" sibTransId="{97B4737E-3BC0-458F-B5B1-2510E663D9BE}"/>
    <dgm:cxn modelId="{BC6D4BA8-40E7-47A4-B203-08BD060A63F0}" type="presOf" srcId="{7086D58B-18F4-47F2-90A4-AEF3DD6E7C64}" destId="{F0155B4B-6617-4916-8BA8-A5BA07F86361}" srcOrd="0" destOrd="0" presId="urn:microsoft.com/office/officeart/2005/8/layout/hProcess9"/>
    <dgm:cxn modelId="{7A498621-2D9E-4992-A9EF-ACF9925533D3}" srcId="{302DF33B-83CD-4118-B570-64B9F43F74A9}" destId="{7086D58B-18F4-47F2-90A4-AEF3DD6E7C64}" srcOrd="2" destOrd="0" parTransId="{70A62CC7-262A-4BFC-9DD5-DB45865EC1F6}" sibTransId="{26ADB399-E457-4F58-B173-63A438ABCE75}"/>
    <dgm:cxn modelId="{F215D4C4-392A-4707-9BDB-F679C51A079D}" type="presOf" srcId="{7A84EB05-B42A-49EC-8B7D-BAA676C35104}" destId="{6415CD35-8DBF-4BB5-A046-A1D04FC2C10F}" srcOrd="0" destOrd="1" presId="urn:microsoft.com/office/officeart/2005/8/layout/hProcess9"/>
    <dgm:cxn modelId="{D9A64EE1-805D-47C6-99A2-A9F0F35C4CA2}" srcId="{302DF33B-83CD-4118-B570-64B9F43F74A9}" destId="{86957C7C-A370-4125-B297-E00DF1B3FFC9}" srcOrd="3" destOrd="0" parTransId="{5329EC4E-72CE-4191-BC69-9D0BF5EE301E}" sibTransId="{C85AF1AC-2F33-4224-A98E-0FFE4EC800DA}"/>
    <dgm:cxn modelId="{30C46D16-CA3A-43F0-A70D-0FD7E8B48744}" type="presOf" srcId="{F9B75589-6724-42B6-BFC6-B6EA0448D2B3}" destId="{08E4FC7B-FD2D-4EC5-8051-F27DFC0EEB86}" srcOrd="0" destOrd="0" presId="urn:microsoft.com/office/officeart/2005/8/layout/hProcess9"/>
    <dgm:cxn modelId="{9F9EA50D-552D-466F-A363-E3DD66D79960}" srcId="{F9B75589-6724-42B6-BFC6-B6EA0448D2B3}" destId="{8CB65274-18C5-484A-8BB6-FF9AA489039D}" srcOrd="0" destOrd="0" parTransId="{6063432A-521E-425A-9851-02C629EB334E}" sibTransId="{82E7BFBA-02EE-4F84-9142-970C5E3C27FB}"/>
    <dgm:cxn modelId="{A739B7AE-BCF1-4AEA-BF53-5C710523452D}" type="presOf" srcId="{E40C41EA-358E-4EEA-93E5-E46C46F62495}" destId="{4BB7A797-4577-4453-ACD2-A685798FF3A7}" srcOrd="0" destOrd="1" presId="urn:microsoft.com/office/officeart/2005/8/layout/hProcess9"/>
    <dgm:cxn modelId="{840D8AEF-0EE1-4783-B8D0-69104BE5416F}" srcId="{7086D58B-18F4-47F2-90A4-AEF3DD6E7C64}" destId="{87F4224E-3D21-4E44-889F-BFDC9563280C}" srcOrd="0" destOrd="0" parTransId="{8FB2F3D5-4740-43E5-B305-FEE19407D6E7}" sibTransId="{9E1AD051-9E2E-43E9-8BC0-7F1FD03CB0E3}"/>
    <dgm:cxn modelId="{E72D85A6-984C-406B-B1F7-A7CAEA92AB12}" type="presOf" srcId="{86957C7C-A370-4125-B297-E00DF1B3FFC9}" destId="{EBAAB32A-10E9-4405-A3C6-A31035B8A63E}" srcOrd="0" destOrd="0" presId="urn:microsoft.com/office/officeart/2005/8/layout/hProcess9"/>
    <dgm:cxn modelId="{944EC510-6324-421C-A7C5-BE866301C9F9}" type="presOf" srcId="{87F4224E-3D21-4E44-889F-BFDC9563280C}" destId="{F0155B4B-6617-4916-8BA8-A5BA07F86361}" srcOrd="0" destOrd="1" presId="urn:microsoft.com/office/officeart/2005/8/layout/hProcess9"/>
    <dgm:cxn modelId="{FA24C287-6111-4807-90A3-C71A5B38546F}" type="presOf" srcId="{70ED7C3B-5845-4890-9B50-1A008219C85B}" destId="{E4DEBBBE-9F99-4AC7-8581-B0F101077FD2}" srcOrd="0" destOrd="1" presId="urn:microsoft.com/office/officeart/2005/8/layout/hProcess9"/>
    <dgm:cxn modelId="{B7BA53F0-6BD8-4DB0-B545-1B2DD0A1E178}" srcId="{302DF33B-83CD-4118-B570-64B9F43F74A9}" destId="{FC2DCB1A-BE63-4EC6-A8D6-497A69177B11}" srcOrd="5" destOrd="0" parTransId="{A9234720-0831-4168-8D20-038F98577AA7}" sibTransId="{331CB2A4-CE67-4DFF-A190-B4A40EB06D56}"/>
    <dgm:cxn modelId="{D10751BA-624F-4207-A47D-8D3853D5A31F}" type="presParOf" srcId="{07EBA836-3BD3-4783-8B6F-CDDC1BB74B73}" destId="{AF7EC4D4-361B-42E1-AED6-5A88919F920D}" srcOrd="0" destOrd="0" presId="urn:microsoft.com/office/officeart/2005/8/layout/hProcess9"/>
    <dgm:cxn modelId="{1612A15E-924B-4C38-9764-63923E9B7072}" type="presParOf" srcId="{07EBA836-3BD3-4783-8B6F-CDDC1BB74B73}" destId="{157A05C5-772A-449C-8098-5882A99BB0AB}" srcOrd="1" destOrd="0" presId="urn:microsoft.com/office/officeart/2005/8/layout/hProcess9"/>
    <dgm:cxn modelId="{F55042E5-2E16-49C1-9E7D-1E7AD5E3C769}" type="presParOf" srcId="{157A05C5-772A-449C-8098-5882A99BB0AB}" destId="{E4DEBBBE-9F99-4AC7-8581-B0F101077FD2}" srcOrd="0" destOrd="0" presId="urn:microsoft.com/office/officeart/2005/8/layout/hProcess9"/>
    <dgm:cxn modelId="{0CC233C6-688F-42CB-9F4E-D46615BE0087}" type="presParOf" srcId="{157A05C5-772A-449C-8098-5882A99BB0AB}" destId="{94E0901D-E8F9-4B26-B8CE-24074EFAA2E4}" srcOrd="1" destOrd="0" presId="urn:microsoft.com/office/officeart/2005/8/layout/hProcess9"/>
    <dgm:cxn modelId="{3DA8917D-F8CA-458B-9E53-490B86396C8F}" type="presParOf" srcId="{157A05C5-772A-449C-8098-5882A99BB0AB}" destId="{08E4FC7B-FD2D-4EC5-8051-F27DFC0EEB86}" srcOrd="2" destOrd="0" presId="urn:microsoft.com/office/officeart/2005/8/layout/hProcess9"/>
    <dgm:cxn modelId="{C7F2B3B5-3230-472E-847A-B828F0DCE330}" type="presParOf" srcId="{157A05C5-772A-449C-8098-5882A99BB0AB}" destId="{DAEF7D45-AFA9-4F67-A454-F539674BB186}" srcOrd="3" destOrd="0" presId="urn:microsoft.com/office/officeart/2005/8/layout/hProcess9"/>
    <dgm:cxn modelId="{A0F4D261-FB7A-44AF-8150-7BCF510D7298}" type="presParOf" srcId="{157A05C5-772A-449C-8098-5882A99BB0AB}" destId="{F0155B4B-6617-4916-8BA8-A5BA07F86361}" srcOrd="4" destOrd="0" presId="urn:microsoft.com/office/officeart/2005/8/layout/hProcess9"/>
    <dgm:cxn modelId="{592AEEB4-EFE0-4B81-8AA2-76E7EBFF697D}" type="presParOf" srcId="{157A05C5-772A-449C-8098-5882A99BB0AB}" destId="{2F37FBF9-C39D-4E08-8AC8-5225DFCFEF76}" srcOrd="5" destOrd="0" presId="urn:microsoft.com/office/officeart/2005/8/layout/hProcess9"/>
    <dgm:cxn modelId="{96E7A11C-8865-45AB-9A93-44CBB71B33E7}" type="presParOf" srcId="{157A05C5-772A-449C-8098-5882A99BB0AB}" destId="{EBAAB32A-10E9-4405-A3C6-A31035B8A63E}" srcOrd="6" destOrd="0" presId="urn:microsoft.com/office/officeart/2005/8/layout/hProcess9"/>
    <dgm:cxn modelId="{598AF9DD-0F41-4D08-AD45-DC0D24F23AD9}" type="presParOf" srcId="{157A05C5-772A-449C-8098-5882A99BB0AB}" destId="{99C3A951-FD18-4C60-9BAC-D8D3D3DEE26F}" srcOrd="7" destOrd="0" presId="urn:microsoft.com/office/officeart/2005/8/layout/hProcess9"/>
    <dgm:cxn modelId="{0BE5D3BA-35C8-4B4C-8510-31ADC4DFC596}" type="presParOf" srcId="{157A05C5-772A-449C-8098-5882A99BB0AB}" destId="{6415CD35-8DBF-4BB5-A046-A1D04FC2C10F}" srcOrd="8" destOrd="0" presId="urn:microsoft.com/office/officeart/2005/8/layout/hProcess9"/>
    <dgm:cxn modelId="{CC98A578-1E62-455A-8ED6-990353076C5F}" type="presParOf" srcId="{157A05C5-772A-449C-8098-5882A99BB0AB}" destId="{E5B813F0-2D63-4471-B9FA-36F97B3403A3}" srcOrd="9" destOrd="0" presId="urn:microsoft.com/office/officeart/2005/8/layout/hProcess9"/>
    <dgm:cxn modelId="{DD5A9991-44D0-418D-B95F-475872A0A8B9}" type="presParOf" srcId="{157A05C5-772A-449C-8098-5882A99BB0AB}" destId="{4BB7A797-4577-4453-ACD2-A685798FF3A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89FAB-795C-4072-983F-C3488EBD339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E166A1-A3CE-4F1C-8166-215D1F751A91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Esquemas bem sucedidos</a:t>
          </a:r>
        </a:p>
      </dgm:t>
    </dgm:pt>
    <dgm:pt modelId="{A560BC70-10CE-4756-88B0-65C8A86CBB48}" type="parTrans" cxnId="{2FB4E98B-A6FC-4CFC-9648-997550A8BDCD}">
      <dgm:prSet/>
      <dgm:spPr/>
      <dgm:t>
        <a:bodyPr/>
        <a:lstStyle/>
        <a:p>
          <a:endParaRPr lang="pt-BR"/>
        </a:p>
      </dgm:t>
    </dgm:pt>
    <dgm:pt modelId="{4610F128-6F79-4C14-9A2F-E46CDFC9D650}" type="sibTrans" cxnId="{2FB4E98B-A6FC-4CFC-9648-997550A8BDCD}">
      <dgm:prSet/>
      <dgm:spPr/>
      <dgm:t>
        <a:bodyPr/>
        <a:lstStyle/>
        <a:p>
          <a:endParaRPr lang="pt-BR" sz="1200"/>
        </a:p>
      </dgm:t>
    </dgm:pt>
    <dgm:pt modelId="{005A8E3B-4E7B-44AE-A6B7-1D6174397D99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Natureza multidimensional do problema</a:t>
          </a:r>
        </a:p>
      </dgm:t>
    </dgm:pt>
    <dgm:pt modelId="{25C13A8F-9284-4983-9718-A4DC84CBAF69}" type="parTrans" cxnId="{7A74AF8E-65DA-4667-8F71-CB0EF131C5FE}">
      <dgm:prSet/>
      <dgm:spPr/>
      <dgm:t>
        <a:bodyPr/>
        <a:lstStyle/>
        <a:p>
          <a:endParaRPr lang="pt-BR"/>
        </a:p>
      </dgm:t>
    </dgm:pt>
    <dgm:pt modelId="{76AD6D1B-FD1A-4E2A-96DB-CCD451CBF1DB}" type="sibTrans" cxnId="{7A74AF8E-65DA-4667-8F71-CB0EF131C5FE}">
      <dgm:prSet/>
      <dgm:spPr/>
      <dgm:t>
        <a:bodyPr/>
        <a:lstStyle/>
        <a:p>
          <a:endParaRPr lang="pt-BR"/>
        </a:p>
      </dgm:t>
    </dgm:pt>
    <dgm:pt modelId="{1F4A73BB-2C2C-46B3-88D3-957F3814AE06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Visão tradicional</a:t>
          </a:r>
        </a:p>
      </dgm:t>
    </dgm:pt>
    <dgm:pt modelId="{D9DBE5DB-34DD-4657-8E67-BFD38D78F717}" type="parTrans" cxnId="{3C9E23E8-0A79-42E7-8ED9-6C2F78C4AA28}">
      <dgm:prSet/>
      <dgm:spPr/>
      <dgm:t>
        <a:bodyPr/>
        <a:lstStyle/>
        <a:p>
          <a:endParaRPr lang="pt-BR"/>
        </a:p>
      </dgm:t>
    </dgm:pt>
    <dgm:pt modelId="{49EB3C22-7B01-4A47-BE7D-FA0137C5DE1A}" type="sibTrans" cxnId="{3C9E23E8-0A79-42E7-8ED9-6C2F78C4AA28}">
      <dgm:prSet/>
      <dgm:spPr/>
      <dgm:t>
        <a:bodyPr/>
        <a:lstStyle/>
        <a:p>
          <a:endParaRPr lang="pt-BR"/>
        </a:p>
      </dgm:t>
    </dgm:pt>
    <dgm:pt modelId="{24C010C6-8235-4A31-AA59-EDC56E1FD9FE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Incorporação de aspectos importantes</a:t>
          </a:r>
        </a:p>
      </dgm:t>
    </dgm:pt>
    <dgm:pt modelId="{06F96082-036A-4946-8C32-020785935AA8}" type="parTrans" cxnId="{219CEE53-7206-4C46-8F8F-F668DBFCC6C8}">
      <dgm:prSet/>
      <dgm:spPr/>
      <dgm:t>
        <a:bodyPr/>
        <a:lstStyle/>
        <a:p>
          <a:endParaRPr lang="pt-BR"/>
        </a:p>
      </dgm:t>
    </dgm:pt>
    <dgm:pt modelId="{16E2FD57-15F0-43BA-BC83-5BD4BC14FF2E}" type="sibTrans" cxnId="{219CEE53-7206-4C46-8F8F-F668DBFCC6C8}">
      <dgm:prSet/>
      <dgm:spPr/>
      <dgm:t>
        <a:bodyPr/>
        <a:lstStyle/>
        <a:p>
          <a:endParaRPr lang="pt-BR"/>
        </a:p>
      </dgm:t>
    </dgm:pt>
    <dgm:pt modelId="{1578F3C1-6B5E-4DF6-857B-C6D622F69D3D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Focar o subsídio só em aportes orçamentários, construção de infraestrutura e pagamento de contas</a:t>
          </a:r>
        </a:p>
      </dgm:t>
    </dgm:pt>
    <dgm:pt modelId="{10F78EE0-4499-46A1-AD58-F51AB0842964}" type="parTrans" cxnId="{5D057EE6-9987-4F2A-BB7C-3A9B59F208CB}">
      <dgm:prSet/>
      <dgm:spPr/>
      <dgm:t>
        <a:bodyPr/>
        <a:lstStyle/>
        <a:p>
          <a:endParaRPr lang="pt-BR"/>
        </a:p>
      </dgm:t>
    </dgm:pt>
    <dgm:pt modelId="{8CA7CF05-F018-4189-831E-6A47F19E4125}" type="sibTrans" cxnId="{5D057EE6-9987-4F2A-BB7C-3A9B59F208CB}">
      <dgm:prSet/>
      <dgm:spPr/>
      <dgm:t>
        <a:bodyPr/>
        <a:lstStyle/>
        <a:p>
          <a:endParaRPr lang="pt-BR"/>
        </a:p>
      </dgm:t>
    </dgm:pt>
    <dgm:pt modelId="{2B4657D2-826A-46E0-BB1D-26FE610BC1B3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necessidade de educar a população em temas de saúde e meio ambiente; </a:t>
          </a:r>
        </a:p>
      </dgm:t>
    </dgm:pt>
    <dgm:pt modelId="{28561BC9-7D14-47C7-B2A8-32EF009487DE}" type="parTrans" cxnId="{D8B5A5AB-85CA-47A7-8CB2-BE0A2E3B215E}">
      <dgm:prSet/>
      <dgm:spPr/>
      <dgm:t>
        <a:bodyPr/>
        <a:lstStyle/>
        <a:p>
          <a:endParaRPr lang="pt-BR"/>
        </a:p>
      </dgm:t>
    </dgm:pt>
    <dgm:pt modelId="{99690579-9357-4192-BD17-E0313592947E}" type="sibTrans" cxnId="{D8B5A5AB-85CA-47A7-8CB2-BE0A2E3B215E}">
      <dgm:prSet/>
      <dgm:spPr/>
      <dgm:t>
        <a:bodyPr/>
        <a:lstStyle/>
        <a:p>
          <a:endParaRPr lang="pt-BR"/>
        </a:p>
      </dgm:t>
    </dgm:pt>
    <dgm:pt modelId="{F5FF155B-28C4-4598-ACDC-63CAEA2674C3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implementação de programas de difusão das políticas e capacitação dos agentes responsáveis;</a:t>
          </a:r>
        </a:p>
      </dgm:t>
    </dgm:pt>
    <dgm:pt modelId="{DD1ED3CF-DB56-4A95-9AED-4F489305D93F}" type="parTrans" cxnId="{428D12DF-043F-4F0B-98A9-767C1076315B}">
      <dgm:prSet/>
      <dgm:spPr/>
      <dgm:t>
        <a:bodyPr/>
        <a:lstStyle/>
        <a:p>
          <a:endParaRPr lang="pt-BR"/>
        </a:p>
      </dgm:t>
    </dgm:pt>
    <dgm:pt modelId="{45F6BB7D-033D-423F-9D4C-250E0F72C405}" type="sibTrans" cxnId="{428D12DF-043F-4F0B-98A9-767C1076315B}">
      <dgm:prSet/>
      <dgm:spPr/>
      <dgm:t>
        <a:bodyPr/>
        <a:lstStyle/>
        <a:p>
          <a:endParaRPr lang="pt-BR"/>
        </a:p>
      </dgm:t>
    </dgm:pt>
    <dgm:pt modelId="{1227F508-DA08-4528-A76C-3DC002D780B2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disposição de obter o envolvimento pleno de autoridades, prestadores e usuários;</a:t>
          </a:r>
        </a:p>
      </dgm:t>
    </dgm:pt>
    <dgm:pt modelId="{0C9D8158-047B-41F3-88B5-A213F9E0027C}" type="parTrans" cxnId="{B4D2D6AC-6452-45B4-BF16-44F3F93FC60D}">
      <dgm:prSet/>
      <dgm:spPr/>
      <dgm:t>
        <a:bodyPr/>
        <a:lstStyle/>
        <a:p>
          <a:endParaRPr lang="pt-BR"/>
        </a:p>
      </dgm:t>
    </dgm:pt>
    <dgm:pt modelId="{D03877E1-5D39-4886-A339-9CB474D1346F}" type="sibTrans" cxnId="{B4D2D6AC-6452-45B4-BF16-44F3F93FC60D}">
      <dgm:prSet/>
      <dgm:spPr/>
      <dgm:t>
        <a:bodyPr/>
        <a:lstStyle/>
        <a:p>
          <a:endParaRPr lang="pt-BR"/>
        </a:p>
      </dgm:t>
    </dgm:pt>
    <dgm:pt modelId="{0316273A-F95F-47CF-A41B-8A2CB9841220}">
      <dgm:prSet phldrT="[Texto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necessidade de alcançar compromisso e participação da comunidade para a sustentabilidade do subsídio.</a:t>
          </a:r>
        </a:p>
      </dgm:t>
    </dgm:pt>
    <dgm:pt modelId="{9038162A-3FB6-4A22-BE63-9105B0E08926}" type="parTrans" cxnId="{14AA96ED-D1D2-482F-85B6-9C7E9B6D8A91}">
      <dgm:prSet/>
      <dgm:spPr/>
      <dgm:t>
        <a:bodyPr/>
        <a:lstStyle/>
        <a:p>
          <a:endParaRPr lang="pt-BR"/>
        </a:p>
      </dgm:t>
    </dgm:pt>
    <dgm:pt modelId="{EC284EE6-D08E-4815-9B98-607E02A87A75}" type="sibTrans" cxnId="{14AA96ED-D1D2-482F-85B6-9C7E9B6D8A91}">
      <dgm:prSet/>
      <dgm:spPr/>
      <dgm:t>
        <a:bodyPr/>
        <a:lstStyle/>
        <a:p>
          <a:endParaRPr lang="pt-BR"/>
        </a:p>
      </dgm:t>
    </dgm:pt>
    <dgm:pt modelId="{C3D7FB6A-55FC-449C-8E6C-9E70C4AED662}" type="pres">
      <dgm:prSet presAssocID="{04E89FAB-795C-4072-983F-C3488EBD33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C474B1-0E9F-4652-9150-DA8F1DB2E933}" type="pres">
      <dgm:prSet presAssocID="{04E89FAB-795C-4072-983F-C3488EBD339F}" presName="cycle" presStyleCnt="0"/>
      <dgm:spPr/>
    </dgm:pt>
    <dgm:pt modelId="{0196B511-41CE-4650-B00C-7BAEC0C9D1E3}" type="pres">
      <dgm:prSet presAssocID="{D5E166A1-A3CE-4F1C-8166-215D1F751A91}" presName="nodeFirstNode" presStyleLbl="node1" presStyleIdx="0" presStyleCnt="8" custScaleY="128356" custRadScaleRad="100103" custRadScaleInc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639779-B9DA-4035-9C56-124A04D97C53}" type="pres">
      <dgm:prSet presAssocID="{4610F128-6F79-4C14-9A2F-E46CDFC9D650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B5915708-7C1B-4DAD-9B13-2A8609820DF4}" type="pres">
      <dgm:prSet presAssocID="{005A8E3B-4E7B-44AE-A6B7-1D6174397D99}" presName="nodeFollowingNodes" presStyleLbl="node1" presStyleIdx="1" presStyleCnt="8" custScaleY="128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C2C7E6-3A77-41AF-8D7C-1187F3B0B9C2}" type="pres">
      <dgm:prSet presAssocID="{1F4A73BB-2C2C-46B3-88D3-957F3814AE06}" presName="nodeFollowingNodes" presStyleLbl="node1" presStyleIdx="2" presStyleCnt="8" custScaleY="2101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05A57-21D7-45B8-97FB-465CE2E391EF}" type="pres">
      <dgm:prSet presAssocID="{24C010C6-8235-4A31-AA59-EDC56E1FD9FE}" presName="nodeFollowingNodes" presStyleLbl="node1" presStyleIdx="3" presStyleCnt="8" custScaleY="128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A9EBF0-6AEE-4335-9590-E63567D599C4}" type="pres">
      <dgm:prSet presAssocID="{2B4657D2-826A-46E0-BB1D-26FE610BC1B3}" presName="nodeFollowingNodes" presStyleLbl="node1" presStyleIdx="4" presStyleCnt="8" custScaleY="128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C3D982-8E1D-4F68-8D22-75A680D41914}" type="pres">
      <dgm:prSet presAssocID="{F5FF155B-28C4-4598-ACDC-63CAEA2674C3}" presName="nodeFollowingNodes" presStyleLbl="node1" presStyleIdx="5" presStyleCnt="8" custScaleY="128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1BB416-E4FA-4061-8FC6-617BBF8593B7}" type="pres">
      <dgm:prSet presAssocID="{1227F508-DA08-4528-A76C-3DC002D780B2}" presName="nodeFollowingNodes" presStyleLbl="node1" presStyleIdx="6" presStyleCnt="8" custScaleY="128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5A8FFC-43B2-4C39-A6CB-5AECE6EBD360}" type="pres">
      <dgm:prSet presAssocID="{0316273A-F95F-47CF-A41B-8A2CB9841220}" presName="nodeFollowingNodes" presStyleLbl="node1" presStyleIdx="7" presStyleCnt="8" custScaleY="1605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D2D6AC-6452-45B4-BF16-44F3F93FC60D}" srcId="{04E89FAB-795C-4072-983F-C3488EBD339F}" destId="{1227F508-DA08-4528-A76C-3DC002D780B2}" srcOrd="6" destOrd="0" parTransId="{0C9D8158-047B-41F3-88B5-A213F9E0027C}" sibTransId="{D03877E1-5D39-4886-A339-9CB474D1346F}"/>
    <dgm:cxn modelId="{CD44AA8D-08A3-4F3A-9AA0-A04D70A32722}" type="presOf" srcId="{1227F508-DA08-4528-A76C-3DC002D780B2}" destId="{891BB416-E4FA-4061-8FC6-617BBF8593B7}" srcOrd="0" destOrd="0" presId="urn:microsoft.com/office/officeart/2005/8/layout/cycle3"/>
    <dgm:cxn modelId="{7EA10E4F-436B-48C2-B4F7-4B64F2F9CB67}" type="presOf" srcId="{1578F3C1-6B5E-4DF6-857B-C6D622F69D3D}" destId="{04C2C7E6-3A77-41AF-8D7C-1187F3B0B9C2}" srcOrd="0" destOrd="1" presId="urn:microsoft.com/office/officeart/2005/8/layout/cycle3"/>
    <dgm:cxn modelId="{E855580F-6703-434B-8181-7765E41EB087}" type="presOf" srcId="{D5E166A1-A3CE-4F1C-8166-215D1F751A91}" destId="{0196B511-41CE-4650-B00C-7BAEC0C9D1E3}" srcOrd="0" destOrd="0" presId="urn:microsoft.com/office/officeart/2005/8/layout/cycle3"/>
    <dgm:cxn modelId="{7A74AF8E-65DA-4667-8F71-CB0EF131C5FE}" srcId="{04E89FAB-795C-4072-983F-C3488EBD339F}" destId="{005A8E3B-4E7B-44AE-A6B7-1D6174397D99}" srcOrd="1" destOrd="0" parTransId="{25C13A8F-9284-4983-9718-A4DC84CBAF69}" sibTransId="{76AD6D1B-FD1A-4E2A-96DB-CCD451CBF1DB}"/>
    <dgm:cxn modelId="{682A461B-10D1-46AB-9A31-70A1F0D3A115}" type="presOf" srcId="{F5FF155B-28C4-4598-ACDC-63CAEA2674C3}" destId="{DCC3D982-8E1D-4F68-8D22-75A680D41914}" srcOrd="0" destOrd="0" presId="urn:microsoft.com/office/officeart/2005/8/layout/cycle3"/>
    <dgm:cxn modelId="{F18C41E7-AEC7-4FC5-AACD-CC05B1AA9AF2}" type="presOf" srcId="{4610F128-6F79-4C14-9A2F-E46CDFC9D650}" destId="{46639779-B9DA-4035-9C56-124A04D97C53}" srcOrd="0" destOrd="0" presId="urn:microsoft.com/office/officeart/2005/8/layout/cycle3"/>
    <dgm:cxn modelId="{5D057EE6-9987-4F2A-BB7C-3A9B59F208CB}" srcId="{1F4A73BB-2C2C-46B3-88D3-957F3814AE06}" destId="{1578F3C1-6B5E-4DF6-857B-C6D622F69D3D}" srcOrd="0" destOrd="0" parTransId="{10F78EE0-4499-46A1-AD58-F51AB0842964}" sibTransId="{8CA7CF05-F018-4189-831E-6A47F19E4125}"/>
    <dgm:cxn modelId="{2B21D1D0-14A4-44C6-870B-EC6D8750C8AF}" type="presOf" srcId="{0316273A-F95F-47CF-A41B-8A2CB9841220}" destId="{1D5A8FFC-43B2-4C39-A6CB-5AECE6EBD360}" srcOrd="0" destOrd="0" presId="urn:microsoft.com/office/officeart/2005/8/layout/cycle3"/>
    <dgm:cxn modelId="{458F8555-7822-4439-AE43-55C2ACAD6BA6}" type="presOf" srcId="{24C010C6-8235-4A31-AA59-EDC56E1FD9FE}" destId="{B8B05A57-21D7-45B8-97FB-465CE2E391EF}" srcOrd="0" destOrd="0" presId="urn:microsoft.com/office/officeart/2005/8/layout/cycle3"/>
    <dgm:cxn modelId="{0478B952-2950-48D2-8896-9BACDD1B0FA4}" type="presOf" srcId="{1F4A73BB-2C2C-46B3-88D3-957F3814AE06}" destId="{04C2C7E6-3A77-41AF-8D7C-1187F3B0B9C2}" srcOrd="0" destOrd="0" presId="urn:microsoft.com/office/officeart/2005/8/layout/cycle3"/>
    <dgm:cxn modelId="{3C9E23E8-0A79-42E7-8ED9-6C2F78C4AA28}" srcId="{04E89FAB-795C-4072-983F-C3488EBD339F}" destId="{1F4A73BB-2C2C-46B3-88D3-957F3814AE06}" srcOrd="2" destOrd="0" parTransId="{D9DBE5DB-34DD-4657-8E67-BFD38D78F717}" sibTransId="{49EB3C22-7B01-4A47-BE7D-FA0137C5DE1A}"/>
    <dgm:cxn modelId="{219CEE53-7206-4C46-8F8F-F668DBFCC6C8}" srcId="{04E89FAB-795C-4072-983F-C3488EBD339F}" destId="{24C010C6-8235-4A31-AA59-EDC56E1FD9FE}" srcOrd="3" destOrd="0" parTransId="{06F96082-036A-4946-8C32-020785935AA8}" sibTransId="{16E2FD57-15F0-43BA-BC83-5BD4BC14FF2E}"/>
    <dgm:cxn modelId="{2FB4E98B-A6FC-4CFC-9648-997550A8BDCD}" srcId="{04E89FAB-795C-4072-983F-C3488EBD339F}" destId="{D5E166A1-A3CE-4F1C-8166-215D1F751A91}" srcOrd="0" destOrd="0" parTransId="{A560BC70-10CE-4756-88B0-65C8A86CBB48}" sibTransId="{4610F128-6F79-4C14-9A2F-E46CDFC9D650}"/>
    <dgm:cxn modelId="{14AA96ED-D1D2-482F-85B6-9C7E9B6D8A91}" srcId="{04E89FAB-795C-4072-983F-C3488EBD339F}" destId="{0316273A-F95F-47CF-A41B-8A2CB9841220}" srcOrd="7" destOrd="0" parTransId="{9038162A-3FB6-4A22-BE63-9105B0E08926}" sibTransId="{EC284EE6-D08E-4815-9B98-607E02A87A75}"/>
    <dgm:cxn modelId="{D8B5A5AB-85CA-47A7-8CB2-BE0A2E3B215E}" srcId="{04E89FAB-795C-4072-983F-C3488EBD339F}" destId="{2B4657D2-826A-46E0-BB1D-26FE610BC1B3}" srcOrd="4" destOrd="0" parTransId="{28561BC9-7D14-47C7-B2A8-32EF009487DE}" sibTransId="{99690579-9357-4192-BD17-E0313592947E}"/>
    <dgm:cxn modelId="{428D12DF-043F-4F0B-98A9-767C1076315B}" srcId="{04E89FAB-795C-4072-983F-C3488EBD339F}" destId="{F5FF155B-28C4-4598-ACDC-63CAEA2674C3}" srcOrd="5" destOrd="0" parTransId="{DD1ED3CF-DB56-4A95-9AED-4F489305D93F}" sibTransId="{45F6BB7D-033D-423F-9D4C-250E0F72C405}"/>
    <dgm:cxn modelId="{C6942442-5598-44CC-AAEB-951BCA3D98D5}" type="presOf" srcId="{005A8E3B-4E7B-44AE-A6B7-1D6174397D99}" destId="{B5915708-7C1B-4DAD-9B13-2A8609820DF4}" srcOrd="0" destOrd="0" presId="urn:microsoft.com/office/officeart/2005/8/layout/cycle3"/>
    <dgm:cxn modelId="{B62DC216-A875-4AFE-87A3-ECE66B78EF62}" type="presOf" srcId="{2B4657D2-826A-46E0-BB1D-26FE610BC1B3}" destId="{44A9EBF0-6AEE-4335-9590-E63567D599C4}" srcOrd="0" destOrd="0" presId="urn:microsoft.com/office/officeart/2005/8/layout/cycle3"/>
    <dgm:cxn modelId="{EEBBCDBD-E110-4574-A732-AEA069074486}" type="presOf" srcId="{04E89FAB-795C-4072-983F-C3488EBD339F}" destId="{C3D7FB6A-55FC-449C-8E6C-9E70C4AED662}" srcOrd="0" destOrd="0" presId="urn:microsoft.com/office/officeart/2005/8/layout/cycle3"/>
    <dgm:cxn modelId="{433CA42B-C3EE-498E-AF6B-B8AB8677E329}" type="presParOf" srcId="{C3D7FB6A-55FC-449C-8E6C-9E70C4AED662}" destId="{A9C474B1-0E9F-4652-9150-DA8F1DB2E933}" srcOrd="0" destOrd="0" presId="urn:microsoft.com/office/officeart/2005/8/layout/cycle3"/>
    <dgm:cxn modelId="{B863F384-3B65-4BD4-8E64-D0F5B6FF44D2}" type="presParOf" srcId="{A9C474B1-0E9F-4652-9150-DA8F1DB2E933}" destId="{0196B511-41CE-4650-B00C-7BAEC0C9D1E3}" srcOrd="0" destOrd="0" presId="urn:microsoft.com/office/officeart/2005/8/layout/cycle3"/>
    <dgm:cxn modelId="{92BC1B5A-50D0-44F4-9B10-CED9C34FC028}" type="presParOf" srcId="{A9C474B1-0E9F-4652-9150-DA8F1DB2E933}" destId="{46639779-B9DA-4035-9C56-124A04D97C53}" srcOrd="1" destOrd="0" presId="urn:microsoft.com/office/officeart/2005/8/layout/cycle3"/>
    <dgm:cxn modelId="{D9EEB06B-2234-4D8E-BC2E-26712A201813}" type="presParOf" srcId="{A9C474B1-0E9F-4652-9150-DA8F1DB2E933}" destId="{B5915708-7C1B-4DAD-9B13-2A8609820DF4}" srcOrd="2" destOrd="0" presId="urn:microsoft.com/office/officeart/2005/8/layout/cycle3"/>
    <dgm:cxn modelId="{776944A5-CFAF-4673-9805-B26CF0ECC811}" type="presParOf" srcId="{A9C474B1-0E9F-4652-9150-DA8F1DB2E933}" destId="{04C2C7E6-3A77-41AF-8D7C-1187F3B0B9C2}" srcOrd="3" destOrd="0" presId="urn:microsoft.com/office/officeart/2005/8/layout/cycle3"/>
    <dgm:cxn modelId="{D24F3DE9-A8BE-4F1F-99AB-5313051FEDB0}" type="presParOf" srcId="{A9C474B1-0E9F-4652-9150-DA8F1DB2E933}" destId="{B8B05A57-21D7-45B8-97FB-465CE2E391EF}" srcOrd="4" destOrd="0" presId="urn:microsoft.com/office/officeart/2005/8/layout/cycle3"/>
    <dgm:cxn modelId="{A500A696-3D0E-45A9-9526-13C2FB2E932B}" type="presParOf" srcId="{A9C474B1-0E9F-4652-9150-DA8F1DB2E933}" destId="{44A9EBF0-6AEE-4335-9590-E63567D599C4}" srcOrd="5" destOrd="0" presId="urn:microsoft.com/office/officeart/2005/8/layout/cycle3"/>
    <dgm:cxn modelId="{55E7F948-AA1D-4D00-BE4A-4FB4E0CECAC0}" type="presParOf" srcId="{A9C474B1-0E9F-4652-9150-DA8F1DB2E933}" destId="{DCC3D982-8E1D-4F68-8D22-75A680D41914}" srcOrd="6" destOrd="0" presId="urn:microsoft.com/office/officeart/2005/8/layout/cycle3"/>
    <dgm:cxn modelId="{F5A41986-FA6F-4F2C-B5C2-AD6D3B4B522A}" type="presParOf" srcId="{A9C474B1-0E9F-4652-9150-DA8F1DB2E933}" destId="{891BB416-E4FA-4061-8FC6-617BBF8593B7}" srcOrd="7" destOrd="0" presId="urn:microsoft.com/office/officeart/2005/8/layout/cycle3"/>
    <dgm:cxn modelId="{2997CBCE-2612-41F0-9CFD-7FEBDB6F27F4}" type="presParOf" srcId="{A9C474B1-0E9F-4652-9150-DA8F1DB2E933}" destId="{1D5A8FFC-43B2-4C39-A6CB-5AECE6EBD360}" srcOrd="8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EC4D4-361B-42E1-AED6-5A88919F920D}">
      <dsp:nvSpPr>
        <dsp:cNvPr id="0" name=""/>
        <dsp:cNvSpPr/>
      </dsp:nvSpPr>
      <dsp:spPr>
        <a:xfrm>
          <a:off x="669829" y="472684"/>
          <a:ext cx="7697833" cy="2739286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EBBBE-9F99-4AC7-8581-B0F101077FD2}">
      <dsp:nvSpPr>
        <dsp:cNvPr id="0" name=""/>
        <dsp:cNvSpPr/>
      </dsp:nvSpPr>
      <dsp:spPr>
        <a:xfrm>
          <a:off x="2726" y="1296784"/>
          <a:ext cx="1265445" cy="1127499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Elaboração do Termo de Referência  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66" y="1351824"/>
        <a:ext cx="1155365" cy="1017419"/>
      </dsp:txXfrm>
    </dsp:sp>
    <dsp:sp modelId="{08E4FC7B-FD2D-4EC5-8051-F27DFC0EEB86}">
      <dsp:nvSpPr>
        <dsp:cNvPr id="0" name=""/>
        <dsp:cNvSpPr/>
      </dsp:nvSpPr>
      <dsp:spPr>
        <a:xfrm>
          <a:off x="1403264" y="1296784"/>
          <a:ext cx="1127213" cy="1127499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agosto/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Seleção de Portfólios 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8290" y="1351810"/>
        <a:ext cx="1017161" cy="1017447"/>
      </dsp:txXfrm>
    </dsp:sp>
    <dsp:sp modelId="{F0155B4B-6617-4916-8BA8-A5BA07F86361}">
      <dsp:nvSpPr>
        <dsp:cNvPr id="0" name=""/>
        <dsp:cNvSpPr/>
      </dsp:nvSpPr>
      <dsp:spPr>
        <a:xfrm>
          <a:off x="2700083" y="1177388"/>
          <a:ext cx="2018555" cy="1366291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setembro/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Elaboração de Lista Curta e SDP – 6 consórcios/empresas 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6780" y="1244085"/>
        <a:ext cx="1885161" cy="1232897"/>
      </dsp:txXfrm>
    </dsp:sp>
    <dsp:sp modelId="{EBAAB32A-10E9-4405-A3C6-A31035B8A63E}">
      <dsp:nvSpPr>
        <dsp:cNvPr id="0" name=""/>
        <dsp:cNvSpPr/>
      </dsp:nvSpPr>
      <dsp:spPr>
        <a:xfrm>
          <a:off x="4819218" y="961367"/>
          <a:ext cx="1416711" cy="1798332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outubro/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Publicação da SDP e preparação das propostas pelos consórcio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8376" y="1030525"/>
        <a:ext cx="1278395" cy="1660016"/>
      </dsp:txXfrm>
    </dsp:sp>
    <dsp:sp modelId="{6415CD35-8DBF-4BB5-A046-A1D04FC2C10F}">
      <dsp:nvSpPr>
        <dsp:cNvPr id="0" name=""/>
        <dsp:cNvSpPr/>
      </dsp:nvSpPr>
      <dsp:spPr>
        <a:xfrm>
          <a:off x="6336704" y="1200605"/>
          <a:ext cx="1243738" cy="1366291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novembro/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2015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Avaliação de Propostas 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7418" y="1261319"/>
        <a:ext cx="1122310" cy="1244863"/>
      </dsp:txXfrm>
    </dsp:sp>
    <dsp:sp modelId="{4BB7A797-4577-4453-ACD2-A685798FF3A7}">
      <dsp:nvSpPr>
        <dsp:cNvPr id="0" name=""/>
        <dsp:cNvSpPr/>
      </dsp:nvSpPr>
      <dsp:spPr>
        <a:xfrm>
          <a:off x="7697287" y="1416633"/>
          <a:ext cx="1303695" cy="876950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abril/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2016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Contratação </a:t>
          </a:r>
          <a:endParaRPr lang="pt-B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0096" y="1459442"/>
        <a:ext cx="1218077" cy="791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subTitle" idx="1"/>
          </p:nvPr>
        </p:nvSpPr>
        <p:spPr>
          <a:xfrm>
            <a:off x="426000" y="445345"/>
            <a:ext cx="8280920" cy="165618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Regulação no Saneamento: </a:t>
            </a:r>
          </a:p>
          <a:p>
            <a:pPr algn="ctr">
              <a:spcBef>
                <a:spcPts val="0"/>
              </a:spcBef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Projeto Regulasan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7594" y="2708920"/>
            <a:ext cx="8963024" cy="26139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da Equipe da GPAI/DPLAR/SNSA/MCidades</a:t>
            </a:r>
          </a:p>
          <a:p>
            <a:pPr marL="0" indent="0">
              <a:spcBef>
                <a:spcPts val="0"/>
              </a:spcBef>
              <a:buNone/>
            </a:pPr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Marilia Candida Pinto Borges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Acadêmica da Universidade de Brasília e estagiária da Secretaria Nacional de Saneamento Ambiental do Ministério das Cidades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Alexandre Araujo Godeiro Carlos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Especialista em Infraestrutura Sênior da Secretaria Nacional de Saneamento Ambiental do Ministério das Cidades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Ernani Ciríaco de Miranda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Diretor do Departamento de Articulação Institucional da Secretaria Nacional de Saneamento Ambiental do Ministério das Cidades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Vinicius Rosa Lima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Acadêmico do Centro Universitário de Brasília e estagiário da Secretaria Nacional de Saneamento Ambiental do Ministério das Cidades</a:t>
            </a:r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Marianna da Silva Costa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Acadêmica da Universidade de Brasília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 de Carvalho Caprini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Acadêmico da Universidade de Brasília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O Projeto Regulasan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5" y="908720"/>
            <a:ext cx="8804209" cy="44644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228184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6336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243008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O Projeto Regulasan</a:t>
            </a:r>
          </a:p>
        </p:txBody>
      </p:sp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78498"/>
            <a:ext cx="7632848" cy="459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1844824"/>
            <a:ext cx="7632848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70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5. Resultados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28184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96336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7380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94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23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5. Resultados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6455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0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6. Resultados - Produto X.1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98072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 X.1: Estudo sobre Fontes de Recursos e Estratégia de Financiamento no Setor de Abastecimento de Água e Esgotamento Sanitário - Experiências nacionais e internacionais de modelos de financiamentos e fontes de recursos aplicáveis ao setor de saneamento básico.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3459" y="1988840"/>
            <a:ext cx="2740349" cy="32932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Equacionamento dos desafios do financiamento, uma questão central para os investimentos na universalização, sendo que tais desafios incluem tanto a melhora dos canais para a oferta de recursos privados quanto à adequação dos canais públicos de fomento, de forma a potencializar a provisão de financiamento para a universalização dos serviços de água e esgotos no Brasil.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37173" y="2231745"/>
            <a:ext cx="5616624" cy="280076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Experiência Internacional</a:t>
            </a:r>
          </a:p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Camdessus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que identificou três fontes principais de financiamento para o setor da água, os "3T", que são tarifas, tributos e transferências. Neste caso,  há um conjunto chamado 3T representado pela geração de receitas a partir da própria cobrança de tarifas, os recursos não onerosos oriundos de orçamento público (transferências) e doações de outras naturezas (transferências) que são comuns, por exemplo, em países de menor parte da América Central. Os recursos necessários ao investimento e que não são cobertos pelos 3T são denominados, no relatório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Camdessus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“gap financeiro”.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28184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96336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118734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98072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 X.1: Estudo sobre Fontes de Recursos e Estratégia de Financiamento no Setor de Abastecimento de Água e Esgotamento Sanitário - Experiências nacionais e internacionais de modelos de financiamentos e fontes de recursos aplicáveis ao setor de saneamento básico.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2" y="2155749"/>
            <a:ext cx="7236296" cy="33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6024" y="1817195"/>
            <a:ext cx="411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de Inovações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1166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6. Resultados - Produto X.1</a:t>
            </a:r>
            <a:endParaRPr lang="pt-BR" sz="4800" b="1" dirty="0">
              <a:solidFill>
                <a:srgbClr val="0070C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71459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7. Resultados - Produto XI.1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90872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 XI.1: Estudo sobre Modelo de Subsídio às Famílias de Baixa Renda Aplicável aos Serviços de Abastecimento de Água e Esgotamento Sanitário - Experiências nacionais e internacionais de subsídios praticados no setor de saneamento básico.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928" y="1801745"/>
            <a:ext cx="2982912" cy="353943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Sistematizar o resultado das análises das boas práticas empregadas na implementação e avaliação de sistemas de subsídios principalmente em países de médio e baixo nível de desenvolvimento. São apresentadas experiências nacionais em diversos setores como o de energia e o de gás, bem como experiências internacionais de distintos países como a Colômbia, Índia, Indonésia, entre outros.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24839" y="2017188"/>
            <a:ext cx="5832648" cy="310854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subsídios no setor do saneamento não contribui para a universalização;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Entrega dos subsídios não focaliza as populações de baixa renda;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Promove o consumo irracional da água;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Benefícios a quem não necessita;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Subsídios de oferta para prestadores de serviços;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de sistemas de saneamento que podem não ser utilizadas pela população;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Subsídios de consumo utilizados de forma generalizada nas estruturas tarifárias do tipo BBC;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focaliza de forma eficiente a população pobre.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134969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15744521"/>
              </p:ext>
            </p:extLst>
          </p:nvPr>
        </p:nvGraphicFramePr>
        <p:xfrm>
          <a:off x="-828600" y="1124744"/>
          <a:ext cx="108732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7. Resultados - Produto XI.1</a:t>
            </a:r>
          </a:p>
        </p:txBody>
      </p:sp>
    </p:spTree>
    <p:extLst>
      <p:ext uri="{BB962C8B-B14F-4D97-AF65-F5344CB8AC3E}">
        <p14:creationId xmlns:p14="http://schemas.microsoft.com/office/powerpoint/2010/main" val="145117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212940"/>
            <a:ext cx="9144000" cy="75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8. Considerações Finais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96752"/>
            <a:ext cx="5165582" cy="16694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Projeto Regulasan surgiu da iniciativa da Secretaria Nacional de Saneamento Ambiental do Ministério das Cidades, no âmbito do Programa Interáguas, em resposta a um cenário em que um número reduzido de municípios brasileiros tem seus serviços de saneamento básico regulados.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5838" y="2996952"/>
            <a:ext cx="4820962" cy="23158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Produtos entregues são constituídos de um conteúdo de grande valor para as agências e para a regulação do setor, sendo abordados temas desafiadores como a contabilidade regulatória, a participação e o controle social, a transparência e a governança, entre outros. Tais produtos, posteriormente, poderão servir de exemplo para todo o Brasil e com isso a regulação do saneamento básico será uma realidade no País.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24128" y="1412776"/>
            <a:ext cx="3096344" cy="36084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Projeto Regulasan está em constante avanço e se tornou um grande incentivo para os agentes do setor. No entanto, não há como ignorar que ainda existem muitos desafios como ampliar a aplicação do Projeto nas agências participantes, expandir as boas práticas para todo o território brasileiro, avançar nos processos de capacitação técnica, entre outros.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2640925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8045" y="239699"/>
            <a:ext cx="9144000" cy="741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9. Referências Bibliográficas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0243" y="1124744"/>
            <a:ext cx="8783513" cy="393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ABAR, Saneamento Básico: Regulação 2015. - Brasília: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Ellite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Gráfica e Editora, 2015.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ABAR, Saneamento Básico: Regulação 2017. - Brasília: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Ellite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Gráfica e Editora, 2017.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BRASIL, Agência Nacional das Águas. Interáguas – Programa de Desenvolvimento do Setor Água. BRASIL. Decreto nº 7,217, de 21 de junho de 2010.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BRASIL. Lei nº 11.445, de 05 de janeiro de 2007.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BRASIL, Ministério das Cidades. Relatório Produto X.1. Consultoria para ações de assistência técnica, elaboração de estudos e capacitação técnica em regulação e fiscalização de serviços de abastecimento de água e esgotamento sanitário. 2017.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BRASIL, Ministério das Cidades. Relatório Projeto Regulasan. Componente XI.1 -  Estudo sobre modelo de subsídio às famílias de baixa renda aplicável aos serviços de abastecimento de água e esgotamento sanitário experiências nacionais e internacionais de subsídios praticados no setor de saneamento básico. 2017.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BRASIL, Ministério das Cidades, Secretaria Nacional de Saneamento Ambiental. PLANSAB - Plano Nacional de Saneamento Básico Mais Saúde com Qualidade de Vida e Cidadania. Brasília. 2014.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CARLOS, A. A. G. Painel Boas Práticas Regulatórias: Setor do Saneamento Básico. In: X CONGRESSO BRASILEIRO DE REGULAÇÃO, Florianópolis – SC. Congresso Brasileiro de Regulação.  2017.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825"/>
            <a:ext cx="914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228184" y="558924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6336" y="5648647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92350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12822" y="260648"/>
            <a:ext cx="9143998" cy="99060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Sumário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37892" y="1268760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Contextualização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 Programa Interáguas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 Projeto Regulasan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Resultados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Resultados - Produto X.1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Resultados - Produto XI.1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Considerações Finais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Referências Bibliográficas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350100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planosdesaneamento@cidades.gov.br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(61) 2108-1114</a:t>
            </a:r>
          </a:p>
        </p:txBody>
      </p:sp>
    </p:spTree>
    <p:extLst>
      <p:ext uri="{BB962C8B-B14F-4D97-AF65-F5344CB8AC3E}">
        <p14:creationId xmlns:p14="http://schemas.microsoft.com/office/powerpoint/2010/main" val="53115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Contextualização - Base Legal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504" y="1279788"/>
            <a:ext cx="41691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nº 11.445/2007, regulamentada pelo Decreto nº 7.217/2010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Diretrizes nacionais para o saneamento básico;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Deveres do titular dos serviços de saneamento básico;</a:t>
            </a:r>
          </a:p>
          <a:p>
            <a:pPr marL="914400" lvl="1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Pública de Saneamento Básico;</a:t>
            </a:r>
          </a:p>
          <a:p>
            <a:pPr marL="1158875">
              <a:spcBef>
                <a:spcPts val="600"/>
              </a:spcBef>
              <a:buClr>
                <a:schemeClr val="accent1"/>
              </a:buClr>
              <a:tabLst>
                <a:tab pos="1616075" algn="l"/>
              </a:tabLst>
            </a:pPr>
            <a:r>
              <a:rPr lang="pt-B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9º, inciso II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prestar diretamente ou autorizar a delegação dos serviços e definir o ente responsável pela sua regulação e fiscalização, bem como os procedimentos de sua atuação;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4643" y="1196752"/>
            <a:ext cx="4320480" cy="132343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Regulação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todo e qualquer ato que discipline ou organize determinado serviço público para alcançar os objetivos do Art. 27º da Lei de Saneamento Básico, acerca do que é assegurado aos usuários de tais serviços.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64643" y="2852936"/>
            <a:ext cx="4320480" cy="25545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amplo acesso a informações sobre os serviços prestados;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prévio conhecimento dos seus direitos e das penalidades a que podem estar sujeitos;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a manual de prestação do serviço e de atendimento ao usuário, elaborado pelo prestador e aprovado pela respectiva entidade de regulação; 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a relatório periódico sobre a qualidade da prestação dos serviços.</a:t>
            </a:r>
          </a:p>
        </p:txBody>
      </p:sp>
      <p:cxnSp>
        <p:nvCxnSpPr>
          <p:cNvPr id="8" name="Conector de seta reta 7"/>
          <p:cNvCxnSpPr>
            <a:stCxn id="6" idx="2"/>
            <a:endCxn id="7" idx="0"/>
          </p:cNvCxnSpPr>
          <p:nvPr/>
        </p:nvCxnSpPr>
        <p:spPr>
          <a:xfrm>
            <a:off x="6824883" y="2520191"/>
            <a:ext cx="0" cy="3327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259151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6772" y="116632"/>
            <a:ext cx="8229600" cy="8854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Contextualização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1301"/>
            <a:ext cx="7218383" cy="125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5201" y="836712"/>
            <a:ext cx="8769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 para gestão dos serviços de saneamento básico nas macrorregiões e no País.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659005" y="2425938"/>
            <a:ext cx="2509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Adaptado de BRASIL, 2014.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" y="2489965"/>
            <a:ext cx="369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Municípios regulados no Brasil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35896" y="5255622"/>
            <a:ext cx="154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ABAR, 2017.</a:t>
            </a:r>
          </a:p>
        </p:txBody>
      </p:sp>
      <p:pic>
        <p:nvPicPr>
          <p:cNvPr id="10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519"/>
            <a:ext cx="3698556" cy="26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861254" y="2996952"/>
            <a:ext cx="170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</a:p>
        </p:txBody>
      </p:sp>
      <p:sp>
        <p:nvSpPr>
          <p:cNvPr id="12" name="Seta para baixo 11"/>
          <p:cNvSpPr/>
          <p:nvPr/>
        </p:nvSpPr>
        <p:spPr>
          <a:xfrm rot="16200000">
            <a:off x="5590601" y="3023253"/>
            <a:ext cx="411069" cy="40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05553" y="3058509"/>
            <a:ext cx="218947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5.570 Municípios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857761"/>
            <a:ext cx="2808312" cy="338554"/>
          </a:xfrm>
          <a:prstGeom prst="rect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49,3%</a:t>
            </a:r>
          </a:p>
        </p:txBody>
      </p:sp>
      <p:sp>
        <p:nvSpPr>
          <p:cNvPr id="15" name="Seta para baixo 14"/>
          <p:cNvSpPr/>
          <p:nvPr/>
        </p:nvSpPr>
        <p:spPr>
          <a:xfrm>
            <a:off x="6993999" y="4282645"/>
            <a:ext cx="411072" cy="407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796136" y="4713163"/>
            <a:ext cx="2808312" cy="338554"/>
          </a:xfrm>
          <a:prstGeom prst="rect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36,6%</a:t>
            </a:r>
          </a:p>
        </p:txBody>
      </p:sp>
      <p:sp>
        <p:nvSpPr>
          <p:cNvPr id="17" name="Seta para baixo 16"/>
          <p:cNvSpPr/>
          <p:nvPr/>
        </p:nvSpPr>
        <p:spPr>
          <a:xfrm>
            <a:off x="6993242" y="3436730"/>
            <a:ext cx="411072" cy="407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970241" y="1556792"/>
            <a:ext cx="5130151" cy="249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83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6772" y="116632"/>
            <a:ext cx="8229600" cy="8854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Contextualização</a:t>
            </a:r>
          </a:p>
        </p:txBody>
      </p:sp>
      <p:pic>
        <p:nvPicPr>
          <p:cNvPr id="5" name="Picture 2" descr="Interág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5" y="1124744"/>
            <a:ext cx="4174515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nata.silva\Pictures\regulasan-completo-cor-posit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79" y="3429000"/>
            <a:ext cx="4464496" cy="12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em curva 6"/>
          <p:cNvCxnSpPr/>
          <p:nvPr/>
        </p:nvCxnSpPr>
        <p:spPr>
          <a:xfrm>
            <a:off x="4782019" y="1916202"/>
            <a:ext cx="1114028" cy="1314146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23528" y="2780928"/>
            <a:ext cx="3240360" cy="206210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Secretaria Nacional de Saneamento Ambiental do Ministério das Cidades (SNSA/MCidades), com o apoio do Instituto Interamericano de Cooperação para a Agricultura (IICA), no âmbito do Programa Interáguas, deu início ao Projeto Regulasan.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16127" y="1340768"/>
            <a:ext cx="2898615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 Regulasan 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Consultoria para ações de assistência técnica, elaboração de estudos e capacitação técnica em regulação e fiscalização de serviços de abastecimento de água e esgotamento sanitário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41129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 Objetivos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1" y="1132289"/>
            <a:ext cx="288032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Apresentar o Projeto Regulasan e os principais resultados já alcançados até o momento.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55857" y="1852369"/>
            <a:ext cx="5204575" cy="28007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do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 X.1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Estudo sobre Fontes de Recursos e Estratégia de Financiamento no Setor de Abastecimento de Água e Esgotamento Sanitário - Experiências nacionais e internacionais de modelos de financiamentos e fontes de recursos aplicáveis ao setor de saneamento básico  e do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 XI.1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Estudo sobre Modelo de Subsídio às Famílias de Baixa Renda Aplicável aos Serviços de Abastecimento de Água e Esgotamento Sanitário - Experiências nacionais e internacionais de subsídios praticados no setor de saneamento básico.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28184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6336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417791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3. O Programa Interáguas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947" y="1055638"/>
            <a:ext cx="356597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do Acordo de Empréstimo nº 8074-BR, firmado entre o Banco Internacional para Reconstrução e Desenvolvimento – BIRD e a República Federativa do Brasil.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56790" y="2072749"/>
            <a:ext cx="2484193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Promovendo o desenvolvimento do setor em busca da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melhoria da qualidade e do alcance da universalização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serviços públicos de saneamento básico.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11560" y="2386048"/>
            <a:ext cx="0" cy="601032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611560" y="2987080"/>
            <a:ext cx="457200" cy="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68760" y="2672333"/>
            <a:ext cx="139926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ações do Componente Saneamento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768391" y="3500860"/>
            <a:ext cx="0" cy="57606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55020" y="4131194"/>
            <a:ext cx="2301462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Implementadas pela SNSA/MCidades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dando continuidade às ações do PMSS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2918610" y="4457736"/>
            <a:ext cx="394647" cy="291507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3313257" y="2806191"/>
            <a:ext cx="2592288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GERAL: Apoiar a Secretaria em sua missão de implementar a Política Federal de Saneamento Básico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5961325" y="3356992"/>
            <a:ext cx="554891" cy="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168737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166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O Projeto Regulasan</a:t>
            </a:r>
            <a:endParaRPr lang="pt-BR" sz="4800" b="1" dirty="0">
              <a:solidFill>
                <a:srgbClr val="0070C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6" y="908720"/>
            <a:ext cx="9000981" cy="1077218"/>
          </a:xfrm>
          <a:prstGeom prst="rect">
            <a:avLst/>
          </a:prstGeom>
          <a:noFill/>
          <a:ln w="3810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Seleção de Projetos a serem apoiados</a:t>
            </a:r>
          </a:p>
          <a:p>
            <a:pPr marL="342900" lvl="0" indent="-342900" algn="ctr">
              <a:buFont typeface="+mj-lt"/>
              <a:buAutoNum type="arabicPeriod"/>
              <a:defRPr/>
            </a:pPr>
            <a:r>
              <a:rPr lang="pt-BR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Chamada Pública 33/2015 – março/2015</a:t>
            </a:r>
          </a:p>
          <a:p>
            <a:pPr lvl="0" algn="ctr">
              <a:defRPr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Projetos Selecionados: AGEPAN/MS, AGERSA/ES, ARES-PCJ/SP, ARIS/SC, ATR/TO</a:t>
            </a:r>
          </a:p>
          <a:p>
            <a:pPr lvl="0" algn="ctr">
              <a:defRPr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Acordo de Cooperação Técnica com o MCidades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039" y="2109049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Seleção e Contratação de empresa de consultoria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18035236"/>
              </p:ext>
            </p:extLst>
          </p:nvPr>
        </p:nvGraphicFramePr>
        <p:xfrm>
          <a:off x="7848" y="1484784"/>
          <a:ext cx="9056275" cy="338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9" y="4716433"/>
            <a:ext cx="910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Consórcio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INECON – Santiago / Chile, FEY PROBST &amp; BRUSTOLIN – Florianópolis / SC, REINFRA – Fortaleza / CE, PEZCO – São Paulo / SP, MACROCONSULTING – Buenos Aires / Argentina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146515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O Projeto Regulasan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3646" y="1484784"/>
            <a:ext cx="5721990" cy="217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55" indent="-640055"/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 de conhecimento;</a:t>
            </a:r>
          </a:p>
          <a:p>
            <a:pPr marL="640055" indent="-640055"/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para melhoria da governança; </a:t>
            </a:r>
          </a:p>
          <a:p>
            <a:pPr marL="640055" indent="-640055"/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Implementação de metodologias e processos;</a:t>
            </a:r>
          </a:p>
          <a:p>
            <a:pPr marL="640055" indent="-640055"/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Instrumentalização de entidades responsáveis pela regulação;</a:t>
            </a:r>
          </a:p>
          <a:p>
            <a:pPr marL="640055" indent="-640055"/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Qualificação dos quadros técnicos e desenvolvimento de estudos técnicos sobre temas de interesse nacional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4546" y="1799614"/>
            <a:ext cx="2736850" cy="15881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723" tIns="54862" rIns="109723" bIns="54862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Contribuir para a melhoria das atividades regulatórias, atendendo aos dispositivos estabelecidos na Lei 11.445/2007 e no Decreto 7.217/2010.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4546" y="4346692"/>
            <a:ext cx="8751090" cy="8494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3" tIns="54862" rIns="109723" bIns="54862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Contribuir para a melhoria da regulação e, consequentemente, na gestão e qualidade dos serviços públicos ofertados à população, com efeito disseminador para a regulação dos serviços de abastecimento de água e esgotamento sanitário em todo o País.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87687" y="1244720"/>
            <a:ext cx="1170567" cy="48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quê?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06570" y="3850223"/>
            <a:ext cx="1007060" cy="48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13365" y="978572"/>
            <a:ext cx="1162552" cy="48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20793" y="873924"/>
            <a:ext cx="315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Objetivo geral da consultoria</a:t>
            </a:r>
            <a:endParaRPr lang="pt-BR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3844758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1963</Words>
  <Application>Microsoft Office PowerPoint</Application>
  <PresentationFormat>Apresentação na tela (4:3)</PresentationFormat>
  <Paragraphs>200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Sumário</vt:lpstr>
      <vt:lpstr>1. Contextualização - Base Legal</vt:lpstr>
      <vt:lpstr>1. Contextualização</vt:lpstr>
      <vt:lpstr>1. Contextualização</vt:lpstr>
      <vt:lpstr>2. Objetivos</vt:lpstr>
      <vt:lpstr>3. O Programa Interáguas</vt:lpstr>
      <vt:lpstr>Apresentação do PowerPoint</vt:lpstr>
      <vt:lpstr>4. O Projeto Regulasan</vt:lpstr>
      <vt:lpstr>4. O Projeto Regulasan</vt:lpstr>
      <vt:lpstr>4. O Projeto Regulasan</vt:lpstr>
      <vt:lpstr>5. Resultados</vt:lpstr>
      <vt:lpstr>5. Resultados</vt:lpstr>
      <vt:lpstr>6. Resultados - Produto X.1</vt:lpstr>
      <vt:lpstr>Apresentação do PowerPoint</vt:lpstr>
      <vt:lpstr>7. Resultados - Produto XI.1</vt:lpstr>
      <vt:lpstr>7. Resultados - Produto XI.1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Alexandre Araujo Godeiro Carlos</cp:lastModifiedBy>
  <cp:revision>12</cp:revision>
  <dcterms:created xsi:type="dcterms:W3CDTF">2018-05-02T19:43:05Z</dcterms:created>
  <dcterms:modified xsi:type="dcterms:W3CDTF">2018-05-25T17:14:16Z</dcterms:modified>
</cp:coreProperties>
</file>