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49186-3183-4FF4-925F-4C75C2B18D42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470C7-2914-4EA3-AAD5-917E26D75E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765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30/05/2018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9512" y="620688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Mesa redonda 11</a:t>
            </a:r>
          </a:p>
          <a:p>
            <a:pPr algn="ctr"/>
            <a:r>
              <a:rPr lang="pt-BR" sz="3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Efetividade da participação na </a:t>
            </a:r>
            <a:r>
              <a:rPr lang="pt-BR" sz="3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política </a:t>
            </a:r>
            <a:r>
              <a:rPr lang="pt-BR" sz="3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de saneamento básico: planejamento e controle social.</a:t>
            </a:r>
            <a:endParaRPr lang="pt-BR" sz="3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71192" y="322662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 smtClean="0">
                <a:latin typeface="Arial" pitchFamily="34" charset="0"/>
                <a:cs typeface="Arial" pitchFamily="34" charset="0"/>
              </a:rPr>
              <a:t>Ernani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Ciríaco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Miranda</a:t>
            </a:r>
          </a:p>
          <a:p>
            <a:pPr algn="r"/>
            <a:r>
              <a:rPr lang="pt-BR" dirty="0" smtClean="0">
                <a:latin typeface="Arial" pitchFamily="34" charset="0"/>
                <a:cs typeface="Arial" pitchFamily="34" charset="0"/>
              </a:rPr>
              <a:t>Diretor do Departamento de Planejamento e Regulação</a:t>
            </a:r>
          </a:p>
          <a:p>
            <a:pPr algn="r"/>
            <a:r>
              <a:rPr lang="pt-BR" dirty="0" smtClean="0">
                <a:latin typeface="Arial" pitchFamily="34" charset="0"/>
                <a:cs typeface="Arial" pitchFamily="34" charset="0"/>
              </a:rPr>
              <a:t>Secretaria Nacional de Saneamento Ambiental</a:t>
            </a:r>
          </a:p>
          <a:p>
            <a:pPr algn="r"/>
            <a:r>
              <a:rPr lang="pt-BR" dirty="0" smtClean="0">
                <a:latin typeface="Arial" pitchFamily="34" charset="0"/>
                <a:cs typeface="Arial" pitchFamily="34" charset="0"/>
              </a:rPr>
              <a:t>Ministério das Cidades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4963408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Fortaleza, 29 de maio de 2018</a:t>
            </a:r>
            <a:endParaRPr lang="pt-BR" sz="20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107504" y="692696"/>
            <a:ext cx="8928991" cy="464742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Orientações gerais para o longo prazo (2033).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dirty="0" smtClean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Orientações específicas para o 1º Período (2018 a 2023):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200" dirty="0" smtClean="0">
              <a:latin typeface="Arial Narrow" panose="020B0606020202030204" pitchFamily="34" charset="0"/>
            </a:endParaRPr>
          </a:p>
          <a:p>
            <a:pPr marL="914400"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 Narrow" panose="020B0606020202030204" pitchFamily="34" charset="0"/>
              </a:rPr>
              <a:t>Propor Programas detalhados tendo como referência as atuais orientações do </a:t>
            </a:r>
            <a:r>
              <a:rPr lang="pt-BR" sz="2800" dirty="0" err="1" smtClean="0">
                <a:latin typeface="Arial Narrow" panose="020B0606020202030204" pitchFamily="34" charset="0"/>
              </a:rPr>
              <a:t>Plansab</a:t>
            </a:r>
            <a:r>
              <a:rPr lang="pt-BR" sz="2800" dirty="0" smtClean="0">
                <a:latin typeface="Arial Narrow" panose="020B0606020202030204" pitchFamily="34" charset="0"/>
              </a:rPr>
              <a:t> e os Programas do PPA;</a:t>
            </a:r>
          </a:p>
          <a:p>
            <a:pPr marL="914400"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200" dirty="0" smtClean="0">
              <a:latin typeface="Arial Narrow" panose="020B0606020202030204" pitchFamily="34" charset="0"/>
            </a:endParaRPr>
          </a:p>
          <a:p>
            <a:pPr marL="914400"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 Narrow" panose="020B0606020202030204" pitchFamily="34" charset="0"/>
              </a:rPr>
              <a:t>Definir fontes </a:t>
            </a:r>
            <a:r>
              <a:rPr lang="pt-BR" sz="2800" dirty="0">
                <a:latin typeface="Arial Narrow" panose="020B0606020202030204" pitchFamily="34" charset="0"/>
              </a:rPr>
              <a:t>de recursos</a:t>
            </a:r>
            <a:r>
              <a:rPr lang="pt-BR" sz="2800" dirty="0" smtClean="0">
                <a:latin typeface="Arial Narrow" panose="020B0606020202030204" pitchFamily="34" charset="0"/>
              </a:rPr>
              <a:t>;</a:t>
            </a:r>
          </a:p>
          <a:p>
            <a:pPr marL="914400"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200" dirty="0" smtClean="0">
              <a:latin typeface="Arial Narrow" panose="020B0606020202030204" pitchFamily="34" charset="0"/>
            </a:endParaRPr>
          </a:p>
          <a:p>
            <a:pPr marL="914400"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 Narrow" panose="020B0606020202030204" pitchFamily="34" charset="0"/>
              </a:rPr>
              <a:t>Definir </a:t>
            </a:r>
            <a:r>
              <a:rPr lang="pt-BR" sz="2800" dirty="0">
                <a:latin typeface="Arial Narrow" panose="020B0606020202030204" pitchFamily="34" charset="0"/>
              </a:rPr>
              <a:t>critérios e parâmetros</a:t>
            </a:r>
            <a:r>
              <a:rPr lang="pt-BR" sz="2800" dirty="0" smtClean="0">
                <a:latin typeface="Arial Narrow" panose="020B0606020202030204" pitchFamily="34" charset="0"/>
              </a:rPr>
              <a:t>;</a:t>
            </a:r>
          </a:p>
          <a:p>
            <a:pPr marL="914400"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200" dirty="0" smtClean="0">
              <a:latin typeface="Arial Narrow" panose="020B0606020202030204" pitchFamily="34" charset="0"/>
            </a:endParaRPr>
          </a:p>
          <a:p>
            <a:pPr marL="914400"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 Narrow" panose="020B0606020202030204" pitchFamily="34" charset="0"/>
              </a:rPr>
              <a:t>Adotar </a:t>
            </a:r>
            <a:r>
              <a:rPr lang="pt-BR" sz="2800" dirty="0">
                <a:latin typeface="Arial Narrow" panose="020B0606020202030204" pitchFamily="34" charset="0"/>
              </a:rPr>
              <a:t>Programa Saneamento Rural da </a:t>
            </a:r>
            <a:r>
              <a:rPr lang="pt-BR" sz="2800" dirty="0" smtClean="0">
                <a:latin typeface="Arial Narrow" panose="020B0606020202030204" pitchFamily="34" charset="0"/>
              </a:rPr>
              <a:t>Funasa, em elaboração </a:t>
            </a:r>
            <a:r>
              <a:rPr lang="pt-BR" sz="2800" dirty="0">
                <a:latin typeface="Arial Narrow" panose="020B0606020202030204" pitchFamily="34" charset="0"/>
              </a:rPr>
              <a:t>(revisão do conceito de </a:t>
            </a:r>
            <a:r>
              <a:rPr lang="pt-BR" sz="2800" dirty="0" smtClean="0">
                <a:latin typeface="Arial Narrow" panose="020B0606020202030204" pitchFamily="34" charset="0"/>
              </a:rPr>
              <a:t>rural).</a:t>
            </a:r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9" name="Retângulo 2">
            <a:extLst>
              <a:ext uri="{FF2B5EF4-FFF2-40B4-BE49-F238E27FC236}">
                <a16:creationId xmlns:a16="http://schemas.microsoft.com/office/drawing/2014/main" xmlns="" id="{E2DB2176-0CEE-42BE-B66D-20B2F9CA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7396"/>
            <a:ext cx="9152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 smtClean="0">
                <a:solidFill>
                  <a:srgbClr val="000066"/>
                </a:solidFill>
                <a:latin typeface="Arial Black" pitchFamily="34" charset="0"/>
              </a:rPr>
              <a:t>Programas  </a:t>
            </a:r>
            <a:r>
              <a:rPr lang="pt-BR" altLang="pt-BR" sz="2000" i="1" dirty="0" smtClean="0">
                <a:solidFill>
                  <a:srgbClr val="FF0000"/>
                </a:solidFill>
                <a:latin typeface="Arial Black" pitchFamily="34" charset="0"/>
              </a:rPr>
              <a:t>(preliminar</a:t>
            </a:r>
            <a:r>
              <a:rPr lang="pt-BR" altLang="pt-BR" sz="2000" i="1" dirty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pt-BR" altLang="pt-BR" sz="2000" i="1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94593" y="869806"/>
            <a:ext cx="8939048" cy="424731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Manter o GTI-</a:t>
            </a:r>
            <a:r>
              <a:rPr lang="pt-BR" sz="3000" dirty="0" err="1" smtClean="0">
                <a:latin typeface="Arial Narrow" panose="020B0606020202030204" pitchFamily="34" charset="0"/>
              </a:rPr>
              <a:t>Plansab</a:t>
            </a:r>
            <a:r>
              <a:rPr lang="pt-BR" sz="3000" dirty="0" smtClean="0">
                <a:latin typeface="Arial Narrow" panose="020B0606020202030204" pitchFamily="34" charset="0"/>
              </a:rPr>
              <a:t> – Grupo de Trabalho Interinstitucional de Acompanhamento do </a:t>
            </a:r>
            <a:r>
              <a:rPr lang="pt-BR" sz="3000" dirty="0" err="1" smtClean="0">
                <a:latin typeface="Arial Narrow" panose="020B0606020202030204" pitchFamily="34" charset="0"/>
              </a:rPr>
              <a:t>Plansab</a:t>
            </a:r>
            <a:r>
              <a:rPr lang="pt-BR" sz="30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3000" dirty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Manter a avaliação segundo as cinco dimensões atuais: (i) cenários; (</a:t>
            </a:r>
            <a:r>
              <a:rPr lang="pt-BR" sz="3000" dirty="0" err="1" smtClean="0">
                <a:latin typeface="Arial Narrow" panose="020B0606020202030204" pitchFamily="34" charset="0"/>
              </a:rPr>
              <a:t>ii</a:t>
            </a:r>
            <a:r>
              <a:rPr lang="pt-BR" sz="3000" dirty="0" smtClean="0">
                <a:latin typeface="Arial Narrow" panose="020B0606020202030204" pitchFamily="34" charset="0"/>
              </a:rPr>
              <a:t>) </a:t>
            </a:r>
            <a:r>
              <a:rPr lang="pt-BR" sz="3000" dirty="0" err="1" smtClean="0">
                <a:latin typeface="Arial Narrow" panose="020B0606020202030204" pitchFamily="34" charset="0"/>
              </a:rPr>
              <a:t>macrodiretrizes</a:t>
            </a:r>
            <a:r>
              <a:rPr lang="pt-BR" sz="3000" dirty="0" smtClean="0">
                <a:latin typeface="Arial Narrow" panose="020B0606020202030204" pitchFamily="34" charset="0"/>
              </a:rPr>
              <a:t> e estratégias; (</a:t>
            </a:r>
            <a:r>
              <a:rPr lang="pt-BR" sz="3000" dirty="0" err="1" smtClean="0">
                <a:latin typeface="Arial Narrow" panose="020B0606020202030204" pitchFamily="34" charset="0"/>
              </a:rPr>
              <a:t>iii</a:t>
            </a:r>
            <a:r>
              <a:rPr lang="pt-BR" sz="3000" dirty="0" smtClean="0">
                <a:latin typeface="Arial Narrow" panose="020B0606020202030204" pitchFamily="34" charset="0"/>
              </a:rPr>
              <a:t>) metas; (</a:t>
            </a:r>
            <a:r>
              <a:rPr lang="pt-BR" sz="3000" dirty="0" err="1" smtClean="0">
                <a:latin typeface="Arial Narrow" panose="020B0606020202030204" pitchFamily="34" charset="0"/>
              </a:rPr>
              <a:t>iv</a:t>
            </a:r>
            <a:r>
              <a:rPr lang="pt-BR" sz="3000" dirty="0" smtClean="0">
                <a:latin typeface="Arial Narrow" panose="020B0606020202030204" pitchFamily="34" charset="0"/>
              </a:rPr>
              <a:t>) indicadores auxiliares; e (v) programas.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3000" dirty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Atuar segundo orientações do CISB – Comitê Interministerial de Saneamento Básico, do Governo Federal.</a:t>
            </a:r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9" name="Retângulo 2">
            <a:extLst>
              <a:ext uri="{FF2B5EF4-FFF2-40B4-BE49-F238E27FC236}">
                <a16:creationId xmlns:a16="http://schemas.microsoft.com/office/drawing/2014/main" xmlns="" id="{E2DB2176-0CEE-42BE-B66D-20B2F9CA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7396"/>
            <a:ext cx="9152625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 smtClean="0">
                <a:solidFill>
                  <a:srgbClr val="000066"/>
                </a:solidFill>
                <a:latin typeface="Arial Black" pitchFamily="34" charset="0"/>
              </a:rPr>
              <a:t>Monitoramento e avaliação  </a:t>
            </a:r>
            <a:r>
              <a:rPr lang="pt-BR" altLang="pt-BR" sz="2000" i="1" dirty="0" smtClean="0">
                <a:solidFill>
                  <a:srgbClr val="FF0000"/>
                </a:solidFill>
                <a:latin typeface="Arial Black" pitchFamily="34" charset="0"/>
              </a:rPr>
              <a:t>(preliminar</a:t>
            </a:r>
            <a:r>
              <a:rPr lang="pt-BR" altLang="pt-BR" sz="2000" i="1" dirty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pt-BR" altLang="pt-BR" sz="2000" i="1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79512" y="1556792"/>
            <a:ext cx="8784976" cy="25835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pt-BR" sz="56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OBRIGADO!</a:t>
            </a:r>
          </a:p>
          <a:p>
            <a:pPr algn="ctr">
              <a:lnSpc>
                <a:spcPct val="114000"/>
              </a:lnSpc>
            </a:pPr>
            <a:endParaRPr lang="pt-BR" sz="56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3000" b="1" i="1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3000" b="1" i="1" dirty="0" smtClean="0">
                <a:latin typeface="Arial" pitchFamily="34" charset="0"/>
                <a:cs typeface="Arial" pitchFamily="34" charset="0"/>
              </a:rPr>
              <a:t>rnani.miranda@cidades.gov.br</a:t>
            </a:r>
            <a:endParaRPr lang="pt-BR" sz="3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4968552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395536" y="33265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ABORDAGEM DA APRESENTAÇÃO:</a:t>
            </a:r>
            <a:endParaRPr lang="pt-BR" sz="32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59982" y="1219979"/>
            <a:ext cx="500404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REVISÃO DO</a:t>
            </a:r>
            <a:endParaRPr lang="pt-BR" sz="5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107505" y="629632"/>
            <a:ext cx="8928992" cy="504753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O </a:t>
            </a:r>
            <a:r>
              <a:rPr lang="pt-BR" sz="3000" b="1" i="1" dirty="0" err="1">
                <a:latin typeface="Arial Narrow" panose="020B0606020202030204" pitchFamily="34" charset="0"/>
              </a:rPr>
              <a:t>Plansab</a:t>
            </a:r>
            <a:r>
              <a:rPr lang="pt-BR" sz="3000" dirty="0">
                <a:latin typeface="Arial Narrow" panose="020B0606020202030204" pitchFamily="34" charset="0"/>
              </a:rPr>
              <a:t> foi instituído pela lei de diretrizes nacionais do saneamento Básico, Lei 11.445/2007.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dirty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Foi aprovado em dezembro de 2013.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dirty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Tem um </a:t>
            </a:r>
            <a:r>
              <a:rPr lang="pt-BR" sz="3000" dirty="0">
                <a:solidFill>
                  <a:srgbClr val="0000FF"/>
                </a:solidFill>
                <a:latin typeface="Arial Narrow" panose="020B0606020202030204" pitchFamily="34" charset="0"/>
              </a:rPr>
              <a:t>horizonte de 20 anos</a:t>
            </a:r>
            <a:r>
              <a:rPr lang="pt-BR" sz="3000" dirty="0">
                <a:latin typeface="Arial Narrow" panose="020B0606020202030204" pitchFamily="34" charset="0"/>
              </a:rPr>
              <a:t>, compreendido no período de </a:t>
            </a:r>
            <a:r>
              <a:rPr lang="pt-BR" sz="3000" dirty="0">
                <a:solidFill>
                  <a:srgbClr val="0000FF"/>
                </a:solidFill>
                <a:latin typeface="Arial Narrow" panose="020B0606020202030204" pitchFamily="34" charset="0"/>
              </a:rPr>
              <a:t>2014 a 2033</a:t>
            </a:r>
            <a:r>
              <a:rPr lang="pt-BR" sz="30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dirty="0" smtClean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Arial Narrow" panose="020B0606020202030204" pitchFamily="34" charset="0"/>
              </a:rPr>
              <a:t>Contempla </a:t>
            </a:r>
            <a:r>
              <a:rPr lang="pt-BR" sz="2800" dirty="0" smtClean="0">
                <a:latin typeface="Arial Narrow" panose="020B0606020202030204" pitchFamily="34" charset="0"/>
              </a:rPr>
              <a:t>as quatro </a:t>
            </a:r>
            <a:r>
              <a:rPr lang="pt-BR" sz="2800" dirty="0">
                <a:latin typeface="Arial Narrow" panose="020B0606020202030204" pitchFamily="34" charset="0"/>
              </a:rPr>
              <a:t>modalidades: </a:t>
            </a:r>
            <a:r>
              <a:rPr lang="pt-BR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abastecimento de </a:t>
            </a:r>
            <a:r>
              <a:rPr lang="pt-BR" sz="2800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água potável, </a:t>
            </a:r>
            <a:r>
              <a:rPr lang="pt-BR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esgotamento sanitário, limpeza urbana e manejo de resíduos sólidos, </a:t>
            </a:r>
            <a:r>
              <a:rPr lang="pt-BR" sz="2800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e drenagem </a:t>
            </a:r>
            <a:r>
              <a:rPr lang="pt-BR" sz="2800" dirty="0">
                <a:solidFill>
                  <a:srgbClr val="0000FF"/>
                </a:solidFill>
                <a:latin typeface="Arial Narrow" panose="020B0606020202030204" pitchFamily="34" charset="0"/>
              </a:rPr>
              <a:t>e manejo das águas pluviais urbanas</a:t>
            </a:r>
            <a:r>
              <a:rPr lang="pt-BR" sz="2800" dirty="0" smtClean="0">
                <a:latin typeface="Arial Narrow" panose="020B0606020202030204" pitchFamily="34" charset="0"/>
              </a:rPr>
              <a:t>.</a:t>
            </a:r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6" name="Retângulo 2">
            <a:extLst>
              <a:ext uri="{FF2B5EF4-FFF2-40B4-BE49-F238E27FC236}">
                <a16:creationId xmlns:a16="http://schemas.microsoft.com/office/drawing/2014/main" xmlns="" id="{E2DB2176-0CEE-42BE-B66D-20B2F9CA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632"/>
            <a:ext cx="9152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>
                <a:solidFill>
                  <a:srgbClr val="000066"/>
                </a:solidFill>
                <a:latin typeface="Arial Black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6592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11"/>
          <p:cNvSpPr txBox="1">
            <a:spLocks noChangeArrowheads="1"/>
          </p:cNvSpPr>
          <p:nvPr/>
        </p:nvSpPr>
        <p:spPr bwMode="auto">
          <a:xfrm>
            <a:off x="154803" y="1034848"/>
            <a:ext cx="8856984" cy="424731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Segundo a Lei, a </a:t>
            </a:r>
            <a:r>
              <a:rPr lang="pt-BR" sz="3000" dirty="0">
                <a:latin typeface="Arial Narrow" panose="020B0606020202030204" pitchFamily="34" charset="0"/>
              </a:rPr>
              <a:t>revisão do </a:t>
            </a:r>
            <a:r>
              <a:rPr lang="pt-BR" sz="3000" b="1" i="1" dirty="0" err="1">
                <a:latin typeface="Arial Narrow" panose="020B0606020202030204" pitchFamily="34" charset="0"/>
              </a:rPr>
              <a:t>Plansab</a:t>
            </a:r>
            <a:r>
              <a:rPr lang="pt-BR" sz="3000" dirty="0">
                <a:latin typeface="Arial Narrow" panose="020B0606020202030204" pitchFamily="34" charset="0"/>
              </a:rPr>
              <a:t> deve ocorrer a cada quatro anos.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Trata-se </a:t>
            </a:r>
            <a:r>
              <a:rPr lang="pt-BR" sz="3000" b="1" dirty="0">
                <a:solidFill>
                  <a:srgbClr val="FF0000"/>
                </a:solidFill>
                <a:latin typeface="Arial Narrow" panose="020B0606020202030204" pitchFamily="34" charset="0"/>
              </a:rPr>
              <a:t>de uma revisão e não de um novo Plano.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dirty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Será mantido o horizonte final, ou seja 2033, dividido em dois períodos:</a:t>
            </a:r>
          </a:p>
          <a:p>
            <a:pPr marL="1071563"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1º período: </a:t>
            </a:r>
            <a:r>
              <a:rPr lang="pt-BR" sz="3000" dirty="0">
                <a:latin typeface="Arial Narrow" panose="020B0606020202030204" pitchFamily="34" charset="0"/>
              </a:rPr>
              <a:t>2018 a 2023 (6 anos);</a:t>
            </a:r>
          </a:p>
          <a:p>
            <a:pPr marL="1071563"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2º período: </a:t>
            </a:r>
            <a:r>
              <a:rPr lang="pt-BR" sz="3000" dirty="0">
                <a:latin typeface="Arial Narrow" panose="020B0606020202030204" pitchFamily="34" charset="0"/>
              </a:rPr>
              <a:t>2018 a 2033 (16 anos</a:t>
            </a:r>
            <a:r>
              <a:rPr lang="pt-BR" sz="3000" dirty="0" smtClean="0">
                <a:latin typeface="Arial Narrow" panose="020B0606020202030204" pitchFamily="34" charset="0"/>
              </a:rPr>
              <a:t>).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sp>
        <p:nvSpPr>
          <p:cNvPr id="8" name="Retângulo 2">
            <a:extLst>
              <a:ext uri="{FF2B5EF4-FFF2-40B4-BE49-F238E27FC236}">
                <a16:creationId xmlns:a16="http://schemas.microsoft.com/office/drawing/2014/main" xmlns="" id="{4CEB64A6-7390-41A3-8AB7-E3CE903D0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2180"/>
            <a:ext cx="9152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>
                <a:solidFill>
                  <a:srgbClr val="000066"/>
                </a:solidFill>
                <a:latin typeface="Arial Black" pitchFamily="34" charset="0"/>
              </a:rPr>
              <a:t>Premissas para a </a:t>
            </a:r>
            <a:r>
              <a:rPr lang="pt-BR" altLang="pt-BR" i="1" dirty="0" smtClean="0">
                <a:solidFill>
                  <a:srgbClr val="000066"/>
                </a:solidFill>
                <a:latin typeface="Arial Black" pitchFamily="34" charset="0"/>
              </a:rPr>
              <a:t>revisão do </a:t>
            </a:r>
            <a:r>
              <a:rPr lang="pt-BR" altLang="pt-BR" i="1" dirty="0" err="1" smtClean="0">
                <a:solidFill>
                  <a:srgbClr val="000066"/>
                </a:solidFill>
                <a:latin typeface="Arial Black" pitchFamily="34" charset="0"/>
              </a:rPr>
              <a:t>Plansab</a:t>
            </a:r>
            <a:endParaRPr lang="pt-BR" altLang="pt-BR" i="1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11"/>
          <p:cNvSpPr txBox="1">
            <a:spLocks noChangeArrowheads="1"/>
          </p:cNvSpPr>
          <p:nvPr/>
        </p:nvSpPr>
        <p:spPr bwMode="auto">
          <a:xfrm>
            <a:off x="154803" y="736243"/>
            <a:ext cx="8856984" cy="47089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Será mantida a estrutura atual para o longo prazo, com orientações gerais e menor detalhamento.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dirty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Será inserido maior detalhamento para o 1º Período (2018 a 2023).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dirty="0">
              <a:latin typeface="Arial Narrow" panose="020B0606020202030204" pitchFamily="34" charset="0"/>
            </a:endParaRP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 Narrow" panose="020B0606020202030204" pitchFamily="34" charset="0"/>
              </a:rPr>
              <a:t>Poderão ser incluídos alguns cadernos temáticos. Exemplos: (i) normas de referência para EVTE; (</a:t>
            </a:r>
            <a:r>
              <a:rPr lang="pt-BR" sz="2800" dirty="0" err="1" smtClean="0">
                <a:latin typeface="Arial Narrow" panose="020B0606020202030204" pitchFamily="34" charset="0"/>
              </a:rPr>
              <a:t>ii</a:t>
            </a:r>
            <a:r>
              <a:rPr lang="pt-BR" sz="2800" dirty="0" smtClean="0">
                <a:latin typeface="Arial Narrow" panose="020B0606020202030204" pitchFamily="34" charset="0"/>
              </a:rPr>
              <a:t>) redução e controle de perdas </a:t>
            </a:r>
            <a:r>
              <a:rPr lang="pt-BR" sz="2800" dirty="0">
                <a:latin typeface="Arial Narrow" panose="020B0606020202030204" pitchFamily="34" charset="0"/>
              </a:rPr>
              <a:t>de água; (</a:t>
            </a:r>
            <a:r>
              <a:rPr lang="pt-BR" sz="2800" dirty="0" err="1">
                <a:latin typeface="Arial Narrow" panose="020B0606020202030204" pitchFamily="34" charset="0"/>
              </a:rPr>
              <a:t>ii</a:t>
            </a:r>
            <a:r>
              <a:rPr lang="pt-BR" sz="2800" dirty="0">
                <a:latin typeface="Arial Narrow" panose="020B0606020202030204" pitchFamily="34" charset="0"/>
              </a:rPr>
              <a:t>) eficiência </a:t>
            </a:r>
            <a:r>
              <a:rPr lang="pt-BR" sz="2800" dirty="0" smtClean="0">
                <a:latin typeface="Arial Narrow" panose="020B0606020202030204" pitchFamily="34" charset="0"/>
              </a:rPr>
              <a:t>energética; </a:t>
            </a:r>
            <a:r>
              <a:rPr lang="pt-BR" sz="2800" dirty="0">
                <a:latin typeface="Arial Narrow" panose="020B0606020202030204" pitchFamily="34" charset="0"/>
              </a:rPr>
              <a:t>(</a:t>
            </a:r>
            <a:r>
              <a:rPr lang="pt-BR" sz="2800" dirty="0" err="1">
                <a:latin typeface="Arial Narrow" panose="020B0606020202030204" pitchFamily="34" charset="0"/>
              </a:rPr>
              <a:t>iii</a:t>
            </a:r>
            <a:r>
              <a:rPr lang="pt-BR" sz="2800" dirty="0">
                <a:latin typeface="Arial Narrow" panose="020B0606020202030204" pitchFamily="34" charset="0"/>
              </a:rPr>
              <a:t>) </a:t>
            </a:r>
            <a:r>
              <a:rPr lang="pt-BR" sz="2800" dirty="0" smtClean="0">
                <a:latin typeface="Arial Narrow" panose="020B0606020202030204" pitchFamily="34" charset="0"/>
              </a:rPr>
              <a:t>reuso de efluentes sanitários; </a:t>
            </a:r>
            <a:r>
              <a:rPr lang="pt-BR" sz="2800" dirty="0">
                <a:latin typeface="Arial Narrow" panose="020B0606020202030204" pitchFamily="34" charset="0"/>
              </a:rPr>
              <a:t>(</a:t>
            </a:r>
            <a:r>
              <a:rPr lang="pt-BR" sz="2800" dirty="0" err="1">
                <a:latin typeface="Arial Narrow" panose="020B0606020202030204" pitchFamily="34" charset="0"/>
              </a:rPr>
              <a:t>iv</a:t>
            </a:r>
            <a:r>
              <a:rPr lang="pt-BR" sz="2800" dirty="0">
                <a:latin typeface="Arial Narrow" panose="020B0606020202030204" pitchFamily="34" charset="0"/>
              </a:rPr>
              <a:t>) </a:t>
            </a:r>
            <a:r>
              <a:rPr lang="pt-BR" sz="2800" dirty="0" smtClean="0">
                <a:latin typeface="Arial Narrow" panose="020B0606020202030204" pitchFamily="34" charset="0"/>
              </a:rPr>
              <a:t>resíduos </a:t>
            </a:r>
            <a:r>
              <a:rPr lang="pt-BR" sz="2800" dirty="0">
                <a:latin typeface="Arial Narrow" panose="020B0606020202030204" pitchFamily="34" charset="0"/>
              </a:rPr>
              <a:t>sólidos e mudanças do clima; (v) </a:t>
            </a:r>
            <a:r>
              <a:rPr lang="pt-BR" sz="2800" dirty="0" smtClean="0">
                <a:latin typeface="Arial Narrow" panose="020B0606020202030204" pitchFamily="34" charset="0"/>
              </a:rPr>
              <a:t>aproveitamento energético do biogás; etc..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sp>
        <p:nvSpPr>
          <p:cNvPr id="8" name="Retângulo 2">
            <a:extLst>
              <a:ext uri="{FF2B5EF4-FFF2-40B4-BE49-F238E27FC236}">
                <a16:creationId xmlns:a16="http://schemas.microsoft.com/office/drawing/2014/main" xmlns="" id="{4CEB64A6-7390-41A3-8AB7-E3CE903D0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711"/>
            <a:ext cx="9152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>
                <a:solidFill>
                  <a:srgbClr val="000066"/>
                </a:solidFill>
                <a:latin typeface="Arial Black" pitchFamily="34" charset="0"/>
              </a:rPr>
              <a:t>Premissas para a </a:t>
            </a:r>
            <a:r>
              <a:rPr lang="pt-BR" altLang="pt-BR" i="1" dirty="0" smtClean="0">
                <a:solidFill>
                  <a:srgbClr val="000066"/>
                </a:solidFill>
                <a:latin typeface="Arial Black" pitchFamily="34" charset="0"/>
              </a:rPr>
              <a:t>revisão do </a:t>
            </a:r>
            <a:r>
              <a:rPr lang="pt-BR" altLang="pt-BR" i="1" dirty="0" err="1" smtClean="0">
                <a:solidFill>
                  <a:srgbClr val="000066"/>
                </a:solidFill>
                <a:latin typeface="Arial Black" pitchFamily="34" charset="0"/>
              </a:rPr>
              <a:t>Plansab</a:t>
            </a:r>
            <a:endParaRPr lang="pt-BR" altLang="pt-BR" i="1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2">
            <a:extLst>
              <a:ext uri="{FF2B5EF4-FFF2-40B4-BE49-F238E27FC236}">
                <a16:creationId xmlns:a16="http://schemas.microsoft.com/office/drawing/2014/main" xmlns="" id="{4CEB64A6-7390-41A3-8AB7-E3CE903D0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888"/>
            <a:ext cx="9152625" cy="49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 smtClean="0">
                <a:solidFill>
                  <a:srgbClr val="000066"/>
                </a:solidFill>
                <a:latin typeface="Arial Black" pitchFamily="34" charset="0"/>
              </a:rPr>
              <a:t>Cenários  </a:t>
            </a:r>
            <a:r>
              <a:rPr lang="pt-BR" altLang="pt-BR" sz="2000" i="1" dirty="0" smtClean="0">
                <a:solidFill>
                  <a:srgbClr val="FF0000"/>
                </a:solidFill>
                <a:latin typeface="Arial Black" pitchFamily="34" charset="0"/>
              </a:rPr>
              <a:t>(análise preliminar)</a:t>
            </a:r>
            <a:endParaRPr lang="pt-BR" altLang="pt-BR" sz="20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110359" y="692696"/>
            <a:ext cx="8970579" cy="50167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Será adotado o estudo original de avaliação dos cenários (ver Panorama do Saneamento Básico no Brasil).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3000" dirty="0" smtClean="0">
                <a:latin typeface="Arial Narrow" panose="020B0606020202030204" pitchFamily="34" charset="0"/>
              </a:rPr>
              <a:t>Serão mantidos três cenários:</a:t>
            </a:r>
            <a:endParaRPr lang="pt-BR" sz="2600" dirty="0" smtClean="0">
              <a:latin typeface="Arial Narrow" panose="020B0606020202030204" pitchFamily="34" charset="0"/>
            </a:endParaRP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pt-BR" sz="2600" dirty="0" smtClean="0">
                <a:latin typeface="Arial Narrow" panose="020B0606020202030204" pitchFamily="34" charset="0"/>
              </a:rPr>
              <a:t>Cenário 1 - otimista (atual);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pt-BR" sz="2600" dirty="0" smtClean="0">
                <a:latin typeface="Arial Narrow" panose="020B0606020202030204" pitchFamily="34" charset="0"/>
              </a:rPr>
              <a:t>Cenário 5 - intermediário;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pt-BR" sz="2600" dirty="0" smtClean="0">
                <a:latin typeface="Arial Narrow" panose="020B0606020202030204" pitchFamily="34" charset="0"/>
              </a:rPr>
              <a:t>Cenário 11 - pessimista.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Análise preliminar indica que no Cenário intermediário é possível cumprir uma proposta de curto prazo com redução das metas atuais.</a:t>
            </a:r>
            <a:endParaRPr lang="pt-BR" sz="3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11"/>
          <p:cNvSpPr txBox="1">
            <a:spLocks noChangeArrowheads="1"/>
          </p:cNvSpPr>
          <p:nvPr/>
        </p:nvSpPr>
        <p:spPr bwMode="auto">
          <a:xfrm>
            <a:off x="107505" y="548680"/>
            <a:ext cx="9036496" cy="50167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Versão original do </a:t>
            </a:r>
            <a:r>
              <a:rPr lang="pt-BR" sz="3000" b="1" i="1" dirty="0" err="1">
                <a:latin typeface="Arial Narrow" panose="020B0606020202030204" pitchFamily="34" charset="0"/>
              </a:rPr>
              <a:t>Plansab</a:t>
            </a:r>
            <a:r>
              <a:rPr lang="pt-BR" sz="3000" b="1" i="1" dirty="0">
                <a:latin typeface="Arial Narrow" panose="020B0606020202030204" pitchFamily="34" charset="0"/>
              </a:rPr>
              <a:t>:</a:t>
            </a:r>
          </a:p>
          <a:p>
            <a:pPr marL="1071563"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41 </a:t>
            </a:r>
            <a:r>
              <a:rPr lang="pt-BR" sz="3000" dirty="0" err="1">
                <a:latin typeface="Arial Narrow" panose="020B0606020202030204" pitchFamily="34" charset="0"/>
              </a:rPr>
              <a:t>macrodiretrizes</a:t>
            </a:r>
            <a:r>
              <a:rPr lang="pt-BR" sz="3000" dirty="0">
                <a:latin typeface="Arial Narrow" panose="020B0606020202030204" pitchFamily="34" charset="0"/>
              </a:rPr>
              <a:t>;</a:t>
            </a:r>
          </a:p>
          <a:p>
            <a:pPr marL="1071563"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137 estratégias.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2000" dirty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FF0000"/>
                </a:solidFill>
                <a:latin typeface="Arial Narrow" panose="020B0606020202030204" pitchFamily="34" charset="0"/>
              </a:rPr>
              <a:t>Proposta </a:t>
            </a:r>
            <a:r>
              <a:rPr lang="pt-BR" sz="3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preliminar</a:t>
            </a:r>
            <a:r>
              <a:rPr lang="pt-BR" sz="3000" dirty="0" smtClean="0">
                <a:latin typeface="Arial Narrow" panose="020B0606020202030204" pitchFamily="34" charset="0"/>
              </a:rPr>
              <a:t> para o </a:t>
            </a:r>
            <a:r>
              <a:rPr lang="pt-BR" sz="3000" b="1" i="1" dirty="0" err="1" smtClean="0">
                <a:latin typeface="Arial Narrow" panose="020B0606020202030204" pitchFamily="34" charset="0"/>
              </a:rPr>
              <a:t>Plansab</a:t>
            </a:r>
            <a:r>
              <a:rPr lang="pt-BR" sz="3000" dirty="0" smtClean="0">
                <a:latin typeface="Arial Narrow" panose="020B0606020202030204" pitchFamily="34" charset="0"/>
              </a:rPr>
              <a:t> revisado:</a:t>
            </a:r>
            <a:endParaRPr lang="pt-BR" sz="3000" dirty="0">
              <a:latin typeface="Arial Narrow" panose="020B0606020202030204" pitchFamily="34" charset="0"/>
            </a:endParaRPr>
          </a:p>
          <a:p>
            <a:pPr marL="1074738"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15 </a:t>
            </a:r>
            <a:r>
              <a:rPr lang="pt-BR" sz="3000" dirty="0" err="1">
                <a:latin typeface="Arial Narrow" panose="020B0606020202030204" pitchFamily="34" charset="0"/>
              </a:rPr>
              <a:t>macrodiretrizes</a:t>
            </a:r>
            <a:r>
              <a:rPr lang="pt-BR" sz="3000" dirty="0">
                <a:latin typeface="Arial Narrow" panose="020B0606020202030204" pitchFamily="34" charset="0"/>
              </a:rPr>
              <a:t>;</a:t>
            </a:r>
          </a:p>
          <a:p>
            <a:pPr marL="1074738"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80 </a:t>
            </a:r>
            <a:r>
              <a:rPr lang="pt-BR" sz="3000" dirty="0">
                <a:latin typeface="Arial Narrow" panose="020B0606020202030204" pitchFamily="34" charset="0"/>
              </a:rPr>
              <a:t>estratégias.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2000" dirty="0">
              <a:latin typeface="Arial Narrow" panose="020B0606020202030204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O critério geral é que, quaisquer atividades necessárias aos serviços adequados de saneamento básico estejam contempladas nas </a:t>
            </a:r>
            <a:r>
              <a:rPr lang="pt-BR" sz="3000" dirty="0" err="1" smtClean="0">
                <a:latin typeface="Arial Narrow" panose="020B0606020202030204" pitchFamily="34" charset="0"/>
              </a:rPr>
              <a:t>macrodiretrizes</a:t>
            </a:r>
            <a:r>
              <a:rPr lang="pt-BR" sz="3000" dirty="0" smtClean="0">
                <a:latin typeface="Arial Narrow" panose="020B0606020202030204" pitchFamily="34" charset="0"/>
              </a:rPr>
              <a:t> e estratégias.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sp>
        <p:nvSpPr>
          <p:cNvPr id="8" name="Retângulo 2">
            <a:extLst>
              <a:ext uri="{FF2B5EF4-FFF2-40B4-BE49-F238E27FC236}">
                <a16:creationId xmlns:a16="http://schemas.microsoft.com/office/drawing/2014/main" xmlns="" id="{E2DB2176-0CEE-42BE-B66D-20B2F9CA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888"/>
            <a:ext cx="9152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>
                <a:solidFill>
                  <a:srgbClr val="000066"/>
                </a:solidFill>
                <a:latin typeface="Arial Black" pitchFamily="34" charset="0"/>
              </a:rPr>
              <a:t>Macrodiretrizes e estratégias</a:t>
            </a:r>
          </a:p>
        </p:txBody>
      </p:sp>
    </p:spTree>
    <p:extLst>
      <p:ext uri="{BB962C8B-B14F-4D97-AF65-F5344CB8AC3E}">
        <p14:creationId xmlns:p14="http://schemas.microsoft.com/office/powerpoint/2010/main" val="25289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250825" y="1286758"/>
            <a:ext cx="8569325" cy="286232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b="1" dirty="0">
                <a:solidFill>
                  <a:srgbClr val="FF0000"/>
                </a:solidFill>
                <a:latin typeface="Arial Narrow" panose="020B0606020202030204" pitchFamily="34" charset="0"/>
              </a:rPr>
              <a:t>Proposta preliminar:</a:t>
            </a:r>
          </a:p>
          <a:p>
            <a:pPr marL="1074738"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Manter as metas de fim de </a:t>
            </a:r>
            <a:r>
              <a:rPr lang="pt-BR" sz="3000" dirty="0" smtClean="0">
                <a:latin typeface="Arial Narrow" panose="020B0606020202030204" pitchFamily="34" charset="0"/>
              </a:rPr>
              <a:t>Plano (2033).</a:t>
            </a:r>
            <a:endParaRPr lang="pt-BR" sz="3000" dirty="0">
              <a:latin typeface="Arial Narrow" panose="020B0606020202030204" pitchFamily="34" charset="0"/>
            </a:endParaRPr>
          </a:p>
          <a:p>
            <a:pPr marL="1074738" lvl="1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Reduzir </a:t>
            </a:r>
            <a:r>
              <a:rPr lang="pt-BR" sz="3000" dirty="0">
                <a:latin typeface="Arial Narrow" panose="020B0606020202030204" pitchFamily="34" charset="0"/>
              </a:rPr>
              <a:t>as metas </a:t>
            </a:r>
            <a:r>
              <a:rPr lang="pt-BR" sz="3000" dirty="0" smtClean="0">
                <a:latin typeface="Arial Narrow" panose="020B0606020202030204" pitchFamily="34" charset="0"/>
              </a:rPr>
              <a:t>do 1º Período (2018 a 2023):</a:t>
            </a:r>
            <a:endParaRPr lang="pt-BR" sz="3000" dirty="0">
              <a:latin typeface="Arial Narrow" panose="020B0606020202030204" pitchFamily="34" charset="0"/>
            </a:endParaRPr>
          </a:p>
          <a:p>
            <a:pPr marL="1524000" lvl="2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>
                <a:latin typeface="Arial Narrow" panose="020B0606020202030204" pitchFamily="34" charset="0"/>
              </a:rPr>
              <a:t>A maioria dos novos valores serão aqueles propostos originalmente para </a:t>
            </a:r>
            <a:r>
              <a:rPr lang="pt-BR" sz="3000" dirty="0" smtClean="0">
                <a:latin typeface="Arial Narrow" panose="020B0606020202030204" pitchFamily="34" charset="0"/>
              </a:rPr>
              <a:t>2018.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sp>
        <p:nvSpPr>
          <p:cNvPr id="9" name="Retângulo 2">
            <a:extLst>
              <a:ext uri="{FF2B5EF4-FFF2-40B4-BE49-F238E27FC236}">
                <a16:creationId xmlns:a16="http://schemas.microsoft.com/office/drawing/2014/main" xmlns="" id="{E2DB2176-0CEE-42BE-B66D-20B2F9CA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7396"/>
            <a:ext cx="9152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>
                <a:solidFill>
                  <a:srgbClr val="000066"/>
                </a:solidFill>
                <a:latin typeface="Arial Black" pitchFamily="34" charset="0"/>
              </a:rPr>
              <a:t>Metas</a:t>
            </a:r>
          </a:p>
        </p:txBody>
      </p:sp>
    </p:spTree>
    <p:extLst>
      <p:ext uri="{BB962C8B-B14F-4D97-AF65-F5344CB8AC3E}">
        <p14:creationId xmlns:p14="http://schemas.microsoft.com/office/powerpoint/2010/main" val="27818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107504" y="859353"/>
            <a:ext cx="8993369" cy="458587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Versão original em fase de atualização (demanda, oferta e preços).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Atualização monetária dos preços é da ordem de 25% (SINAPI).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Será proposta a previsão de investimentos somente para o 1º Período (2018 a 2023).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3000" dirty="0" smtClean="0">
                <a:latin typeface="Arial Narrow" panose="020B0606020202030204" pitchFamily="34" charset="0"/>
              </a:rPr>
              <a:t>Serão estimados valores segundo fontes de recursos. Exemplos: </a:t>
            </a:r>
            <a:r>
              <a:rPr lang="pt-BR" sz="2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OGU; FGTS; BNDES/FAT; MERCADO; INICIATIVA PRIVADA; CONTRAPARTIDAS</a:t>
            </a:r>
            <a:r>
              <a:rPr lang="pt-BR" sz="2200" dirty="0" smtClean="0">
                <a:latin typeface="Arial Narrow" panose="020B0606020202030204" pitchFamily="34" charset="0"/>
              </a:rPr>
              <a:t>.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sp>
        <p:nvSpPr>
          <p:cNvPr id="7" name="Retângulo 2">
            <a:extLst>
              <a:ext uri="{FF2B5EF4-FFF2-40B4-BE49-F238E27FC236}">
                <a16:creationId xmlns:a16="http://schemas.microsoft.com/office/drawing/2014/main" xmlns="" id="{E1EA1519-4D70-4966-8385-206C60C26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1752" y="196791"/>
            <a:ext cx="9152625" cy="49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pt-BR" altLang="pt-BR" i="1" dirty="0">
                <a:solidFill>
                  <a:srgbClr val="000066"/>
                </a:solidFill>
                <a:latin typeface="Arial Black" pitchFamily="34" charset="0"/>
              </a:rPr>
              <a:t>Necessidade de </a:t>
            </a:r>
            <a:r>
              <a:rPr lang="pt-BR" altLang="pt-BR" i="1" dirty="0" smtClean="0">
                <a:solidFill>
                  <a:srgbClr val="000066"/>
                </a:solidFill>
                <a:latin typeface="Arial Black" pitchFamily="34" charset="0"/>
              </a:rPr>
              <a:t>investimentos </a:t>
            </a:r>
            <a:r>
              <a:rPr lang="pt-BR" altLang="pt-BR" sz="2000" i="1" dirty="0" smtClean="0">
                <a:solidFill>
                  <a:srgbClr val="FF0000"/>
                </a:solidFill>
                <a:latin typeface="Arial Black" pitchFamily="34" charset="0"/>
              </a:rPr>
              <a:t>(preliminar)</a:t>
            </a:r>
            <a:endParaRPr lang="pt-BR" altLang="pt-BR" sz="20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650</Words>
  <Application>Microsoft Office PowerPoint</Application>
  <PresentationFormat>Apresentação na tela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Arial Narrow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3721</cp:lastModifiedBy>
  <cp:revision>32</cp:revision>
  <dcterms:created xsi:type="dcterms:W3CDTF">2018-05-02T19:43:05Z</dcterms:created>
  <dcterms:modified xsi:type="dcterms:W3CDTF">2018-05-30T17:31:06Z</dcterms:modified>
</cp:coreProperties>
</file>