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68" r:id="rId3"/>
    <p:sldId id="267" r:id="rId4"/>
    <p:sldId id="266" r:id="rId5"/>
    <p:sldId id="265" r:id="rId6"/>
    <p:sldId id="276" r:id="rId7"/>
    <p:sldId id="275" r:id="rId8"/>
    <p:sldId id="274" r:id="rId9"/>
    <p:sldId id="273" r:id="rId10"/>
    <p:sldId id="272" r:id="rId11"/>
    <p:sldId id="271" r:id="rId12"/>
    <p:sldId id="270" r:id="rId13"/>
    <p:sldId id="269" r:id="rId14"/>
    <p:sldId id="280" r:id="rId15"/>
    <p:sldId id="279" r:id="rId16"/>
    <p:sldId id="295" r:id="rId17"/>
    <p:sldId id="296" r:id="rId18"/>
    <p:sldId id="278" r:id="rId19"/>
    <p:sldId id="277" r:id="rId20"/>
    <p:sldId id="281" r:id="rId21"/>
    <p:sldId id="283" r:id="rId22"/>
    <p:sldId id="282" r:id="rId23"/>
    <p:sldId id="293" r:id="rId24"/>
    <p:sldId id="294" r:id="rId25"/>
    <p:sldId id="284" r:id="rId26"/>
    <p:sldId id="285" r:id="rId27"/>
    <p:sldId id="291" r:id="rId28"/>
    <p:sldId id="290" r:id="rId29"/>
    <p:sldId id="289" r:id="rId30"/>
    <p:sldId id="288" r:id="rId31"/>
    <p:sldId id="287" r:id="rId32"/>
    <p:sldId id="297" r:id="rId33"/>
    <p:sldId id="258" r:id="rId34"/>
    <p:sldId id="29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51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59" autoAdjust="0"/>
    <p:restoredTop sz="94690"/>
  </p:normalViewPr>
  <p:slideViewPr>
    <p:cSldViewPr snapToGrid="0" snapToObjects="1">
      <p:cViewPr>
        <p:scale>
          <a:sx n="75" d="100"/>
          <a:sy n="75" d="100"/>
        </p:scale>
        <p:origin x="-270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matte"/>
          </c:spPr>
          <c:invertIfNegative val="0"/>
          <c:cat>
            <c:numRef>
              <c:f>Plan1!$A$2:$A$4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Plan1!$B$2:$B$4</c:f>
              <c:numCache>
                <c:formatCode>General</c:formatCode>
                <c:ptCount val="3"/>
                <c:pt idx="0">
                  <c:v>72</c:v>
                </c:pt>
                <c:pt idx="1">
                  <c:v>123</c:v>
                </c:pt>
                <c:pt idx="2">
                  <c:v>119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7627520"/>
        <c:axId val="177629056"/>
        <c:axId val="0"/>
      </c:bar3DChart>
      <c:catAx>
        <c:axId val="177627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77629056"/>
        <c:crosses val="autoZero"/>
        <c:auto val="1"/>
        <c:lblAlgn val="ctr"/>
        <c:lblOffset val="100"/>
        <c:noMultiLvlLbl val="0"/>
      </c:catAx>
      <c:valAx>
        <c:axId val="17762905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pt-BR" sz="1800"/>
                  <a:t>Infrações</a:t>
                </a:r>
              </a:p>
            </c:rich>
          </c:tx>
          <c:layout>
            <c:manualLayout>
              <c:xMode val="edge"/>
              <c:yMode val="edge"/>
              <c:x val="9.6382396644863838E-2"/>
              <c:y val="0.3393118291175102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776275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0.04952</cdr:x>
      <cdr:y>0.86173</cdr:y>
    </cdr:from>
    <cdr:to>
      <cdr:x>0.45894</cdr:x>
      <cdr:y>0.92412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520700" y="3749675"/>
          <a:ext cx="4305300" cy="2714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1100" dirty="0" smtClean="0">
              <a:latin typeface="Arial" panose="020B0604020202020204" pitchFamily="34" charset="0"/>
              <a:cs typeface="Arial" panose="020B0604020202020204" pitchFamily="34" charset="0"/>
            </a:rPr>
            <a:t>Fonte: SAAE de Itabirito/MG</a:t>
          </a:r>
          <a:endParaRPr lang="pt-BR" sz="11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24C3E-304D-EA47-8653-CBFB24C8B168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202E7-555A-3E4C-A303-BE10D7E11B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97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24C3E-304D-EA47-8653-CBFB24C8B168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202E7-555A-3E4C-A303-BE10D7E11B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93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24C3E-304D-EA47-8653-CBFB24C8B168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202E7-555A-3E4C-A303-BE10D7E11B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64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24C3E-304D-EA47-8653-CBFB24C8B168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202E7-555A-3E4C-A303-BE10D7E11B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4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24C3E-304D-EA47-8653-CBFB24C8B168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202E7-555A-3E4C-A303-BE10D7E11B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96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24C3E-304D-EA47-8653-CBFB24C8B168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202E7-555A-3E4C-A303-BE10D7E11B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24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24C3E-304D-EA47-8653-CBFB24C8B168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202E7-555A-3E4C-A303-BE10D7E11B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43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24C3E-304D-EA47-8653-CBFB24C8B168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202E7-555A-3E4C-A303-BE10D7E11B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34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24C3E-304D-EA47-8653-CBFB24C8B168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202E7-555A-3E4C-A303-BE10D7E11B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5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24C3E-304D-EA47-8653-CBFB24C8B168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202E7-555A-3E4C-A303-BE10D7E11B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20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24C3E-304D-EA47-8653-CBFB24C8B168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202E7-555A-3E4C-A303-BE10D7E11B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93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24C3E-304D-EA47-8653-CBFB24C8B168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202E7-555A-3E4C-A303-BE10D7E11B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juridico@saaeita.mg.gov.b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comercial@saaeita.mg.gov.br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8900" y="1499206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u="sng" dirty="0">
                <a:latin typeface="Arial" pitchFamily="34" charset="0"/>
                <a:cs typeface="Arial" pitchFamily="34" charset="0"/>
              </a:rPr>
              <a:t>FRAUDES E LIGAÇÕES CLANDESTINAS DE ÁGUA EM ITABIRITO: APRIMORAMENTO DOS INSTRUMENTOS DE FISCALIZAÇÃO E CONTROLE</a:t>
            </a:r>
            <a:endParaRPr lang="pt-BR" sz="2800" dirty="0"/>
          </a:p>
        </p:txBody>
      </p:sp>
      <p:sp>
        <p:nvSpPr>
          <p:cNvPr id="3" name="Retângulo 2"/>
          <p:cNvSpPr/>
          <p:nvPr/>
        </p:nvSpPr>
        <p:spPr>
          <a:xfrm>
            <a:off x="133350" y="3941791"/>
            <a:ext cx="12103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latin typeface="Arial" pitchFamily="34" charset="0"/>
                <a:cs typeface="Arial" pitchFamily="34" charset="0"/>
              </a:rPr>
              <a:t>Autores: </a:t>
            </a:r>
            <a:r>
              <a:rPr lang="pt-BR" sz="2800" b="1" dirty="0" err="1">
                <a:latin typeface="Arial" pitchFamily="34" charset="0"/>
                <a:cs typeface="Arial" pitchFamily="34" charset="0"/>
              </a:rPr>
              <a:t>Gleisson</a:t>
            </a:r>
            <a:r>
              <a:rPr lang="pt-BR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dirty="0" err="1">
                <a:latin typeface="Arial" pitchFamily="34" charset="0"/>
                <a:cs typeface="Arial" pitchFamily="34" charset="0"/>
              </a:rPr>
              <a:t>Cavallieri</a:t>
            </a:r>
            <a:r>
              <a:rPr lang="pt-BR" sz="2800" b="1" dirty="0">
                <a:latin typeface="Arial" pitchFamily="34" charset="0"/>
                <a:cs typeface="Arial" pitchFamily="34" charset="0"/>
              </a:rPr>
              <a:t> Reis </a:t>
            </a:r>
            <a:endParaRPr lang="pt-BR" sz="28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                Cláudia </a:t>
            </a:r>
            <a:r>
              <a:rPr lang="pt-BR" sz="2800" b="1" dirty="0">
                <a:latin typeface="Arial" pitchFamily="34" charset="0"/>
                <a:cs typeface="Arial" pitchFamily="34" charset="0"/>
              </a:rPr>
              <a:t>de Fátima Barreto Pereira</a:t>
            </a:r>
          </a:p>
        </p:txBody>
      </p:sp>
    </p:spTree>
    <p:extLst>
      <p:ext uri="{BB962C8B-B14F-4D97-AF65-F5344CB8AC3E}">
        <p14:creationId xmlns:p14="http://schemas.microsoft.com/office/powerpoint/2010/main" val="425179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20700" y="520009"/>
            <a:ext cx="10934700" cy="464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 algn="just">
              <a:lnSpc>
                <a:spcPct val="170000"/>
              </a:lnSpc>
            </a:pPr>
            <a:endParaRPr lang="pt-BR" sz="2400" b="1" u="sng" dirty="0" smtClean="0">
              <a:latin typeface="Arial" pitchFamily="34" charset="0"/>
              <a:cs typeface="Arial" pitchFamily="34" charset="0"/>
            </a:endParaRPr>
          </a:p>
          <a:p>
            <a:pPr lvl="4" algn="just">
              <a:lnSpc>
                <a:spcPct val="170000"/>
              </a:lnSpc>
            </a:pPr>
            <a:r>
              <a:rPr lang="pt-BR" sz="2400" b="1" u="sng" dirty="0" smtClean="0">
                <a:latin typeface="Arial" pitchFamily="34" charset="0"/>
                <a:cs typeface="Arial" pitchFamily="34" charset="0"/>
              </a:rPr>
              <a:t>REVISÃO </a:t>
            </a:r>
            <a:r>
              <a:rPr lang="pt-BR" sz="2400" b="1" u="sng" dirty="0">
                <a:latin typeface="Arial" pitchFamily="34" charset="0"/>
                <a:cs typeface="Arial" pitchFamily="34" charset="0"/>
              </a:rPr>
              <a:t>DO REGULAMENTO INTERNO DO SAAE</a:t>
            </a:r>
          </a:p>
          <a:p>
            <a:pPr marL="2114550" lvl="4" indent="-285750" algn="just">
              <a:lnSpc>
                <a:spcPct val="170000"/>
              </a:lnSpc>
              <a:buFontTx/>
              <a:buChar char="-"/>
            </a:pPr>
            <a:endParaRPr lang="pt-BR" sz="2000" b="1" u="sng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O Regulamento anterior do SAAE estava defasado na maioria dos seus objetos. Ele foi revisado dando um tratamento mais severo nas infrações, ampliando o leque de infrações e aumentando os valores da multa que hoje podem chegar a R$ 10.000,00. O mesmo foi aprovado junto a Agência Reguladora da Região Central (CISAB-RC).</a:t>
            </a:r>
          </a:p>
        </p:txBody>
      </p:sp>
    </p:spTree>
    <p:extLst>
      <p:ext uri="{BB962C8B-B14F-4D97-AF65-F5344CB8AC3E}">
        <p14:creationId xmlns:p14="http://schemas.microsoft.com/office/powerpoint/2010/main" val="1285954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89000" y="1408345"/>
            <a:ext cx="10731500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pt-BR" sz="2400" b="1" u="sng" dirty="0">
                <a:latin typeface="Arial" pitchFamily="34" charset="0"/>
                <a:cs typeface="Arial" pitchFamily="34" charset="0"/>
              </a:rPr>
              <a:t>INSTAURAÇÃO DE PROCESSO ADMINISTRATIVO</a:t>
            </a:r>
          </a:p>
          <a:p>
            <a:pPr algn="just">
              <a:lnSpc>
                <a:spcPct val="170000"/>
              </a:lnSpc>
            </a:pP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Após 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a identificação de infração é realizada a instauração de Processo Administrativo conforme a Lei Municipal nº 2.658/2008. Esta Lei autoriza a aplicação de multa, a suspensão imediata do fornecimento de água, com a retirada do hidrômetro ou corte no ramal da via.</a:t>
            </a:r>
          </a:p>
          <a:p>
            <a:pPr algn="just">
              <a:lnSpc>
                <a:spcPct val="170000"/>
              </a:lnSpc>
            </a:pPr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130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08000" y="970694"/>
            <a:ext cx="10680700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pt-BR" sz="2400" b="1" u="sng" dirty="0">
                <a:latin typeface="Arial" pitchFamily="34" charset="0"/>
                <a:cs typeface="Arial" pitchFamily="34" charset="0"/>
              </a:rPr>
              <a:t>FISCALIZAÇÃO DE LIGAÇÕES CORTADAS</a:t>
            </a:r>
            <a:endParaRPr lang="pt-BR" sz="24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</a:pP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As ligações que estão cortadas a mais de um mês sem o pedido de religação, são fiscalizadas e vistoriadas, visto que o usuário não requereu a religação, este então pode ter cometido alguma infração. As demais ligações que já foram cortadas por outros motivos a mais tempo também são vistoriadas na busca de infração. Já este procedimento é realizado sazonalmente. </a:t>
            </a:r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592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231900" y="1374339"/>
            <a:ext cx="9779000" cy="3356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u="sng" dirty="0">
                <a:latin typeface="Arial" pitchFamily="34" charset="0"/>
                <a:cs typeface="Arial" pitchFamily="34" charset="0"/>
              </a:rPr>
              <a:t>CRIAÇÃO DO SETOR DE PERDAS</a:t>
            </a:r>
          </a:p>
          <a:p>
            <a:pPr algn="ctr">
              <a:lnSpc>
                <a:spcPct val="150000"/>
              </a:lnSpc>
            </a:pPr>
            <a:endParaRPr lang="pt-BR" sz="2400" b="1" u="sng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O Setor de Perdas foi criado com o objetivo de localizar vazamentos, identificar fraudes e ligações clandestinas,  instalar a macromedição e micromedição,  e setorização das zonas de pressão.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505599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76300" y="1579940"/>
            <a:ext cx="100330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u="sng" dirty="0">
                <a:latin typeface="Arial" pitchFamily="34" charset="0"/>
                <a:cs typeface="Arial" pitchFamily="34" charset="0"/>
              </a:rPr>
              <a:t>INTENSIFICAÇÃO DE FISCALIZAÇÃO</a:t>
            </a:r>
          </a:p>
          <a:p>
            <a:pPr algn="ctr"/>
            <a:endParaRPr lang="pt-BR" sz="24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O uso de válvula </a:t>
            </a:r>
            <a:r>
              <a:rPr lang="pt-BR" sz="2400" b="1" dirty="0" err="1">
                <a:latin typeface="Arial" pitchFamily="34" charset="0"/>
                <a:cs typeface="Arial" pitchFamily="34" charset="0"/>
              </a:rPr>
              <a:t>pulsadora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 de ruído, haste de escuta e </a:t>
            </a:r>
            <a:r>
              <a:rPr lang="pt-BR" sz="2400" b="1" dirty="0" err="1">
                <a:latin typeface="Arial" pitchFamily="34" charset="0"/>
                <a:cs typeface="Arial" pitchFamily="34" charset="0"/>
              </a:rPr>
              <a:t>geofone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 já era realizado na busca por vazamentos, entretanto,  com menor frequência em infrações. Com a  intensificação da fiscalização e controle de infrações, 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estes 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instrumentos passaram a ser utilizados com maior frequência. </a:t>
            </a:r>
          </a:p>
        </p:txBody>
      </p:sp>
    </p:spTree>
    <p:extLst>
      <p:ext uri="{BB962C8B-B14F-4D97-AF65-F5344CB8AC3E}">
        <p14:creationId xmlns:p14="http://schemas.microsoft.com/office/powerpoint/2010/main" val="2569827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12800" y="1092080"/>
            <a:ext cx="10680700" cy="501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pt-BR" sz="2400" b="1" u="sng" dirty="0">
                <a:latin typeface="Arial" pitchFamily="34" charset="0"/>
                <a:cs typeface="Arial" pitchFamily="34" charset="0"/>
              </a:rPr>
              <a:t>INSTALAÇÃO DE MACRO E MICROMEDIDORES:</a:t>
            </a:r>
          </a:p>
          <a:p>
            <a:pPr marL="285750" indent="-285750" algn="ctr">
              <a:lnSpc>
                <a:spcPct val="170000"/>
              </a:lnSpc>
              <a:buFontTx/>
              <a:buChar char="-"/>
            </a:pPr>
            <a:endParaRPr lang="pt-BR" sz="2400" b="1" u="sng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A instalação de </a:t>
            </a:r>
            <a:r>
              <a:rPr lang="pt-BR" sz="2400" b="1" dirty="0" err="1">
                <a:latin typeface="Arial" pitchFamily="34" charset="0"/>
                <a:cs typeface="Arial" pitchFamily="34" charset="0"/>
              </a:rPr>
              <a:t>macromedidores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 na saída dos reservatórios e a 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substituição 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de </a:t>
            </a:r>
            <a:r>
              <a:rPr lang="pt-BR" sz="2400" b="1" dirty="0" err="1">
                <a:latin typeface="Arial" pitchFamily="34" charset="0"/>
                <a:cs typeface="Arial" pitchFamily="34" charset="0"/>
              </a:rPr>
              <a:t>micromedidores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 com mais de 05 anos de utilização, gerou um controle dos m³ distribuídos e dos consumidos, possibilitando o cálculo das perdas físicas mais as perdas derivadas das infrações.</a:t>
            </a:r>
          </a:p>
          <a:p>
            <a:pPr algn="just">
              <a:lnSpc>
                <a:spcPct val="170000"/>
              </a:lnSpc>
            </a:pP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637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12800" y="533280"/>
            <a:ext cx="10680700" cy="1171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pt-BR" sz="2400" b="1" u="sng" dirty="0" smtClean="0">
                <a:latin typeface="Arial" pitchFamily="34" charset="0"/>
                <a:cs typeface="Arial" pitchFamily="34" charset="0"/>
              </a:rPr>
              <a:t>CAMPANHAS DE CONSCIENTIZAÇÃO </a:t>
            </a:r>
          </a:p>
          <a:p>
            <a:pPr algn="just">
              <a:lnSpc>
                <a:spcPct val="170000"/>
              </a:lnSpc>
            </a:pP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m 2" descr="C:\Users\Ana Paula\Downloads\ST-0003_14-Capa-face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657" y="1451429"/>
            <a:ext cx="8926286" cy="3338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4683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:\Users\Ana Paula\Downloads\image00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14" y="101599"/>
            <a:ext cx="11074402" cy="59363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9068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63600" y="1432342"/>
            <a:ext cx="99949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Com a intensificação das medidas de: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 vistoria de ligações cortadas;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fiscalização de imóveis com baixo consumo ou sem consumo;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 instalação de macro e </a:t>
            </a:r>
            <a:r>
              <a:rPr lang="pt-BR" sz="2400" b="1" dirty="0" err="1">
                <a:latin typeface="Arial" pitchFamily="34" charset="0"/>
                <a:cs typeface="Arial" pitchFamily="34" charset="0"/>
              </a:rPr>
              <a:t>micromedidores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utilização de válvula </a:t>
            </a:r>
            <a:r>
              <a:rPr lang="pt-BR" sz="2400" b="1" dirty="0" err="1">
                <a:latin typeface="Arial" pitchFamily="34" charset="0"/>
                <a:cs typeface="Arial" pitchFamily="34" charset="0"/>
              </a:rPr>
              <a:t>pulsadora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 de ruído, haste de escuta e </a:t>
            </a:r>
            <a:r>
              <a:rPr lang="pt-BR" sz="2400" b="1" dirty="0" err="1">
                <a:latin typeface="Arial" pitchFamily="34" charset="0"/>
                <a:cs typeface="Arial" pitchFamily="34" charset="0"/>
              </a:rPr>
              <a:t>geofone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557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20800" y="1059021"/>
            <a:ext cx="919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>
                <a:latin typeface="Arial" pitchFamily="34" charset="0"/>
                <a:cs typeface="Arial" pitchFamily="34" charset="0"/>
              </a:rPr>
              <a:t>Gráfico 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com o número de ligações clandestinas e fraudes identificadas pelo SAAE de Itabirito – 2015 a 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2017.</a:t>
            </a:r>
            <a:endParaRPr lang="pt-BR" dirty="0"/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8298961"/>
              </p:ext>
            </p:extLst>
          </p:nvPr>
        </p:nvGraphicFramePr>
        <p:xfrm>
          <a:off x="660400" y="16351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01692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/>
          <p:nvPr/>
        </p:nvSpPr>
        <p:spPr>
          <a:xfrm>
            <a:off x="593124" y="1595392"/>
            <a:ext cx="7728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51A0"/>
              </a:solidFill>
              <a:latin typeface="Avenir LT Std 95 Black" charset="0"/>
              <a:ea typeface="Avenir LT Std 95 Black" charset="0"/>
              <a:cs typeface="Avenir LT Std 95 Blac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480" y="1966097"/>
            <a:ext cx="2891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i="1" dirty="0">
              <a:solidFill>
                <a:srgbClr val="1C51A0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228601" y="743812"/>
            <a:ext cx="117221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O tema do nosso trabalho é “Fraudes e Ligações Clandestinas de Água em Itabirito: Aprimoramento dos Instrumentos de Fiscalização e Controle.”</a:t>
            </a:r>
          </a:p>
          <a:p>
            <a:pPr algn="just">
              <a:lnSpc>
                <a:spcPct val="150000"/>
              </a:lnSpc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No nosso trabalho abordamos temas sobre: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Motivos 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do cometimento de 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infrações; </a:t>
            </a:r>
            <a:endParaRPr lang="pt-BR" sz="24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Instrumentos 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de fiscalização e 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controle; </a:t>
            </a:r>
            <a:endParaRPr lang="pt-BR" sz="24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L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egislações vigentes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Case Olaria – infração encontrada 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em Itabirito no ano de 2017.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endParaRPr lang="pt-BR" sz="1400" b="1" dirty="0">
              <a:latin typeface="Arial" pitchFamily="34" charset="0"/>
              <a:cs typeface="Arial" pitchFamily="34" charset="0"/>
            </a:endParaRPr>
          </a:p>
          <a:p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493536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11200" y="918900"/>
            <a:ext cx="10515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50" b="1" dirty="0" smtClean="0">
                <a:latin typeface="Arial" pitchFamily="34" charset="0"/>
                <a:cs typeface="Arial" pitchFamily="34" charset="0"/>
              </a:rPr>
              <a:t>Identificou-se </a:t>
            </a:r>
            <a:r>
              <a:rPr lang="pt-BR" sz="2250" b="1" dirty="0">
                <a:latin typeface="Arial" pitchFamily="34" charset="0"/>
                <a:cs typeface="Arial" pitchFamily="34" charset="0"/>
              </a:rPr>
              <a:t>que o número das infrações estava subdimensionado devido a </a:t>
            </a:r>
            <a:r>
              <a:rPr lang="pt-BR" sz="2250" b="1" dirty="0" smtClean="0">
                <a:latin typeface="Arial" pitchFamily="34" charset="0"/>
                <a:cs typeface="Arial" pitchFamily="34" charset="0"/>
              </a:rPr>
              <a:t>pouca fiscalização </a:t>
            </a:r>
            <a:r>
              <a:rPr lang="pt-BR" sz="2250" b="1" dirty="0">
                <a:latin typeface="Arial" pitchFamily="34" charset="0"/>
                <a:cs typeface="Arial" pitchFamily="34" charset="0"/>
              </a:rPr>
              <a:t>exercida anteriormente como pode ser vista no gráfico </a:t>
            </a:r>
            <a:r>
              <a:rPr lang="pt-BR" sz="2250" b="1" dirty="0" smtClean="0">
                <a:latin typeface="Arial" pitchFamily="34" charset="0"/>
                <a:cs typeface="Arial" pitchFamily="34" charset="0"/>
              </a:rPr>
              <a:t>no ano </a:t>
            </a:r>
            <a:r>
              <a:rPr lang="pt-BR" sz="2250" b="1" dirty="0">
                <a:latin typeface="Arial" pitchFamily="34" charset="0"/>
                <a:cs typeface="Arial" pitchFamily="34" charset="0"/>
              </a:rPr>
              <a:t>de 2015</a:t>
            </a:r>
            <a:r>
              <a:rPr lang="pt-BR" sz="225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pt-BR" sz="225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250" b="1" dirty="0">
                <a:latin typeface="Arial" pitchFamily="34" charset="0"/>
                <a:cs typeface="Arial" pitchFamily="34" charset="0"/>
              </a:rPr>
              <a:t>Nos anos de 2016 e 2017 nota-se uma elevação </a:t>
            </a:r>
            <a:r>
              <a:rPr lang="pt-BR" sz="2250" b="1" dirty="0" smtClean="0">
                <a:latin typeface="Arial" pitchFamily="34" charset="0"/>
                <a:cs typeface="Arial" pitchFamily="34" charset="0"/>
              </a:rPr>
              <a:t>no cometimento </a:t>
            </a:r>
            <a:r>
              <a:rPr lang="pt-BR" sz="2250" b="1" dirty="0">
                <a:latin typeface="Arial" pitchFamily="34" charset="0"/>
                <a:cs typeface="Arial" pitchFamily="34" charset="0"/>
              </a:rPr>
              <a:t>de infrações em face de intensificação das fiscalizações.</a:t>
            </a:r>
          </a:p>
          <a:p>
            <a:pPr algn="just">
              <a:lnSpc>
                <a:spcPct val="150000"/>
              </a:lnSpc>
            </a:pPr>
            <a:r>
              <a:rPr lang="pt-BR" sz="2250" b="1" dirty="0">
                <a:latin typeface="Arial" pitchFamily="34" charset="0"/>
                <a:cs typeface="Arial" pitchFamily="34" charset="0"/>
              </a:rPr>
              <a:t>Portanto, com o aprimoramento do conjunto de Instrumentos </a:t>
            </a:r>
            <a:r>
              <a:rPr lang="pt-BR" sz="2250" b="1" dirty="0" smtClean="0">
                <a:latin typeface="Arial" pitchFamily="34" charset="0"/>
                <a:cs typeface="Arial" pitchFamily="34" charset="0"/>
              </a:rPr>
              <a:t>de Fiscalização </a:t>
            </a:r>
            <a:r>
              <a:rPr lang="pt-BR" sz="2250" b="1" dirty="0">
                <a:latin typeface="Arial" pitchFamily="34" charset="0"/>
                <a:cs typeface="Arial" pitchFamily="34" charset="0"/>
              </a:rPr>
              <a:t>e Controle, conclui-se que os dados estão sendo </a:t>
            </a:r>
            <a:r>
              <a:rPr lang="pt-BR" sz="2250" b="1" dirty="0" smtClean="0">
                <a:latin typeface="Arial" pitchFamily="34" charset="0"/>
                <a:cs typeface="Arial" pitchFamily="34" charset="0"/>
              </a:rPr>
              <a:t>positivos alcançando </a:t>
            </a:r>
            <a:r>
              <a:rPr lang="pt-BR" sz="2250" b="1" dirty="0">
                <a:latin typeface="Arial" pitchFamily="34" charset="0"/>
                <a:cs typeface="Arial" pitchFamily="34" charset="0"/>
              </a:rPr>
              <a:t>o objetivo que é eliminar o cometimento de infrações.</a:t>
            </a:r>
            <a:endParaRPr lang="pt-BR" sz="2250" dirty="0"/>
          </a:p>
        </p:txBody>
      </p:sp>
    </p:spTree>
    <p:extLst>
      <p:ext uri="{BB962C8B-B14F-4D97-AF65-F5344CB8AC3E}">
        <p14:creationId xmlns:p14="http://schemas.microsoft.com/office/powerpoint/2010/main" val="851286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42900" y="1435100"/>
            <a:ext cx="115951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rial" pitchFamily="34" charset="0"/>
                <a:cs typeface="Arial" pitchFamily="34" charset="0"/>
              </a:rPr>
              <a:t>Exemplo prático do aprimoramento dos instrumentos de fiscalização e controle </a:t>
            </a:r>
            <a:br>
              <a:rPr lang="pt-BR" sz="3600" b="1" dirty="0">
                <a:latin typeface="Arial" pitchFamily="34" charset="0"/>
                <a:cs typeface="Arial" pitchFamily="34" charset="0"/>
              </a:rPr>
            </a:br>
            <a:r>
              <a:rPr lang="pt-BR" sz="3600" b="1" dirty="0">
                <a:latin typeface="Arial" pitchFamily="34" charset="0"/>
                <a:cs typeface="Arial" pitchFamily="34" charset="0"/>
              </a:rPr>
              <a:t>(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Case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Olaria)</a:t>
            </a:r>
          </a:p>
          <a:p>
            <a:pPr algn="ctr"/>
            <a:endParaRPr lang="pt-BR" sz="36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pt-BR" sz="3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i="1" dirty="0">
                <a:latin typeface="Arial" pitchFamily="34" charset="0"/>
                <a:cs typeface="Arial" pitchFamily="34" charset="0"/>
              </a:rPr>
              <a:t>Fato ocorrido em Itabirito/MG no ano de 2017</a:t>
            </a:r>
          </a:p>
        </p:txBody>
      </p:sp>
    </p:spTree>
    <p:extLst>
      <p:ext uri="{BB962C8B-B14F-4D97-AF65-F5344CB8AC3E}">
        <p14:creationId xmlns:p14="http://schemas.microsoft.com/office/powerpoint/2010/main" val="3293293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203200"/>
            <a:ext cx="10566400" cy="469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06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leisson.cavallieri\Desktop\20180523_1037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972" y="537029"/>
            <a:ext cx="8085138" cy="552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838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leisson.cavallieri\Desktop\20180523_1037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43" y="580572"/>
            <a:ext cx="8331200" cy="527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087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23900" y="2661335"/>
            <a:ext cx="10553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Arial" pitchFamily="34" charset="0"/>
                <a:cs typeface="Arial" pitchFamily="34" charset="0"/>
              </a:rPr>
              <a:t>Exemplos de infrações encontradas no município de Itabirito - MG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551493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689100" y="262404"/>
            <a:ext cx="8648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itchFamily="34" charset="0"/>
                <a:cs typeface="Arial" pitchFamily="34" charset="0"/>
              </a:rPr>
              <a:t>HASTE DE TRAVAMENTO DA RELOJOARIA DO HIDRÔMETRO:</a:t>
            </a:r>
            <a:endParaRPr lang="pt-BR" dirty="0"/>
          </a:p>
        </p:txBody>
      </p:sp>
      <p:pic>
        <p:nvPicPr>
          <p:cNvPr id="3" name="Picture 2" descr="C:\Users\claudia.barreto\Desktop\Trabalho ASSEMAE\HASTE PARA TRAVAMENTO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75" y="631736"/>
            <a:ext cx="7207325" cy="433446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ta para baixo 3"/>
          <p:cNvSpPr/>
          <p:nvPr/>
        </p:nvSpPr>
        <p:spPr>
          <a:xfrm>
            <a:off x="7396460" y="1273200"/>
            <a:ext cx="388340" cy="122413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53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55700" y="235635"/>
            <a:ext cx="9715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itchFamily="34" charset="0"/>
                <a:cs typeface="Arial" pitchFamily="34" charset="0"/>
              </a:rPr>
              <a:t>TÊ ANTES DO HIDRÔMETRO POSSIBILITANDO A PASSAGEM DE ÁGUA SEM MEDIÇÃO</a:t>
            </a:r>
            <a:endParaRPr lang="pt-BR" dirty="0"/>
          </a:p>
        </p:txBody>
      </p:sp>
      <p:pic>
        <p:nvPicPr>
          <p:cNvPr id="3" name="Picture 2" descr="C:\Users\claudia.barreto\Desktop\Trabalho ASSEMAE\FOTO TIRADA IRREGULAR 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7795" y="741993"/>
            <a:ext cx="703131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ta para baixo 5"/>
          <p:cNvSpPr/>
          <p:nvPr/>
        </p:nvSpPr>
        <p:spPr>
          <a:xfrm>
            <a:off x="5080868" y="1999237"/>
            <a:ext cx="405232" cy="104701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223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udia.barreto\Desktop\Trabalho ASSEMAE\Infrações\Rua Antônio da Cruz 125\Ligação Clandest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288" y="836712"/>
            <a:ext cx="532859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31800" y="190381"/>
            <a:ext cx="1069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itchFamily="34" charset="0"/>
                <a:cs typeface="Arial" pitchFamily="34" charset="0"/>
              </a:rPr>
              <a:t>TÊ ANTES DO HIDRÔMETRO POSSIBILITANDO A PASSAGEM DE ÁGUA SEM MEDIÇÃO</a:t>
            </a:r>
            <a:endParaRPr lang="pt-BR" dirty="0"/>
          </a:p>
        </p:txBody>
      </p:sp>
      <p:sp>
        <p:nvSpPr>
          <p:cNvPr id="4" name="Seta para baixo 3"/>
          <p:cNvSpPr/>
          <p:nvPr/>
        </p:nvSpPr>
        <p:spPr>
          <a:xfrm>
            <a:off x="5449752" y="3042196"/>
            <a:ext cx="405232" cy="104701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9163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284902" y="252968"/>
            <a:ext cx="5190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RESTABELECIMENTO IRREGULAR DE ÁGUA</a:t>
            </a:r>
            <a:endParaRPr lang="pt-BR" dirty="0"/>
          </a:p>
        </p:txBody>
      </p:sp>
      <p:pic>
        <p:nvPicPr>
          <p:cNvPr id="3" name="Picture 2" descr="C:\Users\claudia.barreto\Desktop\Trabalho ASSEMAE\FOTO LACRE VIOLA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9771" y="806966"/>
            <a:ext cx="7128791" cy="488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ta para baixo 3"/>
          <p:cNvSpPr/>
          <p:nvPr/>
        </p:nvSpPr>
        <p:spPr>
          <a:xfrm>
            <a:off x="7887568" y="959396"/>
            <a:ext cx="405232" cy="104701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6110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/>
          <p:nvPr/>
        </p:nvSpPr>
        <p:spPr>
          <a:xfrm>
            <a:off x="593124" y="1595392"/>
            <a:ext cx="7728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51A0"/>
              </a:solidFill>
              <a:latin typeface="Avenir LT Std 95 Black" charset="0"/>
              <a:ea typeface="Avenir LT Std 95 Black" charset="0"/>
              <a:cs typeface="Avenir LT Std 95 Blac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480" y="1966097"/>
            <a:ext cx="2891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i="1" dirty="0">
              <a:solidFill>
                <a:srgbClr val="1C51A0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152400" y="232229"/>
            <a:ext cx="11861800" cy="559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50" b="1" dirty="0">
                <a:latin typeface="Arial" pitchFamily="34" charset="0"/>
                <a:cs typeface="Arial" pitchFamily="34" charset="0"/>
              </a:rPr>
              <a:t>As fraudes e ligações clandestinas são as infrações causadas propositalmente pelos clientes com o intuito de pagar menos ou não pagar nada pelo seu consumo de água.</a:t>
            </a:r>
          </a:p>
          <a:p>
            <a:pPr algn="just">
              <a:lnSpc>
                <a:spcPct val="150000"/>
              </a:lnSpc>
            </a:pPr>
            <a:r>
              <a:rPr lang="pt-BR" sz="2250" b="1" dirty="0">
                <a:latin typeface="Arial" pitchFamily="34" charset="0"/>
                <a:cs typeface="Arial" pitchFamily="34" charset="0"/>
              </a:rPr>
              <a:t>Elas são ilegais e passíveis de multas. </a:t>
            </a:r>
          </a:p>
          <a:p>
            <a:pPr algn="just">
              <a:lnSpc>
                <a:spcPct val="150000"/>
              </a:lnSpc>
            </a:pPr>
            <a:r>
              <a:rPr lang="pt-BR" sz="2250" b="1" dirty="0">
                <a:latin typeface="Arial" pitchFamily="34" charset="0"/>
                <a:cs typeface="Arial" pitchFamily="34" charset="0"/>
              </a:rPr>
              <a:t>A prática de infração de água é muito grave e causa sérios danos no sistema de abastecimento, comprometendo o abastecimento de água da região e até de toda a cidade. </a:t>
            </a:r>
          </a:p>
          <a:p>
            <a:pPr algn="just">
              <a:lnSpc>
                <a:spcPct val="150000"/>
              </a:lnSpc>
            </a:pPr>
            <a:r>
              <a:rPr lang="pt-BR" sz="2250" b="1" dirty="0">
                <a:latin typeface="Arial" pitchFamily="34" charset="0"/>
                <a:cs typeface="Arial" pitchFamily="34" charset="0"/>
              </a:rPr>
              <a:t>As infrações contribuem significativamente no aumento do Índice de Perdas.</a:t>
            </a:r>
          </a:p>
          <a:p>
            <a:pPr algn="just">
              <a:lnSpc>
                <a:spcPct val="150000"/>
              </a:lnSpc>
            </a:pPr>
            <a:r>
              <a:rPr lang="pt-BR" sz="2250" b="1" dirty="0">
                <a:latin typeface="Arial" pitchFamily="34" charset="0"/>
                <a:cs typeface="Arial" pitchFamily="34" charset="0"/>
              </a:rPr>
              <a:t>Desde 1940, com a sanção da </a:t>
            </a:r>
            <a:r>
              <a:rPr lang="pt-BR" sz="2250" b="1" u="sng" dirty="0">
                <a:latin typeface="Arial" pitchFamily="34" charset="0"/>
                <a:cs typeface="Arial" pitchFamily="34" charset="0"/>
              </a:rPr>
              <a:t>Lei nº 2848</a:t>
            </a:r>
            <a:r>
              <a:rPr lang="pt-BR" sz="2250" b="1" dirty="0">
                <a:latin typeface="Arial" pitchFamily="34" charset="0"/>
                <a:cs typeface="Arial" pitchFamily="34" charset="0"/>
              </a:rPr>
              <a:t>, FURTAR ÁGUA é crime previsto no </a:t>
            </a:r>
          </a:p>
          <a:p>
            <a:pPr algn="just">
              <a:lnSpc>
                <a:spcPct val="150000"/>
              </a:lnSpc>
            </a:pPr>
            <a:r>
              <a:rPr lang="pt-BR" sz="2250" b="1" u="sng" dirty="0">
                <a:latin typeface="Arial" pitchFamily="34" charset="0"/>
                <a:cs typeface="Arial" pitchFamily="34" charset="0"/>
              </a:rPr>
              <a:t>Código Penal Brasileiro</a:t>
            </a:r>
            <a:r>
              <a:rPr lang="pt-BR" sz="2250" b="1" dirty="0">
                <a:latin typeface="Arial" pitchFamily="34" charset="0"/>
                <a:cs typeface="Arial" pitchFamily="34" charset="0"/>
              </a:rPr>
              <a:t>. No entanto, apesar da clareza da Lei, este crime é comum em todo o Brasil. </a:t>
            </a:r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5398083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85800" y="197535"/>
            <a:ext cx="10807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itchFamily="34" charset="0"/>
                <a:cs typeface="Arial" pitchFamily="34" charset="0"/>
              </a:rPr>
              <a:t>FURO NA RELOJOARIA DO HIDRÔMETRO IMPEDINDO A CORRETA MEDIÇÃO</a:t>
            </a:r>
            <a:endParaRPr lang="pt-BR" dirty="0"/>
          </a:p>
        </p:txBody>
      </p:sp>
      <p:pic>
        <p:nvPicPr>
          <p:cNvPr id="3" name="Picture 2" descr="C:\Users\claudia.barreto\Desktop\Trabalho ASSEMAE\Infrações\Rua Capitão Antonio Marques 763\hdfurado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284" y="853604"/>
            <a:ext cx="741682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ta para baixo 3"/>
          <p:cNvSpPr/>
          <p:nvPr/>
        </p:nvSpPr>
        <p:spPr>
          <a:xfrm>
            <a:off x="3582852" y="718096"/>
            <a:ext cx="405232" cy="104701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5248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35000" y="184835"/>
            <a:ext cx="10883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itchFamily="34" charset="0"/>
                <a:cs typeface="Arial" pitchFamily="34" charset="0"/>
              </a:rPr>
              <a:t>FURO NA RELOJOARIA DO HIDRÔMETRO IMPEDINDO A CORRETA MEDIÇÃO </a:t>
            </a:r>
            <a:endParaRPr lang="pt-BR" dirty="0"/>
          </a:p>
        </p:txBody>
      </p:sp>
      <p:pic>
        <p:nvPicPr>
          <p:cNvPr id="3" name="Picture 2" descr="C:\Users\claudia.barreto\Desktop\Trabalho ASSEMAE\Infrações\Av. dos Inconfidentes 1182\HD com ara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324" y="764704"/>
            <a:ext cx="705678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ta para baixo 3"/>
          <p:cNvSpPr/>
          <p:nvPr/>
        </p:nvSpPr>
        <p:spPr>
          <a:xfrm rot="19772909">
            <a:off x="4446452" y="1765108"/>
            <a:ext cx="405232" cy="104701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0949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7000" y="183242"/>
            <a:ext cx="11887200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CONCLUSÃO</a:t>
            </a:r>
          </a:p>
          <a:p>
            <a:pPr algn="ctr">
              <a:lnSpc>
                <a:spcPct val="150000"/>
              </a:lnSpc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Observa-se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que no SAAE de Itabirito as fraudes e ligações clandestinas eram tratados de forma inadequada considerando o elevado número de subnotificações apontadas a partir da intensificação das ações de fiscalização e controle, observa-se ainda que o aprimoramento dos instrumentos de regulamentação para combater essas adversidades são importantes ferramentas para efetivar as medidas necessárias.</a:t>
            </a:r>
          </a:p>
          <a:p>
            <a:pPr algn="just">
              <a:lnSpc>
                <a:spcPct val="150000"/>
              </a:lnSpc>
            </a:pP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Estas práticas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vem dando resultados significativos, mostrando a redução de perdas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 infrações cometidas no município de Itabirito.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3803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824843" y="2469633"/>
            <a:ext cx="675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latin typeface="Arial" pitchFamily="34" charset="0"/>
                <a:cs typeface="Arial" pitchFamily="34" charset="0"/>
              </a:rPr>
              <a:t>Agradecemos a todos pela participação!</a:t>
            </a:r>
          </a:p>
        </p:txBody>
      </p:sp>
    </p:spTree>
    <p:extLst>
      <p:ext uri="{BB962C8B-B14F-4D97-AF65-F5344CB8AC3E}">
        <p14:creationId xmlns:p14="http://schemas.microsoft.com/office/powerpoint/2010/main" val="6914689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97100" y="266700"/>
            <a:ext cx="7467600" cy="5482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CONTATO</a:t>
            </a:r>
          </a:p>
          <a:p>
            <a:pPr algn="ctr"/>
            <a:endParaRPr lang="pt-BR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2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Gleisson</a:t>
            </a:r>
            <a:r>
              <a:rPr lang="pt-BR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Cavallieri</a:t>
            </a:r>
            <a:r>
              <a:rPr lang="pt-BR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Reis</a:t>
            </a:r>
          </a:p>
          <a:p>
            <a:pPr algn="ctr">
              <a:lnSpc>
                <a:spcPct val="150000"/>
              </a:lnSpc>
            </a:pPr>
            <a:r>
              <a:rPr lang="pt-BR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Assessoria Jurídica</a:t>
            </a:r>
          </a:p>
          <a:p>
            <a:pPr algn="ctr">
              <a:lnSpc>
                <a:spcPct val="150000"/>
              </a:lnSpc>
            </a:pPr>
            <a:r>
              <a:rPr lang="pt-BR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pt-BR" sz="225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juridico@saaeita.mg.gov.br</a:t>
            </a:r>
            <a:endParaRPr lang="pt-BR" sz="22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Tel.: (31) 3562-4111</a:t>
            </a:r>
          </a:p>
          <a:p>
            <a:pPr algn="ctr">
              <a:lnSpc>
                <a:spcPct val="150000"/>
              </a:lnSpc>
            </a:pPr>
            <a:endParaRPr lang="pt-BR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Cláudia de Fátima Barreto Pereira</a:t>
            </a:r>
          </a:p>
          <a:p>
            <a:pPr algn="ctr">
              <a:lnSpc>
                <a:spcPct val="150000"/>
              </a:lnSpc>
            </a:pPr>
            <a:r>
              <a:rPr lang="pt-BR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Chefe do Setor Comercial</a:t>
            </a:r>
          </a:p>
          <a:p>
            <a:pPr algn="ctr">
              <a:lnSpc>
                <a:spcPct val="150000"/>
              </a:lnSpc>
            </a:pPr>
            <a:r>
              <a:rPr lang="pt-BR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pt-BR" sz="225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comercial@saaeita.mg.gov.br</a:t>
            </a:r>
            <a:endParaRPr lang="pt-BR" sz="22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Tel.: (31) 3562-4112</a:t>
            </a:r>
            <a:endParaRPr lang="pt-BR" sz="2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122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/>
          <p:nvPr/>
        </p:nvSpPr>
        <p:spPr>
          <a:xfrm>
            <a:off x="593124" y="1595392"/>
            <a:ext cx="7728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51A0"/>
              </a:solidFill>
              <a:latin typeface="Avenir LT Std 95 Black" charset="0"/>
              <a:ea typeface="Avenir LT Std 95 Black" charset="0"/>
              <a:cs typeface="Avenir LT Std 95 Blac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480" y="1966097"/>
            <a:ext cx="2891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i="1" dirty="0">
              <a:solidFill>
                <a:srgbClr val="1C51A0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1143000" y="1595392"/>
            <a:ext cx="9626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latin typeface="Arial" pitchFamily="34" charset="0"/>
                <a:cs typeface="Arial" pitchFamily="34" charset="0"/>
              </a:rPr>
              <a:t>Se Furtar Água é crime previsto no Código Penal Brasileiro e é passível de multa porque os clientes continuam praticando as Fraudes e Ligações Clandestinas?</a:t>
            </a:r>
          </a:p>
          <a:p>
            <a:pPr algn="just"/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451534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leisson.cavallieri\Desktop\Imagem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99" y="358422"/>
            <a:ext cx="8220075" cy="538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925964" y="5738811"/>
            <a:ext cx="8781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Fonte: https://pt.m.wikipedia.org/wiki/Hierarquia_de_necessidades_de_Maslow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377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06400" y="410872"/>
            <a:ext cx="11125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Como pode ser observado na Pirâmide, a ÁGUA se encontra no nível mais básico para o ser humano, sendo 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uma 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necessidade vital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. Esta necessidade pode influenciar na prática da infração.</a:t>
            </a:r>
          </a:p>
          <a:p>
            <a:pPr algn="just">
              <a:lnSpc>
                <a:spcPct val="150000"/>
              </a:lnSpc>
            </a:pP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Quem a 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pratica 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é influenciado por 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04 fatores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endParaRPr lang="pt-BR" sz="2400" b="1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Fator geográfico - A rede de água se encontra muito próxima da casa do cliente: na rua, na calçada e, ás vezes, ela passa até dentro do seu lote. E, ainda, existem muitos casos de hidrômetros estarem instalados na parte interna do imóvel, facilitando ainda mais;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00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35000" y="454442"/>
            <a:ext cx="110363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endParaRPr lang="pt-BR" sz="24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Fator 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ergonômico - É muito rápida a realização da infração. Não é necessário muito esforço. O cliente gastará em média 01 hora para executá-la;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Fator ganho - O ganho é imediato, ou seja, após a execução da infração o consumo cai e o valor da conta despenca imediatamente;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Fator temeridade - O cliente acredita que a infração não será descoberta, acredita também na impunidade e na falta de publicidade. Enfim, ele não tem medo de executá-la.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132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76300" y="890791"/>
            <a:ext cx="10363200" cy="4455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Tendo em vista que: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 a água é uma necessidade vital;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o processo de execução das infrações é simples;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as infrações  causam sérios prejuízos 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financeiros. </a:t>
            </a:r>
            <a:endParaRPr lang="pt-BR" sz="24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O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SAAE de Itabirito vem trabalhando seriamente buscando cada vez mais </a:t>
            </a:r>
            <a:r>
              <a:rPr lang="pt-BR" sz="2400" b="1" i="1" dirty="0">
                <a:latin typeface="Arial" pitchFamily="34" charset="0"/>
                <a:cs typeface="Arial" pitchFamily="34" charset="0"/>
              </a:rPr>
              <a:t>aprimoramentos dos instrumentos de fiscalização e controle </a:t>
            </a:r>
            <a:r>
              <a:rPr lang="pt-BR" sz="2400" b="1" u="sng" dirty="0">
                <a:latin typeface="Arial" pitchFamily="34" charset="0"/>
                <a:cs typeface="Arial" pitchFamily="34" charset="0"/>
              </a:rPr>
              <a:t>a fim de erradicar as mesmas e de economizar nos processos de tratamento e distribuição de água.</a:t>
            </a:r>
          </a:p>
        </p:txBody>
      </p:sp>
    </p:spTree>
    <p:extLst>
      <p:ext uri="{BB962C8B-B14F-4D97-AF65-F5344CB8AC3E}">
        <p14:creationId xmlns:p14="http://schemas.microsoft.com/office/powerpoint/2010/main" val="2744698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68300" y="187099"/>
            <a:ext cx="11290300" cy="5638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pt-BR" sz="2400" b="1" u="sng" dirty="0">
                <a:latin typeface="Arial" pitchFamily="34" charset="0"/>
                <a:cs typeface="Arial" pitchFamily="34" charset="0"/>
              </a:rPr>
              <a:t>MEDIDAS ADOTADAS PELO SAAE DE ITABIRITO PARA APRIMORAMENTOS DE FISCALIZAÇÃO E CONTROLE DAS FRAUDES E LIGAÇÕES CLANDESTINAS:</a:t>
            </a:r>
          </a:p>
          <a:p>
            <a:pPr marL="342900" indent="-342900"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REVISÃO DO REGULAMENTO INTERNO DO SAAE;</a:t>
            </a:r>
          </a:p>
          <a:p>
            <a:pPr marL="342900" indent="-342900"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INSTAURAÇÃO DE PROCESSO ADMINISTRATIVO;</a:t>
            </a:r>
          </a:p>
          <a:p>
            <a:pPr marL="342900" indent="-342900"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FISCALIZAÇÃO DE LIGAÇÕES CORTADAS; </a:t>
            </a:r>
          </a:p>
          <a:p>
            <a:pPr marL="342900" indent="-342900"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CRIAÇÃO DO SETOR DE PERDAS;</a:t>
            </a:r>
          </a:p>
          <a:p>
            <a:pPr marL="342900" indent="-342900"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INTENSIFICAÇÃO DE FISCALIZAÇÃO; </a:t>
            </a:r>
          </a:p>
          <a:p>
            <a:pPr marL="342900" indent="-342900"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 INSTALAÇÃO DE MACRO E MICRO 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MEDIDORES;</a:t>
            </a:r>
          </a:p>
          <a:p>
            <a:pPr marL="342900" indent="-342900"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CAMPANHAS DE CONSCIENTIZAÇÃO.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926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1206</Words>
  <Application>Microsoft Office PowerPoint</Application>
  <PresentationFormat>Personalizar</PresentationFormat>
  <Paragraphs>95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5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SAAENTBK05</cp:lastModifiedBy>
  <cp:revision>36</cp:revision>
  <dcterms:created xsi:type="dcterms:W3CDTF">2018-05-07T13:39:15Z</dcterms:created>
  <dcterms:modified xsi:type="dcterms:W3CDTF">2018-05-28T23:11:38Z</dcterms:modified>
</cp:coreProperties>
</file>