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2"/>
  </p:notesMasterIdLst>
  <p:handoutMasterIdLst>
    <p:handoutMasterId r:id="rId43"/>
  </p:handoutMasterIdLst>
  <p:sldIdLst>
    <p:sldId id="861" r:id="rId2"/>
    <p:sldId id="1035" r:id="rId3"/>
    <p:sldId id="1046" r:id="rId4"/>
    <p:sldId id="1047" r:id="rId5"/>
    <p:sldId id="1048" r:id="rId6"/>
    <p:sldId id="1049" r:id="rId7"/>
    <p:sldId id="1050" r:id="rId8"/>
    <p:sldId id="1051" r:id="rId9"/>
    <p:sldId id="1010" r:id="rId10"/>
    <p:sldId id="1003" r:id="rId11"/>
    <p:sldId id="1052" r:id="rId12"/>
    <p:sldId id="1053" r:id="rId13"/>
    <p:sldId id="1004" r:id="rId14"/>
    <p:sldId id="1007" r:id="rId15"/>
    <p:sldId id="1011" r:id="rId16"/>
    <p:sldId id="1043" r:id="rId17"/>
    <p:sldId id="1054" r:id="rId18"/>
    <p:sldId id="1055" r:id="rId19"/>
    <p:sldId id="1056" r:id="rId20"/>
    <p:sldId id="1057" r:id="rId21"/>
    <p:sldId id="994" r:id="rId22"/>
    <p:sldId id="1033" r:id="rId23"/>
    <p:sldId id="1023" r:id="rId24"/>
    <p:sldId id="1058" r:id="rId25"/>
    <p:sldId id="1059" r:id="rId26"/>
    <p:sldId id="1060" r:id="rId27"/>
    <p:sldId id="1045" r:id="rId28"/>
    <p:sldId id="1036" r:id="rId29"/>
    <p:sldId id="1037" r:id="rId30"/>
    <p:sldId id="1038" r:id="rId31"/>
    <p:sldId id="1039" r:id="rId32"/>
    <p:sldId id="1040" r:id="rId33"/>
    <p:sldId id="1042" r:id="rId34"/>
    <p:sldId id="1025" r:id="rId35"/>
    <p:sldId id="1027" r:id="rId36"/>
    <p:sldId id="1028" r:id="rId37"/>
    <p:sldId id="1029" r:id="rId38"/>
    <p:sldId id="1030" r:id="rId39"/>
    <p:sldId id="1044" r:id="rId40"/>
    <p:sldId id="916" r:id="rId41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Guilherme de Carvalho Bechuate" initials="LGdCB" lastIdx="1" clrIdx="0">
    <p:extLst>
      <p:ext uri="{19B8F6BF-5375-455C-9EA6-DF929625EA0E}">
        <p15:presenceInfo xmlns:p15="http://schemas.microsoft.com/office/powerpoint/2012/main" userId="S-1-5-21-3078383673-1569047903-247550377-1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A0A"/>
    <a:srgbClr val="00BECC"/>
    <a:srgbClr val="CCECFF"/>
    <a:srgbClr val="3366CC"/>
    <a:srgbClr val="6E6452"/>
    <a:srgbClr val="0066CC"/>
    <a:srgbClr val="FFCC66"/>
    <a:srgbClr val="00B0F0"/>
    <a:srgbClr val="F3BF4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2037" autoAdjust="0"/>
  </p:normalViewPr>
  <p:slideViewPr>
    <p:cSldViewPr snapToGrid="0">
      <p:cViewPr varScale="1">
        <p:scale>
          <a:sx n="63" d="100"/>
          <a:sy n="63" d="100"/>
        </p:scale>
        <p:origin x="1578" y="4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35CF9-4850-4F71-A80A-52569B101D56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8361B80-9F94-44EA-8591-491A3A677D55}">
      <dgm:prSet phldrT="[Texto]" custT="1"/>
      <dgm:spPr/>
      <dgm:t>
        <a:bodyPr/>
        <a:lstStyle/>
        <a:p>
          <a:r>
            <a:rPr lang="pt-BR" sz="2200" dirty="0"/>
            <a:t>Desconhecimento do baixo desempenho gera decisões mal fundamentadas</a:t>
          </a:r>
        </a:p>
      </dgm:t>
    </dgm:pt>
    <dgm:pt modelId="{83642691-C834-4A03-A18B-4909FB83A89E}" type="parTrans" cxnId="{A15276B3-6BFF-4A34-88E3-5BDE9E58ABE1}">
      <dgm:prSet/>
      <dgm:spPr/>
      <dgm:t>
        <a:bodyPr/>
        <a:lstStyle/>
        <a:p>
          <a:endParaRPr lang="pt-BR"/>
        </a:p>
      </dgm:t>
    </dgm:pt>
    <dgm:pt modelId="{CCC0E3C6-93E0-48B6-A4B3-A61CCD040B2E}" type="sibTrans" cxnId="{A15276B3-6BFF-4A34-88E3-5BDE9E58ABE1}">
      <dgm:prSet/>
      <dgm:spPr/>
      <dgm:t>
        <a:bodyPr/>
        <a:lstStyle/>
        <a:p>
          <a:endParaRPr lang="pt-BR"/>
        </a:p>
      </dgm:t>
    </dgm:pt>
    <dgm:pt modelId="{0A49DE97-0439-4DA4-812A-C75DBAEBAF5D}">
      <dgm:prSet phldrT="[Texto]" custT="1"/>
      <dgm:spPr/>
      <dgm:t>
        <a:bodyPr/>
        <a:lstStyle/>
        <a:p>
          <a:r>
            <a:rPr lang="pt-BR" sz="2200" dirty="0"/>
            <a:t>Coleta de dados muito onerosa</a:t>
          </a:r>
        </a:p>
      </dgm:t>
    </dgm:pt>
    <dgm:pt modelId="{8A2DC346-B2CE-444B-BE40-FD424EBAA620}" type="parTrans" cxnId="{A8D914C8-B3D8-4B83-9AF8-95CE20951B3C}">
      <dgm:prSet/>
      <dgm:spPr/>
      <dgm:t>
        <a:bodyPr/>
        <a:lstStyle/>
        <a:p>
          <a:endParaRPr lang="pt-BR"/>
        </a:p>
      </dgm:t>
    </dgm:pt>
    <dgm:pt modelId="{A0B83E46-F566-43B1-AC24-AFEACBD02E0F}" type="sibTrans" cxnId="{A8D914C8-B3D8-4B83-9AF8-95CE20951B3C}">
      <dgm:prSet/>
      <dgm:spPr/>
      <dgm:t>
        <a:bodyPr/>
        <a:lstStyle/>
        <a:p>
          <a:endParaRPr lang="pt-BR"/>
        </a:p>
      </dgm:t>
    </dgm:pt>
    <dgm:pt modelId="{EC92465E-E0A8-4DA3-A025-2EC6D431550C}" type="pres">
      <dgm:prSet presAssocID="{4DD35CF9-4850-4F71-A80A-52569B101D56}" presName="compositeShape" presStyleCnt="0">
        <dgm:presLayoutVars>
          <dgm:chMax val="2"/>
          <dgm:dir/>
          <dgm:resizeHandles val="exact"/>
        </dgm:presLayoutVars>
      </dgm:prSet>
      <dgm:spPr/>
    </dgm:pt>
    <dgm:pt modelId="{D002066C-7973-4581-98F3-49759D0BD919}" type="pres">
      <dgm:prSet presAssocID="{4DD35CF9-4850-4F71-A80A-52569B101D56}" presName="divider" presStyleLbl="fgShp" presStyleIdx="0" presStyleCnt="1" custAng="21000222"/>
      <dgm:spPr/>
    </dgm:pt>
    <dgm:pt modelId="{D7094376-F77D-4C44-9C84-986FA13C90C8}" type="pres">
      <dgm:prSet presAssocID="{0A49DE97-0439-4DA4-812A-C75DBAEBAF5D}" presName="downArrow" presStyleLbl="node1" presStyleIdx="0" presStyleCnt="2" custLinFactNeighborX="-3097" custLinFactNeighborY="16617"/>
      <dgm:spPr/>
    </dgm:pt>
    <dgm:pt modelId="{68E76FCF-C735-43E9-9A3C-84B1C3FF1DE2}" type="pres">
      <dgm:prSet presAssocID="{0A49DE97-0439-4DA4-812A-C75DBAEBAF5D}" presName="downArrowText" presStyleLbl="revTx" presStyleIdx="0" presStyleCnt="2" custScaleX="163536">
        <dgm:presLayoutVars>
          <dgm:bulletEnabled val="1"/>
        </dgm:presLayoutVars>
      </dgm:prSet>
      <dgm:spPr/>
    </dgm:pt>
    <dgm:pt modelId="{23CC3C1D-DF68-4AD2-BC62-B90251465742}" type="pres">
      <dgm:prSet presAssocID="{58361B80-9F94-44EA-8591-491A3A677D55}" presName="upArrow" presStyleLbl="node1" presStyleIdx="1" presStyleCnt="2" custLinFactNeighborX="-1597" custLinFactNeighborY="-18649"/>
      <dgm:spPr>
        <a:solidFill>
          <a:srgbClr val="C80A0A"/>
        </a:solidFill>
      </dgm:spPr>
    </dgm:pt>
    <dgm:pt modelId="{D348D876-16A4-4381-9D0E-DB9A252D4236}" type="pres">
      <dgm:prSet presAssocID="{58361B80-9F94-44EA-8591-491A3A677D55}" presName="upArrowText" presStyleLbl="revTx" presStyleIdx="1" presStyleCnt="2" custScaleX="202406" custLinFactNeighborX="-7231" custLinFactNeighborY="21948">
        <dgm:presLayoutVars>
          <dgm:bulletEnabled val="1"/>
        </dgm:presLayoutVars>
      </dgm:prSet>
      <dgm:spPr/>
    </dgm:pt>
  </dgm:ptLst>
  <dgm:cxnLst>
    <dgm:cxn modelId="{C757463F-6105-46D4-AB98-239CD6D4FCB3}" type="presOf" srcId="{4DD35CF9-4850-4F71-A80A-52569B101D56}" destId="{EC92465E-E0A8-4DA3-A025-2EC6D431550C}" srcOrd="0" destOrd="0" presId="urn:microsoft.com/office/officeart/2005/8/layout/arrow3"/>
    <dgm:cxn modelId="{61600A74-C77B-4EC1-8286-AA6A4A94DF6A}" type="presOf" srcId="{0A49DE97-0439-4DA4-812A-C75DBAEBAF5D}" destId="{68E76FCF-C735-43E9-9A3C-84B1C3FF1DE2}" srcOrd="0" destOrd="0" presId="urn:microsoft.com/office/officeart/2005/8/layout/arrow3"/>
    <dgm:cxn modelId="{F24A139C-1E1D-45D0-859B-2FE1889C35D2}" type="presOf" srcId="{58361B80-9F94-44EA-8591-491A3A677D55}" destId="{D348D876-16A4-4381-9D0E-DB9A252D4236}" srcOrd="0" destOrd="0" presId="urn:microsoft.com/office/officeart/2005/8/layout/arrow3"/>
    <dgm:cxn modelId="{A15276B3-6BFF-4A34-88E3-5BDE9E58ABE1}" srcId="{4DD35CF9-4850-4F71-A80A-52569B101D56}" destId="{58361B80-9F94-44EA-8591-491A3A677D55}" srcOrd="1" destOrd="0" parTransId="{83642691-C834-4A03-A18B-4909FB83A89E}" sibTransId="{CCC0E3C6-93E0-48B6-A4B3-A61CCD040B2E}"/>
    <dgm:cxn modelId="{A8D914C8-B3D8-4B83-9AF8-95CE20951B3C}" srcId="{4DD35CF9-4850-4F71-A80A-52569B101D56}" destId="{0A49DE97-0439-4DA4-812A-C75DBAEBAF5D}" srcOrd="0" destOrd="0" parTransId="{8A2DC346-B2CE-444B-BE40-FD424EBAA620}" sibTransId="{A0B83E46-F566-43B1-AC24-AFEACBD02E0F}"/>
    <dgm:cxn modelId="{796290AB-CD06-4335-8B7D-45B27F994884}" type="presParOf" srcId="{EC92465E-E0A8-4DA3-A025-2EC6D431550C}" destId="{D002066C-7973-4581-98F3-49759D0BD919}" srcOrd="0" destOrd="0" presId="urn:microsoft.com/office/officeart/2005/8/layout/arrow3"/>
    <dgm:cxn modelId="{BAA57094-1065-4A33-AD9C-03D648C3B9C0}" type="presParOf" srcId="{EC92465E-E0A8-4DA3-A025-2EC6D431550C}" destId="{D7094376-F77D-4C44-9C84-986FA13C90C8}" srcOrd="1" destOrd="0" presId="urn:microsoft.com/office/officeart/2005/8/layout/arrow3"/>
    <dgm:cxn modelId="{8C6DE248-EC8C-4E0A-82F8-B557A8BA6D72}" type="presParOf" srcId="{EC92465E-E0A8-4DA3-A025-2EC6D431550C}" destId="{68E76FCF-C735-43E9-9A3C-84B1C3FF1DE2}" srcOrd="2" destOrd="0" presId="urn:microsoft.com/office/officeart/2005/8/layout/arrow3"/>
    <dgm:cxn modelId="{A43D00CC-70B6-4E96-A057-D676F53BBFD3}" type="presParOf" srcId="{EC92465E-E0A8-4DA3-A025-2EC6D431550C}" destId="{23CC3C1D-DF68-4AD2-BC62-B90251465742}" srcOrd="3" destOrd="0" presId="urn:microsoft.com/office/officeart/2005/8/layout/arrow3"/>
    <dgm:cxn modelId="{875E92F9-77C3-4BE9-9FEA-07696C8D3109}" type="presParOf" srcId="{EC92465E-E0A8-4DA3-A025-2EC6D431550C}" destId="{D348D876-16A4-4381-9D0E-DB9A252D423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2066C-7973-4581-98F3-49759D0BD919}">
      <dsp:nvSpPr>
        <dsp:cNvPr id="0" name=""/>
        <dsp:cNvSpPr/>
      </dsp:nvSpPr>
      <dsp:spPr>
        <a:xfrm rot="20700222">
          <a:off x="15317" y="1805108"/>
          <a:ext cx="4960768" cy="568082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94376-F77D-4C44-9C84-986FA13C90C8}">
      <dsp:nvSpPr>
        <dsp:cNvPr id="0" name=""/>
        <dsp:cNvSpPr/>
      </dsp:nvSpPr>
      <dsp:spPr>
        <a:xfrm>
          <a:off x="552593" y="486638"/>
          <a:ext cx="1497420" cy="167132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6FCF-C735-43E9-9A3C-84B1C3FF1DE2}">
      <dsp:nvSpPr>
        <dsp:cNvPr id="0" name=""/>
        <dsp:cNvSpPr/>
      </dsp:nvSpPr>
      <dsp:spPr>
        <a:xfrm>
          <a:off x="2138029" y="0"/>
          <a:ext cx="2612077" cy="17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Coleta de dados muito onerosa</a:t>
          </a:r>
        </a:p>
      </dsp:txBody>
      <dsp:txXfrm>
        <a:off x="2138029" y="0"/>
        <a:ext cx="2612077" cy="1754886"/>
      </dsp:txXfrm>
    </dsp:sp>
    <dsp:sp modelId="{23CC3C1D-DF68-4AD2-BC62-B90251465742}">
      <dsp:nvSpPr>
        <dsp:cNvPr id="0" name=""/>
        <dsp:cNvSpPr/>
      </dsp:nvSpPr>
      <dsp:spPr>
        <a:xfrm>
          <a:off x="2871099" y="1986380"/>
          <a:ext cx="1497420" cy="1671320"/>
        </a:xfrm>
        <a:prstGeom prst="upArrow">
          <a:avLst/>
        </a:prstGeom>
        <a:solidFill>
          <a:srgbClr val="C80A0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8D876-16A4-4381-9D0E-DB9A252D4236}">
      <dsp:nvSpPr>
        <dsp:cNvPr id="0" name=""/>
        <dsp:cNvSpPr/>
      </dsp:nvSpPr>
      <dsp:spPr>
        <a:xfrm>
          <a:off x="-69128" y="2423414"/>
          <a:ext cx="3232927" cy="17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Desconhecimento do baixo desempenho gera decisões mal fundamentadas</a:t>
          </a:r>
        </a:p>
      </dsp:txBody>
      <dsp:txXfrm>
        <a:off x="-69128" y="2423414"/>
        <a:ext cx="3232927" cy="17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‹nº›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15352"/>
            <a:ext cx="5029200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30702"/>
            <a:ext cx="2971800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30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27.05.2018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7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2" descr="[GIZ-ProESA] Barra de logos-01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239545" y="224489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851FFB4-A62C-44D9-AD97-C145C3EE15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4E7C973-9151-4E00-A6C3-7ABD720F51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27.05.2018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01FE59F-C33A-468F-8CFF-258285A2D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681A-AC70-496D-9965-AC3E89C5596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E777D8F-BE54-4C93-A66E-0D7693E38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69"/>
          <a:stretch/>
        </p:blipFill>
        <p:spPr bwMode="auto">
          <a:xfrm>
            <a:off x="1670539" y="20761"/>
            <a:ext cx="7473461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1524"/>
            <a:ext cx="9144000" cy="100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 durch Klicken hinzufügen</a:t>
            </a: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58ECA63D-4E69-4E13-A3E6-EE1CA44B4E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5" y="103546"/>
            <a:ext cx="1605973" cy="997886"/>
          </a:xfrm>
          <a:prstGeom prst="rect">
            <a:avLst/>
          </a:prstGeom>
        </p:spPr>
      </p:pic>
      <p:pic>
        <p:nvPicPr>
          <p:cNvPr id="8" name="Picture 2" descr="[GIZ-ProESA] Barra de logos-01">
            <a:extLst>
              <a:ext uri="{FF2B5EF4-FFF2-40B4-BE49-F238E27FC236}">
                <a16:creationId xmlns:a16="http://schemas.microsoft.com/office/drawing/2014/main" id="{10D88CBC-95D4-4A9C-9CBA-62DD246609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5776" y="0"/>
            <a:ext cx="3998964" cy="12049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2" descr="[GIZ-ProESA] Barra de logos-01">
            <a:extLst>
              <a:ext uri="{FF2B5EF4-FFF2-40B4-BE49-F238E27FC236}">
                <a16:creationId xmlns:a16="http://schemas.microsoft.com/office/drawing/2014/main" id="{9B58BCE1-F6EB-4390-AF3E-B4CAAE8CCB0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9" t="38299" r="46731" b="12670"/>
          <a:stretch/>
        </p:blipFill>
        <p:spPr bwMode="auto">
          <a:xfrm>
            <a:off x="2239545" y="224489"/>
            <a:ext cx="187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73A4951-F545-4771-B642-AA58B3C3D1A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42" y="5729027"/>
            <a:ext cx="2128058" cy="15044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5" r:id="rId4"/>
  </p:sldLayoutIdLst>
  <p:transition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X:\1.GIZ no Brasil\19. Artes\Imagem folder e cabeçalho\2012-08-01_Imagem_GIZ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8129"/>
            <a:ext cx="9142810" cy="1370746"/>
          </a:xfrm>
          <a:prstGeom prst="rect">
            <a:avLst/>
          </a:prstGeom>
          <a:noFill/>
        </p:spPr>
      </p:pic>
      <p:sp>
        <p:nvSpPr>
          <p:cNvPr id="15" name="Rechteck 1"/>
          <p:cNvSpPr/>
          <p:nvPr/>
        </p:nvSpPr>
        <p:spPr>
          <a:xfrm>
            <a:off x="450376" y="3373907"/>
            <a:ext cx="869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Cooperação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Alemã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para o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Desenvolvimento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Sustentável</a:t>
            </a:r>
            <a:endParaRPr lang="de-DE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1"/>
          <p:cNvSpPr/>
          <p:nvPr/>
        </p:nvSpPr>
        <p:spPr>
          <a:xfrm>
            <a:off x="223457" y="4221704"/>
            <a:ext cx="869589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Ferramenta CEN- Excel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Jessica Rocha Gama – ProEESA</a:t>
            </a: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Fortaleza 28.05.2018 </a:t>
            </a: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/>
          <a:stretch/>
        </p:blipFill>
        <p:spPr>
          <a:xfrm>
            <a:off x="4257040" y="-489846"/>
            <a:ext cx="4886960" cy="20095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tângulo 8"/>
          <p:cNvSpPr/>
          <p:nvPr/>
        </p:nvSpPr>
        <p:spPr bwMode="auto">
          <a:xfrm>
            <a:off x="0" y="5883696"/>
            <a:ext cx="9144000" cy="9743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695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278537" y="2070100"/>
            <a:ext cx="3341687" cy="1481137"/>
          </a:xfrm>
        </p:spPr>
        <p:txBody>
          <a:bodyPr lIns="72000"/>
          <a:lstStyle/>
          <a:p>
            <a:pPr algn="ctr">
              <a:buFont typeface="Arial" panose="020B0604020202020204" pitchFamily="34" charset="0"/>
              <a:buNone/>
            </a:pPr>
            <a:endParaRPr lang="es-MX" altLang="de-DE" sz="1600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s-ES" altLang="de-DE" sz="2400" dirty="0" err="1">
                <a:solidFill>
                  <a:schemeClr val="tx1"/>
                </a:solidFill>
              </a:rPr>
              <a:t>Volume</a:t>
            </a:r>
            <a:r>
              <a:rPr lang="es-ES" altLang="de-DE" sz="2400" dirty="0">
                <a:solidFill>
                  <a:schemeClr val="tx1"/>
                </a:solidFill>
              </a:rPr>
              <a:t> bombeado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s-ES" altLang="de-DE" sz="2400" dirty="0">
                <a:solidFill>
                  <a:schemeClr val="tx1"/>
                </a:solidFill>
              </a:rPr>
              <a:t>   (m</a:t>
            </a:r>
            <a:r>
              <a:rPr lang="es-ES" altLang="de-DE" sz="2400" baseline="30000" dirty="0">
                <a:solidFill>
                  <a:schemeClr val="tx1"/>
                </a:solidFill>
              </a:rPr>
              <a:t>3</a:t>
            </a:r>
            <a:r>
              <a:rPr lang="es-ES" altLang="de-DE" sz="2400" dirty="0">
                <a:solidFill>
                  <a:schemeClr val="tx1"/>
                </a:solidFill>
              </a:rPr>
              <a:t>)</a:t>
            </a:r>
            <a:endParaRPr lang="es-ES" altLang="de-DE" sz="1600" dirty="0">
              <a:solidFill>
                <a:schemeClr val="tx1"/>
              </a:solidFill>
            </a:endParaRPr>
          </a:p>
          <a:p>
            <a:pPr algn="ctr"/>
            <a:endParaRPr lang="es-ES" altLang="de-DE" sz="1600" dirty="0">
              <a:solidFill>
                <a:schemeClr val="tx1"/>
              </a:solidFill>
            </a:endParaRPr>
          </a:p>
        </p:txBody>
      </p:sp>
      <p:sp>
        <p:nvSpPr>
          <p:cNvPr id="13" name="11 Rectángulo"/>
          <p:cNvSpPr>
            <a:spLocks noChangeArrowheads="1"/>
          </p:cNvSpPr>
          <p:nvPr/>
        </p:nvSpPr>
        <p:spPr bwMode="auto">
          <a:xfrm>
            <a:off x="3904387" y="2203450"/>
            <a:ext cx="5060950" cy="1150937"/>
          </a:xfrm>
          <a:prstGeom prst="rect">
            <a:avLst/>
          </a:prstGeom>
          <a:solidFill>
            <a:srgbClr val="00BECC"/>
          </a:solidFill>
          <a:ln>
            <a:noFill/>
          </a:ln>
          <a:extLst/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Medição de vazão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Horas de funcionamento da bomba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273774" y="3373437"/>
            <a:ext cx="34099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es-MX" sz="16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Altura manométrica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(m)</a:t>
            </a: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24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630238" lvl="1" indent="-274638" algn="ctr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−"/>
              <a:tabLst>
                <a:tab pos="2190750" algn="l"/>
              </a:tabLst>
              <a:defRPr/>
            </a:pPr>
            <a:endParaRPr lang="es-ES" sz="1400" b="0" kern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112642" y="4973422"/>
            <a:ext cx="3732213" cy="82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Consumo energético</a:t>
            </a:r>
          </a:p>
          <a:p>
            <a:pPr marL="342900" indent="-342900" algn="ctr">
              <a:spcBef>
                <a:spcPts val="0"/>
              </a:spcBef>
              <a:spcAft>
                <a:spcPts val="0"/>
              </a:spcAft>
              <a:buClr>
                <a:srgbClr val="C80F0F"/>
              </a:buClr>
              <a:tabLst>
                <a:tab pos="2190750" algn="l"/>
              </a:tabLst>
              <a:defRPr/>
            </a:pP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s-ES" sz="2400" b="0" kern="0" dirty="0" err="1">
                <a:solidFill>
                  <a:schemeClr val="tx1"/>
                </a:solidFill>
                <a:latin typeface="+mn-lt"/>
                <a:cs typeface="+mn-cs"/>
              </a:rPr>
              <a:t>kWh</a:t>
            </a:r>
            <a:r>
              <a:rPr lang="es-ES" sz="2400" b="0" kern="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§"/>
              <a:tabLst>
                <a:tab pos="2190750" algn="l"/>
              </a:tabLst>
              <a:defRPr/>
            </a:pPr>
            <a:endParaRPr lang="es-ES" sz="16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" name="17 Rectángulo"/>
          <p:cNvSpPr>
            <a:spLocks noChangeArrowheads="1"/>
          </p:cNvSpPr>
          <p:nvPr/>
        </p:nvSpPr>
        <p:spPr bwMode="auto">
          <a:xfrm>
            <a:off x="3920262" y="3522662"/>
            <a:ext cx="5060950" cy="1093788"/>
          </a:xfrm>
          <a:prstGeom prst="rect">
            <a:avLst/>
          </a:prstGeom>
          <a:solidFill>
            <a:srgbClr val="00BECC"/>
          </a:solidFill>
          <a:ln>
            <a:noFill/>
          </a:ln>
          <a:extLst/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Pressão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Nível dinâmico e geométrico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Placa da bomba (especificações)</a:t>
            </a:r>
          </a:p>
        </p:txBody>
      </p:sp>
      <p:sp>
        <p:nvSpPr>
          <p:cNvPr id="17" name="18 Rectángulo"/>
          <p:cNvSpPr>
            <a:spLocks noChangeArrowheads="1"/>
          </p:cNvSpPr>
          <p:nvPr/>
        </p:nvSpPr>
        <p:spPr bwMode="auto">
          <a:xfrm>
            <a:off x="3920262" y="4794250"/>
            <a:ext cx="5060950" cy="1130300"/>
          </a:xfrm>
          <a:prstGeom prst="rect">
            <a:avLst/>
          </a:prstGeom>
          <a:solidFill>
            <a:srgbClr val="00BECC"/>
          </a:solidFill>
          <a:ln>
            <a:noFill/>
          </a:ln>
          <a:extLst/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Faturas de eletricidade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</a:rPr>
              <a:t>Leituras dos medidores de electric.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9" name="20 Rectángulo"/>
          <p:cNvSpPr>
            <a:spLocks noChangeArrowheads="1"/>
          </p:cNvSpPr>
          <p:nvPr/>
        </p:nvSpPr>
        <p:spPr bwMode="auto">
          <a:xfrm>
            <a:off x="-13116" y="6168852"/>
            <a:ext cx="7314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altLang="de-DE" sz="1400" dirty="0">
                <a:solidFill>
                  <a:srgbClr val="6E6452"/>
                </a:solidFill>
              </a:rPr>
              <a:t>Para bombas </a:t>
            </a:r>
            <a:r>
              <a:rPr lang="es-MX" altLang="de-DE" sz="1400" dirty="0" err="1">
                <a:solidFill>
                  <a:srgbClr val="6E6452"/>
                </a:solidFill>
              </a:rPr>
              <a:t>com</a:t>
            </a:r>
            <a:r>
              <a:rPr lang="es-MX" altLang="de-DE" sz="1400" dirty="0">
                <a:solidFill>
                  <a:srgbClr val="6E6452"/>
                </a:solidFill>
              </a:rPr>
              <a:t> inversores de </a:t>
            </a:r>
            <a:r>
              <a:rPr lang="es-MX" altLang="de-DE" sz="1400" dirty="0" err="1">
                <a:solidFill>
                  <a:srgbClr val="6E6452"/>
                </a:solidFill>
              </a:rPr>
              <a:t>frequência</a:t>
            </a:r>
            <a:r>
              <a:rPr lang="es-MX" altLang="de-DE" sz="1400" dirty="0">
                <a:solidFill>
                  <a:srgbClr val="6E6452"/>
                </a:solidFill>
              </a:rPr>
              <a:t> é </a:t>
            </a:r>
            <a:r>
              <a:rPr lang="es-MX" altLang="de-DE" sz="1400" dirty="0" err="1">
                <a:solidFill>
                  <a:srgbClr val="6E6452"/>
                </a:solidFill>
              </a:rPr>
              <a:t>necessário</a:t>
            </a:r>
            <a:r>
              <a:rPr lang="es-MX" altLang="de-DE" sz="1400" dirty="0">
                <a:solidFill>
                  <a:srgbClr val="6E6452"/>
                </a:solidFill>
              </a:rPr>
              <a:t> calcular os diversos modos de </a:t>
            </a:r>
            <a:r>
              <a:rPr lang="es-MX" altLang="de-DE" sz="1400" dirty="0" err="1">
                <a:solidFill>
                  <a:srgbClr val="6E6452"/>
                </a:solidFill>
              </a:rPr>
              <a:t>operação</a:t>
            </a:r>
            <a:r>
              <a:rPr lang="es-MX" altLang="de-DE" sz="1400" dirty="0">
                <a:solidFill>
                  <a:srgbClr val="6E6452"/>
                </a:solidFill>
              </a:rPr>
              <a:t> </a:t>
            </a:r>
            <a:r>
              <a:rPr lang="es-MX" altLang="de-DE" sz="1400" i="1" dirty="0">
                <a:solidFill>
                  <a:srgbClr val="6E6452"/>
                </a:solidFill>
              </a:rPr>
              <a:t>(resultados: </a:t>
            </a:r>
            <a:r>
              <a:rPr lang="es-MX" altLang="de-DE" sz="1400" i="1" dirty="0" err="1">
                <a:solidFill>
                  <a:srgbClr val="6E6452"/>
                </a:solidFill>
              </a:rPr>
              <a:t>reduz</a:t>
            </a:r>
            <a:r>
              <a:rPr lang="es-MX" altLang="de-DE" sz="1400" i="1" dirty="0">
                <a:solidFill>
                  <a:srgbClr val="6E6452"/>
                </a:solidFill>
              </a:rPr>
              <a:t> a </a:t>
            </a:r>
            <a:r>
              <a:rPr lang="es-MX" altLang="de-DE" sz="1400" i="1" dirty="0" err="1">
                <a:solidFill>
                  <a:srgbClr val="6E6452"/>
                </a:solidFill>
              </a:rPr>
              <a:t>confiabilidade</a:t>
            </a:r>
            <a:r>
              <a:rPr lang="es-MX" altLang="de-DE" sz="1400" i="1" dirty="0">
                <a:solidFill>
                  <a:srgbClr val="6E6452"/>
                </a:solidFill>
              </a:rPr>
              <a:t>)</a:t>
            </a:r>
            <a:r>
              <a:rPr lang="es-MX" altLang="de-DE" sz="1400" dirty="0">
                <a:solidFill>
                  <a:srgbClr val="6E6452"/>
                </a:solidFill>
              </a:rPr>
              <a:t> </a:t>
            </a:r>
            <a:endParaRPr lang="es-MX" altLang="de-DE" sz="1400" u="sng" dirty="0">
              <a:solidFill>
                <a:srgbClr val="6E6452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713D723-211C-49A1-B963-EF6F3701FA55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Dados de Entrada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DEB982A-85B0-4A39-AF66-9DDC5CCCB6A5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2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F3CB8BC-E6C6-464B-9DD9-9B980E4C9238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Custo Benefício dos Dados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BB6DC9C-DABD-459D-8054-A5983C0F0D41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2BA58521-B8B9-41E0-A218-3F47AFD44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48158"/>
              </p:ext>
            </p:extLst>
          </p:nvPr>
        </p:nvGraphicFramePr>
        <p:xfrm>
          <a:off x="1782777" y="2217792"/>
          <a:ext cx="4991403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8617BE0D-7632-4E5D-8CA7-38CA545D4FE8}"/>
              </a:ext>
            </a:extLst>
          </p:cNvPr>
          <p:cNvSpPr txBox="1"/>
          <p:nvPr/>
        </p:nvSpPr>
        <p:spPr>
          <a:xfrm>
            <a:off x="2977177" y="1838449"/>
            <a:ext cx="260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Dados muito confiáveis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69115F9-B8DC-4414-A3B9-0D9F0473E12D}"/>
              </a:ext>
            </a:extLst>
          </p:cNvPr>
          <p:cNvSpPr txBox="1"/>
          <p:nvPr/>
        </p:nvSpPr>
        <p:spPr>
          <a:xfrm>
            <a:off x="3075991" y="6196037"/>
            <a:ext cx="2503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Ausência de dados</a:t>
            </a:r>
          </a:p>
        </p:txBody>
      </p:sp>
    </p:spTree>
    <p:extLst>
      <p:ext uri="{BB962C8B-B14F-4D97-AF65-F5344CB8AC3E}">
        <p14:creationId xmlns:p14="http://schemas.microsoft.com/office/powerpoint/2010/main" val="307509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F3CB8BC-E6C6-464B-9DD9-9B980E4C9238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Erro Associado e Confiabilidade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BB6DC9C-DABD-459D-8054-A5983C0F0D41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8150A44D-6B43-4E10-AB82-2B35FFB9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44" t="76812" r="32330" b="16879"/>
          <a:stretch/>
        </p:blipFill>
        <p:spPr>
          <a:xfrm>
            <a:off x="73135" y="5897319"/>
            <a:ext cx="4492419" cy="798147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94F7591-1D46-4750-86D6-9E9DA503F2CE}"/>
              </a:ext>
            </a:extLst>
          </p:cNvPr>
          <p:cNvSpPr txBox="1">
            <a:spLocks/>
          </p:cNvSpPr>
          <p:nvPr/>
        </p:nvSpPr>
        <p:spPr bwMode="auto">
          <a:xfrm>
            <a:off x="1528831" y="3096626"/>
            <a:ext cx="7739738" cy="54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sz="2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4pPr>
            <a:lvl5pPr marL="1439863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lvl="1" indent="0">
              <a:buNone/>
            </a:pPr>
            <a:r>
              <a:rPr lang="pt-BR" sz="2000" b="0" dirty="0"/>
              <a:t>volume de água elevado 		989.243m</a:t>
            </a:r>
            <a:r>
              <a:rPr lang="pt-BR" sz="2000" b="0" baseline="30000" dirty="0"/>
              <a:t>3	</a:t>
            </a:r>
            <a:r>
              <a:rPr lang="pt-BR" sz="2000" b="0" dirty="0"/>
              <a:t>+/-5%</a:t>
            </a:r>
            <a:r>
              <a:rPr lang="pt-BR" sz="2000" b="0" baseline="30000" dirty="0"/>
              <a:t>	</a:t>
            </a:r>
            <a:r>
              <a:rPr lang="pt-BR" sz="2000" b="0" dirty="0"/>
              <a:t>	</a:t>
            </a:r>
            <a:endParaRPr lang="pt-BR" sz="2400" b="0" kern="0" dirty="0"/>
          </a:p>
        </p:txBody>
      </p:sp>
      <p:sp>
        <p:nvSpPr>
          <p:cNvPr id="9" name="13 Cubo">
            <a:extLst>
              <a:ext uri="{FF2B5EF4-FFF2-40B4-BE49-F238E27FC236}">
                <a16:creationId xmlns:a16="http://schemas.microsoft.com/office/drawing/2014/main" id="{C5EC4011-13FF-48F3-82BA-CAFA31BFC519}"/>
              </a:ext>
            </a:extLst>
          </p:cNvPr>
          <p:cNvSpPr/>
          <p:nvPr/>
        </p:nvSpPr>
        <p:spPr bwMode="auto">
          <a:xfrm>
            <a:off x="773160" y="2986280"/>
            <a:ext cx="1266825" cy="120808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17 Flecha arriba">
            <a:extLst>
              <a:ext uri="{FF2B5EF4-FFF2-40B4-BE49-F238E27FC236}">
                <a16:creationId xmlns:a16="http://schemas.microsoft.com/office/drawing/2014/main" id="{02988DAF-AF87-4275-81C1-8732F29A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9" y="2377384"/>
            <a:ext cx="637996" cy="1768833"/>
          </a:xfrm>
          <a:prstGeom prst="upArrow">
            <a:avLst>
              <a:gd name="adj1" fmla="val 50000"/>
              <a:gd name="adj2" fmla="val 49986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55A7EE8-1B25-411B-BF60-4731E4579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3210">
            <a:off x="720371" y="2218950"/>
            <a:ext cx="707021" cy="70702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D9D88B8-ECD8-4B59-9E6B-16A886EFA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3210">
            <a:off x="1088875" y="2218950"/>
            <a:ext cx="707021" cy="707021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08571FE-00FF-4BBE-B8B5-028FAB7EBF1F}"/>
              </a:ext>
            </a:extLst>
          </p:cNvPr>
          <p:cNvSpPr txBox="1">
            <a:spLocks/>
          </p:cNvSpPr>
          <p:nvPr/>
        </p:nvSpPr>
        <p:spPr bwMode="auto">
          <a:xfrm>
            <a:off x="5718897" y="5897319"/>
            <a:ext cx="3362960" cy="54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sz="2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4pPr>
            <a:lvl5pPr marL="1439863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lvl="1" indent="0">
              <a:buNone/>
            </a:pPr>
            <a:r>
              <a:rPr lang="pt-BR" sz="1800" dirty="0">
                <a:solidFill>
                  <a:srgbClr val="C80A0A"/>
                </a:solidFill>
              </a:rPr>
              <a:t>118% 	</a:t>
            </a:r>
            <a:r>
              <a:rPr lang="pt-BR" sz="2000" b="0" dirty="0"/>
              <a:t>			</a:t>
            </a:r>
            <a:endParaRPr lang="pt-BR" sz="2400" b="0" kern="0" dirty="0"/>
          </a:p>
        </p:txBody>
      </p:sp>
      <p:sp>
        <p:nvSpPr>
          <p:cNvPr id="14" name="Seta: Curva para a Esquerda 13">
            <a:extLst>
              <a:ext uri="{FF2B5EF4-FFF2-40B4-BE49-F238E27FC236}">
                <a16:creationId xmlns:a16="http://schemas.microsoft.com/office/drawing/2014/main" id="{17B0FFDE-7C62-4B46-9F32-B7F902A551C5}"/>
              </a:ext>
            </a:extLst>
          </p:cNvPr>
          <p:cNvSpPr/>
          <p:nvPr/>
        </p:nvSpPr>
        <p:spPr bwMode="auto">
          <a:xfrm rot="16200000">
            <a:off x="5074584" y="3797739"/>
            <a:ext cx="648232" cy="212106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Seta: Curva para a Esquerda 15">
            <a:extLst>
              <a:ext uri="{FF2B5EF4-FFF2-40B4-BE49-F238E27FC236}">
                <a16:creationId xmlns:a16="http://schemas.microsoft.com/office/drawing/2014/main" id="{16A73F9D-81A3-49EA-AD95-21EBFB89BEAA}"/>
              </a:ext>
            </a:extLst>
          </p:cNvPr>
          <p:cNvSpPr/>
          <p:nvPr/>
        </p:nvSpPr>
        <p:spPr bwMode="auto">
          <a:xfrm rot="16200000" flipH="1">
            <a:off x="5043493" y="5264503"/>
            <a:ext cx="710414" cy="2121062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EA6515F8-A1FC-4953-841E-346761F49D1B}"/>
              </a:ext>
            </a:extLst>
          </p:cNvPr>
          <p:cNvSpPr txBox="1">
            <a:spLocks/>
          </p:cNvSpPr>
          <p:nvPr/>
        </p:nvSpPr>
        <p:spPr bwMode="auto">
          <a:xfrm>
            <a:off x="1519374" y="2402876"/>
            <a:ext cx="7837385" cy="6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sz="2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4pPr>
            <a:lvl5pPr marL="1439863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lvl="1" indent="0">
              <a:buNone/>
            </a:pPr>
            <a:r>
              <a:rPr lang="pt-BR" sz="2000" b="0" dirty="0"/>
              <a:t>consumo de energia  		226.540kWh	+/-25%</a:t>
            </a:r>
            <a:r>
              <a:rPr lang="pt-BR" sz="2000" b="0" baseline="30000" dirty="0"/>
              <a:t>	</a:t>
            </a:r>
            <a:r>
              <a:rPr lang="pt-BR" sz="2000" b="0" dirty="0"/>
              <a:t>	 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628D8E62-7F40-4025-AAD2-0B87ECCC1362}"/>
              </a:ext>
            </a:extLst>
          </p:cNvPr>
          <p:cNvSpPr txBox="1">
            <a:spLocks/>
          </p:cNvSpPr>
          <p:nvPr/>
        </p:nvSpPr>
        <p:spPr bwMode="auto">
          <a:xfrm>
            <a:off x="1519374" y="3831900"/>
            <a:ext cx="7970556" cy="54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sz="2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4pPr>
            <a:lvl5pPr marL="1439863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lvl="1" indent="0">
              <a:buNone/>
            </a:pPr>
            <a:r>
              <a:rPr lang="pt-BR" sz="2000" b="0" dirty="0"/>
              <a:t>altura manométrica média 	74m 		+/-0%</a:t>
            </a:r>
          </a:p>
          <a:p>
            <a:pPr algn="l"/>
            <a:endParaRPr lang="pt-BR" sz="2400" b="0" kern="0" dirty="0"/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9CD234AA-240A-4F73-AD19-99C1CBC452E6}"/>
              </a:ext>
            </a:extLst>
          </p:cNvPr>
          <p:cNvSpPr txBox="1">
            <a:spLocks/>
          </p:cNvSpPr>
          <p:nvPr/>
        </p:nvSpPr>
        <p:spPr bwMode="auto">
          <a:xfrm>
            <a:off x="-762000" y="5249333"/>
            <a:ext cx="9843857" cy="54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sz="2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4pPr>
            <a:lvl5pPr marL="1439863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lvl="1" indent="0">
              <a:buNone/>
            </a:pPr>
            <a:r>
              <a:rPr lang="pt-BR" sz="2000" dirty="0">
                <a:solidFill>
                  <a:srgbClr val="C80A0A"/>
                </a:solidFill>
              </a:rPr>
              <a:t>CEN= 0,309 kWh/m</a:t>
            </a:r>
            <a:r>
              <a:rPr lang="pt-BR" sz="2000" baseline="30000" dirty="0">
                <a:solidFill>
                  <a:srgbClr val="C80A0A"/>
                </a:solidFill>
              </a:rPr>
              <a:t>3</a:t>
            </a:r>
            <a:r>
              <a:rPr lang="pt-BR" sz="1800" dirty="0">
                <a:solidFill>
                  <a:srgbClr val="C80A0A"/>
                </a:solidFill>
              </a:rPr>
              <a:t>x100m                                               </a:t>
            </a:r>
            <a:r>
              <a:rPr lang="pt-BR" sz="1800" b="0" dirty="0"/>
              <a:t> </a:t>
            </a:r>
            <a:r>
              <a:rPr lang="pt-BR" sz="1800" dirty="0">
                <a:solidFill>
                  <a:srgbClr val="C80A0A"/>
                </a:solidFill>
              </a:rPr>
              <a:t>88% 	</a:t>
            </a:r>
            <a:r>
              <a:rPr lang="pt-BR" sz="2000" b="0" dirty="0"/>
              <a:t>			 </a:t>
            </a:r>
            <a:endParaRPr lang="pt-BR" sz="2400" b="0" kern="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F885B53-9C6E-4697-94DD-C239B3F1CA74}"/>
              </a:ext>
            </a:extLst>
          </p:cNvPr>
          <p:cNvSpPr/>
          <p:nvPr/>
        </p:nvSpPr>
        <p:spPr>
          <a:xfrm>
            <a:off x="3411866" y="5258972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0" dirty="0"/>
              <a:t>Incerteza +/- 25,05% </a:t>
            </a:r>
            <a:endParaRPr lang="pt-BR" sz="2000" dirty="0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D2CDCBA-74AE-4729-AB38-24186FC3BD39}"/>
              </a:ext>
            </a:extLst>
          </p:cNvPr>
          <p:cNvSpPr txBox="1">
            <a:spLocks/>
          </p:cNvSpPr>
          <p:nvPr/>
        </p:nvSpPr>
        <p:spPr bwMode="auto">
          <a:xfrm>
            <a:off x="5816129" y="4718175"/>
            <a:ext cx="3362960" cy="54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sz="2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4pPr>
            <a:lvl5pPr marL="1439863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lvl="1" indent="0">
              <a:buNone/>
            </a:pPr>
            <a:r>
              <a:rPr lang="pt-BR" sz="1800" dirty="0">
                <a:solidFill>
                  <a:srgbClr val="C80A0A"/>
                </a:solidFill>
              </a:rPr>
              <a:t>70% 	</a:t>
            </a:r>
            <a:r>
              <a:rPr lang="pt-BR" sz="2000" b="0" dirty="0"/>
              <a:t>			</a:t>
            </a:r>
            <a:endParaRPr lang="pt-BR" sz="2400" b="0" kern="0" dirty="0"/>
          </a:p>
        </p:txBody>
      </p:sp>
    </p:spTree>
    <p:extLst>
      <p:ext uri="{BB962C8B-B14F-4D97-AF65-F5344CB8AC3E}">
        <p14:creationId xmlns:p14="http://schemas.microsoft.com/office/powerpoint/2010/main" val="9970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/>
      <p:bldP spid="14" grpId="0" animBg="1"/>
      <p:bldP spid="16" grpId="0" animBg="1"/>
      <p:bldP spid="17" grpId="0"/>
      <p:bldP spid="20" grpId="0"/>
      <p:bldP spid="21" grpId="0"/>
      <p:bldP spid="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F3CB8BC-E6C6-464B-9DD9-9B980E4C9238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Dados de Entrada - Confiabilidade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3BB6DC9C-DABD-459D-8054-A5983C0F0D41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>
            <a:extLst>
              <a:ext uri="{FF2B5EF4-FFF2-40B4-BE49-F238E27FC236}">
                <a16:creationId xmlns:a16="http://schemas.microsoft.com/office/drawing/2014/main" id="{943AD6E0-0CFC-4FA7-A309-6DB07D5C5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3" t="30668" r="37281" b="17419"/>
          <a:stretch/>
        </p:blipFill>
        <p:spPr>
          <a:xfrm>
            <a:off x="1513642" y="2323680"/>
            <a:ext cx="6116715" cy="36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0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0319" t="28541" r="18405" b="12789"/>
          <a:stretch/>
        </p:blipFill>
        <p:spPr>
          <a:xfrm>
            <a:off x="1881819" y="1980606"/>
            <a:ext cx="5134373" cy="410507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F55E5D4-6342-41DC-B7DB-1C746189AC37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Avaliação do Rendimento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A1E1DE5-7C9C-4D63-B363-9E2DD47F6D07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7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668B167-7ABF-4861-B97B-CF39F6FC9981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Listar as Unidades com Maior Prioridade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4AACD4E-6B0E-42E2-8D70-27F45BA33141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A1559741-E0A3-49F7-BEDD-F11292957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611" y="1627090"/>
            <a:ext cx="6036777" cy="4664808"/>
          </a:xfrm>
          <a:prstGeom prst="rect">
            <a:avLst/>
          </a:prstGeom>
        </p:spPr>
      </p:pic>
      <p:sp>
        <p:nvSpPr>
          <p:cNvPr id="10" name="Estrela: 5 Pontas 9">
            <a:extLst>
              <a:ext uri="{FF2B5EF4-FFF2-40B4-BE49-F238E27FC236}">
                <a16:creationId xmlns:a16="http://schemas.microsoft.com/office/drawing/2014/main" id="{54E6835E-9D28-4305-A11F-4DB5E97CDF58}"/>
              </a:ext>
            </a:extLst>
          </p:cNvPr>
          <p:cNvSpPr/>
          <p:nvPr/>
        </p:nvSpPr>
        <p:spPr bwMode="auto">
          <a:xfrm>
            <a:off x="3584701" y="5296904"/>
            <a:ext cx="228322" cy="25993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Estrela: 5 Pontas 10">
            <a:extLst>
              <a:ext uri="{FF2B5EF4-FFF2-40B4-BE49-F238E27FC236}">
                <a16:creationId xmlns:a16="http://schemas.microsoft.com/office/drawing/2014/main" id="{19C0CB3E-09DD-4B9B-B5E7-3FA094917DDF}"/>
              </a:ext>
            </a:extLst>
          </p:cNvPr>
          <p:cNvSpPr/>
          <p:nvPr/>
        </p:nvSpPr>
        <p:spPr bwMode="auto">
          <a:xfrm>
            <a:off x="3867486" y="5302241"/>
            <a:ext cx="228322" cy="25993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Estrela: 5 Pontas 11">
            <a:extLst>
              <a:ext uri="{FF2B5EF4-FFF2-40B4-BE49-F238E27FC236}">
                <a16:creationId xmlns:a16="http://schemas.microsoft.com/office/drawing/2014/main" id="{990BC2AD-B8DF-4911-985D-A44F25A03E91}"/>
              </a:ext>
            </a:extLst>
          </p:cNvPr>
          <p:cNvSpPr/>
          <p:nvPr/>
        </p:nvSpPr>
        <p:spPr bwMode="auto">
          <a:xfrm>
            <a:off x="4126659" y="5296904"/>
            <a:ext cx="228322" cy="25993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3" name="Estrela: 5 Pontas 12">
            <a:extLst>
              <a:ext uri="{FF2B5EF4-FFF2-40B4-BE49-F238E27FC236}">
                <a16:creationId xmlns:a16="http://schemas.microsoft.com/office/drawing/2014/main" id="{6FC737EE-FC90-4BE5-9BFE-8549CC0ED8B5}"/>
              </a:ext>
            </a:extLst>
          </p:cNvPr>
          <p:cNvSpPr/>
          <p:nvPr/>
        </p:nvSpPr>
        <p:spPr bwMode="auto">
          <a:xfrm>
            <a:off x="3494325" y="3107736"/>
            <a:ext cx="228322" cy="25993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4" name="Estrela: 5 Pontas 13">
            <a:extLst>
              <a:ext uri="{FF2B5EF4-FFF2-40B4-BE49-F238E27FC236}">
                <a16:creationId xmlns:a16="http://schemas.microsoft.com/office/drawing/2014/main" id="{528453B4-9489-4D38-ADCB-6EB69A415542}"/>
              </a:ext>
            </a:extLst>
          </p:cNvPr>
          <p:cNvSpPr/>
          <p:nvPr/>
        </p:nvSpPr>
        <p:spPr bwMode="auto">
          <a:xfrm>
            <a:off x="3816140" y="3107736"/>
            <a:ext cx="228322" cy="25993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Estrela: 5 Pontas 14">
            <a:extLst>
              <a:ext uri="{FF2B5EF4-FFF2-40B4-BE49-F238E27FC236}">
                <a16:creationId xmlns:a16="http://schemas.microsoft.com/office/drawing/2014/main" id="{2A77DBBA-7BEC-4C28-9B09-9448A9B1ABEA}"/>
              </a:ext>
            </a:extLst>
          </p:cNvPr>
          <p:cNvSpPr/>
          <p:nvPr/>
        </p:nvSpPr>
        <p:spPr bwMode="auto">
          <a:xfrm>
            <a:off x="4120200" y="3109190"/>
            <a:ext cx="228322" cy="25993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Estrela: 5 Pontas 15">
            <a:extLst>
              <a:ext uri="{FF2B5EF4-FFF2-40B4-BE49-F238E27FC236}">
                <a16:creationId xmlns:a16="http://schemas.microsoft.com/office/drawing/2014/main" id="{095ACA85-AFB7-4362-90FD-8A36F109DE21}"/>
              </a:ext>
            </a:extLst>
          </p:cNvPr>
          <p:cNvSpPr/>
          <p:nvPr/>
        </p:nvSpPr>
        <p:spPr bwMode="auto">
          <a:xfrm>
            <a:off x="3659832" y="2449321"/>
            <a:ext cx="228322" cy="25993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Estrela: 5 Pontas 16">
            <a:extLst>
              <a:ext uri="{FF2B5EF4-FFF2-40B4-BE49-F238E27FC236}">
                <a16:creationId xmlns:a16="http://schemas.microsoft.com/office/drawing/2014/main" id="{9649E387-6A18-491D-9B7D-8703E38263BE}"/>
              </a:ext>
            </a:extLst>
          </p:cNvPr>
          <p:cNvSpPr/>
          <p:nvPr/>
        </p:nvSpPr>
        <p:spPr bwMode="auto">
          <a:xfrm>
            <a:off x="3981647" y="2449321"/>
            <a:ext cx="228322" cy="259934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F55E5D4-6342-41DC-B7DB-1C746189AC37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Cálculo do Potencial de Economia 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A1E1DE5-7C9C-4D63-B363-9E2DD47F6D07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ta para a Esquerda e para a Direita 2">
            <a:extLst>
              <a:ext uri="{FF2B5EF4-FFF2-40B4-BE49-F238E27FC236}">
                <a16:creationId xmlns:a16="http://schemas.microsoft.com/office/drawing/2014/main" id="{4CEF4F99-7906-4A01-B2B9-0C0C277C4C6D}"/>
              </a:ext>
            </a:extLst>
          </p:cNvPr>
          <p:cNvSpPr/>
          <p:nvPr/>
        </p:nvSpPr>
        <p:spPr bwMode="auto">
          <a:xfrm>
            <a:off x="2878030" y="4945457"/>
            <a:ext cx="3055716" cy="416689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40B2D0-BF1B-435F-ADBF-8F12F8ABD70F}"/>
              </a:ext>
            </a:extLst>
          </p:cNvPr>
          <p:cNvSpPr txBox="1"/>
          <p:nvPr/>
        </p:nvSpPr>
        <p:spPr>
          <a:xfrm>
            <a:off x="2782448" y="5810252"/>
            <a:ext cx="3246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Potencial de economia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303DFB6-1842-4611-8AB1-73C2B7362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19" t="45080" r="18405" b="33696"/>
          <a:stretch/>
        </p:blipFill>
        <p:spPr>
          <a:xfrm>
            <a:off x="414337" y="2356637"/>
            <a:ext cx="8112867" cy="23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F55E5D4-6342-41DC-B7DB-1C746189AC37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Cálculo do Potencial de Economia 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A1E1DE5-7C9C-4D63-B363-9E2DD47F6D07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ABC14005-2CC5-4FDD-B614-32D725E14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9" t="22408" r="37370" b="4665"/>
          <a:stretch/>
        </p:blipFill>
        <p:spPr>
          <a:xfrm>
            <a:off x="1308005" y="1627090"/>
            <a:ext cx="6527990" cy="46904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EBECFC8-A92B-486D-940E-EC2805206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21" y="2157294"/>
            <a:ext cx="514314" cy="5143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E2ABE4B-8313-4487-8384-E85AC058B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21" y="5540395"/>
            <a:ext cx="514314" cy="51431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D12344F-E14B-46F6-896A-FFB2AC607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30" y="3416300"/>
            <a:ext cx="514314" cy="514314"/>
          </a:xfrm>
          <a:prstGeom prst="rect">
            <a:avLst/>
          </a:prstGeom>
        </p:spPr>
      </p:pic>
      <p:sp>
        <p:nvSpPr>
          <p:cNvPr id="14" name="Sinal de Multiplicação 13">
            <a:extLst>
              <a:ext uri="{FF2B5EF4-FFF2-40B4-BE49-F238E27FC236}">
                <a16:creationId xmlns:a16="http://schemas.microsoft.com/office/drawing/2014/main" id="{BCE6A2EB-1AFD-4A59-854D-49D2891F7183}"/>
              </a:ext>
            </a:extLst>
          </p:cNvPr>
          <p:cNvSpPr/>
          <p:nvPr/>
        </p:nvSpPr>
        <p:spPr bwMode="auto">
          <a:xfrm>
            <a:off x="3374863" y="4189270"/>
            <a:ext cx="604743" cy="543095"/>
          </a:xfrm>
          <a:prstGeom prst="mathMultiply">
            <a:avLst>
              <a:gd name="adj1" fmla="val 1604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Sinal de Multiplicação 14">
            <a:extLst>
              <a:ext uri="{FF2B5EF4-FFF2-40B4-BE49-F238E27FC236}">
                <a16:creationId xmlns:a16="http://schemas.microsoft.com/office/drawing/2014/main" id="{C039ECF7-6310-411B-B936-84F46995048E}"/>
              </a:ext>
            </a:extLst>
          </p:cNvPr>
          <p:cNvSpPr/>
          <p:nvPr/>
        </p:nvSpPr>
        <p:spPr bwMode="auto">
          <a:xfrm>
            <a:off x="3374862" y="4803124"/>
            <a:ext cx="604743" cy="543095"/>
          </a:xfrm>
          <a:prstGeom prst="mathMultiply">
            <a:avLst>
              <a:gd name="adj1" fmla="val 1604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F55E5D4-6342-41DC-B7DB-1C746189AC37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Cálculo do Potencial de Economia 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A1E1DE5-7C9C-4D63-B363-9E2DD47F6D07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ABC14005-2CC5-4FDD-B614-32D725E14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9" t="22408" r="37370" b="4665"/>
          <a:stretch/>
        </p:blipFill>
        <p:spPr>
          <a:xfrm>
            <a:off x="1308005" y="1627090"/>
            <a:ext cx="6527990" cy="46904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EBECFC8-A92B-486D-940E-EC2805206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21" y="2157294"/>
            <a:ext cx="514314" cy="5143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E2ABE4B-8313-4487-8384-E85AC058B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21" y="5540395"/>
            <a:ext cx="514314" cy="51431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D12344F-E14B-46F6-896A-FFB2AC607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30" y="3416300"/>
            <a:ext cx="514314" cy="514314"/>
          </a:xfrm>
          <a:prstGeom prst="rect">
            <a:avLst/>
          </a:prstGeom>
        </p:spPr>
      </p:pic>
      <p:sp>
        <p:nvSpPr>
          <p:cNvPr id="14" name="Sinal de Multiplicação 13">
            <a:extLst>
              <a:ext uri="{FF2B5EF4-FFF2-40B4-BE49-F238E27FC236}">
                <a16:creationId xmlns:a16="http://schemas.microsoft.com/office/drawing/2014/main" id="{BCE6A2EB-1AFD-4A59-854D-49D2891F7183}"/>
              </a:ext>
            </a:extLst>
          </p:cNvPr>
          <p:cNvSpPr/>
          <p:nvPr/>
        </p:nvSpPr>
        <p:spPr bwMode="auto">
          <a:xfrm>
            <a:off x="3374863" y="4189270"/>
            <a:ext cx="604743" cy="543095"/>
          </a:xfrm>
          <a:prstGeom prst="mathMultiply">
            <a:avLst>
              <a:gd name="adj1" fmla="val 1604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Sinal de Multiplicação 14">
            <a:extLst>
              <a:ext uri="{FF2B5EF4-FFF2-40B4-BE49-F238E27FC236}">
                <a16:creationId xmlns:a16="http://schemas.microsoft.com/office/drawing/2014/main" id="{C039ECF7-6310-411B-B936-84F46995048E}"/>
              </a:ext>
            </a:extLst>
          </p:cNvPr>
          <p:cNvSpPr/>
          <p:nvPr/>
        </p:nvSpPr>
        <p:spPr bwMode="auto">
          <a:xfrm>
            <a:off x="3374862" y="4803124"/>
            <a:ext cx="604743" cy="543095"/>
          </a:xfrm>
          <a:prstGeom prst="mathMultiply">
            <a:avLst>
              <a:gd name="adj1" fmla="val 1604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A21901A-D286-4341-B346-F959D0B92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130" y="4199060"/>
            <a:ext cx="1379796" cy="1379796"/>
          </a:xfrm>
          <a:prstGeom prst="rect">
            <a:avLst/>
          </a:prstGeom>
        </p:spPr>
      </p:pic>
      <p:sp>
        <p:nvSpPr>
          <p:cNvPr id="17" name="Seta: para a Esquerda 16">
            <a:extLst>
              <a:ext uri="{FF2B5EF4-FFF2-40B4-BE49-F238E27FC236}">
                <a16:creationId xmlns:a16="http://schemas.microsoft.com/office/drawing/2014/main" id="{017233BB-F4A7-4670-88EC-DEC66B0EBC10}"/>
              </a:ext>
            </a:extLst>
          </p:cNvPr>
          <p:cNvSpPr/>
          <p:nvPr/>
        </p:nvSpPr>
        <p:spPr bwMode="auto">
          <a:xfrm rot="19091167">
            <a:off x="7153083" y="4331721"/>
            <a:ext cx="650168" cy="473294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8" name="Seta: para a Esquerda 17">
            <a:extLst>
              <a:ext uri="{FF2B5EF4-FFF2-40B4-BE49-F238E27FC236}">
                <a16:creationId xmlns:a16="http://schemas.microsoft.com/office/drawing/2014/main" id="{9FD2DC1B-D6E9-42FE-9659-1CC5744A17F2}"/>
              </a:ext>
            </a:extLst>
          </p:cNvPr>
          <p:cNvSpPr/>
          <p:nvPr/>
        </p:nvSpPr>
        <p:spPr bwMode="auto">
          <a:xfrm rot="19091167">
            <a:off x="7153083" y="2904463"/>
            <a:ext cx="650168" cy="473294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9" name="Seta: para a Esquerda 18">
            <a:extLst>
              <a:ext uri="{FF2B5EF4-FFF2-40B4-BE49-F238E27FC236}">
                <a16:creationId xmlns:a16="http://schemas.microsoft.com/office/drawing/2014/main" id="{ED8868BB-A389-4BB9-9760-DD3FD580FF28}"/>
              </a:ext>
            </a:extLst>
          </p:cNvPr>
          <p:cNvSpPr/>
          <p:nvPr/>
        </p:nvSpPr>
        <p:spPr bwMode="auto">
          <a:xfrm rot="19091167">
            <a:off x="7128949" y="3585018"/>
            <a:ext cx="650168" cy="473294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C2D594-41A4-4AC8-B3FB-79BD6AD2997D}"/>
              </a:ext>
            </a:extLst>
          </p:cNvPr>
          <p:cNvSpPr txBox="1"/>
          <p:nvPr/>
        </p:nvSpPr>
        <p:spPr>
          <a:xfrm>
            <a:off x="7650762" y="3902633"/>
            <a:ext cx="29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0E0780-8B04-4FFB-9D56-E4E9E1CC133E}"/>
              </a:ext>
            </a:extLst>
          </p:cNvPr>
          <p:cNvSpPr txBox="1"/>
          <p:nvPr/>
        </p:nvSpPr>
        <p:spPr>
          <a:xfrm>
            <a:off x="7707878" y="3239190"/>
            <a:ext cx="29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44A9D5B-9212-4425-BFD5-9B028F2E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343" y="2519481"/>
            <a:ext cx="760856" cy="76085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AFB6E387-DEC8-486E-AB37-50852991D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210" y="3428550"/>
            <a:ext cx="535100" cy="5351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BE2F3E3-D3B2-44A6-9E0B-F7DEBFA13933}"/>
              </a:ext>
            </a:extLst>
          </p:cNvPr>
          <p:cNvSpPr txBox="1"/>
          <p:nvPr/>
        </p:nvSpPr>
        <p:spPr>
          <a:xfrm>
            <a:off x="7707877" y="2492487"/>
            <a:ext cx="29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35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F55E5D4-6342-41DC-B7DB-1C746189AC37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Prioridade de </a:t>
            </a:r>
            <a:r>
              <a:rPr lang="pt-BR" sz="36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Substuição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A1E1DE5-7C9C-4D63-B363-9E2DD47F6D07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>
            <a:extLst>
              <a:ext uri="{FF2B5EF4-FFF2-40B4-BE49-F238E27FC236}">
                <a16:creationId xmlns:a16="http://schemas.microsoft.com/office/drawing/2014/main" id="{92EC455E-4423-40AE-8E08-75F022705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1" t="23491" r="69673" b="680"/>
          <a:stretch/>
        </p:blipFill>
        <p:spPr>
          <a:xfrm>
            <a:off x="324882" y="1609085"/>
            <a:ext cx="2326640" cy="509470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B494126-5A0C-4179-99DD-C7B316DE4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87" t="23491" r="39445" b="680"/>
          <a:stretch/>
        </p:blipFill>
        <p:spPr>
          <a:xfrm>
            <a:off x="2633728" y="1609085"/>
            <a:ext cx="2946400" cy="5094704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AC2563B-3FC7-4212-B4E2-3EFCB44B3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11" y="2242646"/>
            <a:ext cx="850355" cy="85035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0047F7B0-A9C1-452B-AA16-F1F17CCC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28" y="3205110"/>
            <a:ext cx="621638" cy="621638"/>
          </a:xfrm>
          <a:prstGeom prst="rect">
            <a:avLst/>
          </a:prstGeom>
        </p:spPr>
      </p:pic>
      <p:sp>
        <p:nvSpPr>
          <p:cNvPr id="29" name="Seta: para a Esquerda 28">
            <a:extLst>
              <a:ext uri="{FF2B5EF4-FFF2-40B4-BE49-F238E27FC236}">
                <a16:creationId xmlns:a16="http://schemas.microsoft.com/office/drawing/2014/main" id="{CBCF3C78-ADB8-4997-814C-19D0F0D85FB0}"/>
              </a:ext>
            </a:extLst>
          </p:cNvPr>
          <p:cNvSpPr/>
          <p:nvPr/>
        </p:nvSpPr>
        <p:spPr bwMode="auto">
          <a:xfrm rot="18887007">
            <a:off x="579871" y="2356102"/>
            <a:ext cx="697910" cy="497563"/>
          </a:xfrm>
          <a:prstGeom prst="leftArrow">
            <a:avLst/>
          </a:prstGeom>
          <a:solidFill>
            <a:srgbClr val="8CA43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2088160-D6F4-40FD-9011-830AAFA9B6BB}"/>
              </a:ext>
            </a:extLst>
          </p:cNvPr>
          <p:cNvSpPr txBox="1"/>
          <p:nvPr/>
        </p:nvSpPr>
        <p:spPr>
          <a:xfrm>
            <a:off x="2795762" y="2446670"/>
            <a:ext cx="3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1BD0040-FE57-4201-B175-D465DFF86004}"/>
              </a:ext>
            </a:extLst>
          </p:cNvPr>
          <p:cNvSpPr txBox="1"/>
          <p:nvPr/>
        </p:nvSpPr>
        <p:spPr>
          <a:xfrm>
            <a:off x="2772109" y="2926350"/>
            <a:ext cx="3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CF72079-161E-412C-8724-E9BFC597C01B}"/>
              </a:ext>
            </a:extLst>
          </p:cNvPr>
          <p:cNvSpPr txBox="1"/>
          <p:nvPr/>
        </p:nvSpPr>
        <p:spPr>
          <a:xfrm>
            <a:off x="2772108" y="6211669"/>
            <a:ext cx="31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3" name="Seta: para a Esquerda 32">
            <a:extLst>
              <a:ext uri="{FF2B5EF4-FFF2-40B4-BE49-F238E27FC236}">
                <a16:creationId xmlns:a16="http://schemas.microsoft.com/office/drawing/2014/main" id="{D65FC42B-5FFE-4F5A-BBD1-95E4959E2959}"/>
              </a:ext>
            </a:extLst>
          </p:cNvPr>
          <p:cNvSpPr/>
          <p:nvPr/>
        </p:nvSpPr>
        <p:spPr bwMode="auto">
          <a:xfrm rot="18887007">
            <a:off x="651991" y="2844219"/>
            <a:ext cx="697910" cy="497563"/>
          </a:xfrm>
          <a:prstGeom prst="leftArrow">
            <a:avLst/>
          </a:prstGeom>
          <a:solidFill>
            <a:srgbClr val="8CA43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4" name="Seta: para a Esquerda 33">
            <a:extLst>
              <a:ext uri="{FF2B5EF4-FFF2-40B4-BE49-F238E27FC236}">
                <a16:creationId xmlns:a16="http://schemas.microsoft.com/office/drawing/2014/main" id="{7795CE7E-9694-4886-A1CD-838FF889DB4E}"/>
              </a:ext>
            </a:extLst>
          </p:cNvPr>
          <p:cNvSpPr/>
          <p:nvPr/>
        </p:nvSpPr>
        <p:spPr bwMode="auto">
          <a:xfrm rot="18887007">
            <a:off x="651990" y="6032078"/>
            <a:ext cx="697910" cy="497563"/>
          </a:xfrm>
          <a:prstGeom prst="leftArrow">
            <a:avLst/>
          </a:prstGeom>
          <a:solidFill>
            <a:srgbClr val="8CA43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5" name="Estrela: 5 Pontas 34">
            <a:extLst>
              <a:ext uri="{FF2B5EF4-FFF2-40B4-BE49-F238E27FC236}">
                <a16:creationId xmlns:a16="http://schemas.microsoft.com/office/drawing/2014/main" id="{A46A5D25-D2F7-473F-8580-CC6C4B9E69F0}"/>
              </a:ext>
            </a:extLst>
          </p:cNvPr>
          <p:cNvSpPr/>
          <p:nvPr/>
        </p:nvSpPr>
        <p:spPr bwMode="auto">
          <a:xfrm>
            <a:off x="6659626" y="2346648"/>
            <a:ext cx="566012" cy="48577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6" name="Estrela: 5 Pontas 35">
            <a:extLst>
              <a:ext uri="{FF2B5EF4-FFF2-40B4-BE49-F238E27FC236}">
                <a16:creationId xmlns:a16="http://schemas.microsoft.com/office/drawing/2014/main" id="{5B3CBFCF-1049-4A7D-8C7B-86CB2F250BD3}"/>
              </a:ext>
            </a:extLst>
          </p:cNvPr>
          <p:cNvSpPr/>
          <p:nvPr/>
        </p:nvSpPr>
        <p:spPr bwMode="auto">
          <a:xfrm>
            <a:off x="7324856" y="2339536"/>
            <a:ext cx="566012" cy="48577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7" name="Estrela: 5 Pontas 36">
            <a:extLst>
              <a:ext uri="{FF2B5EF4-FFF2-40B4-BE49-F238E27FC236}">
                <a16:creationId xmlns:a16="http://schemas.microsoft.com/office/drawing/2014/main" id="{521B35E2-235B-4B32-80DE-53627BF952BA}"/>
              </a:ext>
            </a:extLst>
          </p:cNvPr>
          <p:cNvSpPr/>
          <p:nvPr/>
        </p:nvSpPr>
        <p:spPr bwMode="auto">
          <a:xfrm>
            <a:off x="7302661" y="3093001"/>
            <a:ext cx="566012" cy="48577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8" name="Estrela: 5 Pontas 37">
            <a:extLst>
              <a:ext uri="{FF2B5EF4-FFF2-40B4-BE49-F238E27FC236}">
                <a16:creationId xmlns:a16="http://schemas.microsoft.com/office/drawing/2014/main" id="{99517FEC-D74A-47C9-A334-ADF5D77CEEC7}"/>
              </a:ext>
            </a:extLst>
          </p:cNvPr>
          <p:cNvSpPr/>
          <p:nvPr/>
        </p:nvSpPr>
        <p:spPr bwMode="auto">
          <a:xfrm>
            <a:off x="6659626" y="3093001"/>
            <a:ext cx="566012" cy="48577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9" name="Estrela: 5 Pontas 38">
            <a:extLst>
              <a:ext uri="{FF2B5EF4-FFF2-40B4-BE49-F238E27FC236}">
                <a16:creationId xmlns:a16="http://schemas.microsoft.com/office/drawing/2014/main" id="{7482BBA4-5166-4999-A57D-CC41752B5542}"/>
              </a:ext>
            </a:extLst>
          </p:cNvPr>
          <p:cNvSpPr/>
          <p:nvPr/>
        </p:nvSpPr>
        <p:spPr bwMode="auto">
          <a:xfrm>
            <a:off x="7945017" y="3078771"/>
            <a:ext cx="566012" cy="48577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44EC833A-342D-48B2-8F1A-F1990A6C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638" y="5810252"/>
            <a:ext cx="621638" cy="621638"/>
          </a:xfrm>
          <a:prstGeom prst="rect">
            <a:avLst/>
          </a:prstGeom>
        </p:spPr>
      </p:pic>
      <p:sp>
        <p:nvSpPr>
          <p:cNvPr id="41" name="Estrela: 5 Pontas 40">
            <a:extLst>
              <a:ext uri="{FF2B5EF4-FFF2-40B4-BE49-F238E27FC236}">
                <a16:creationId xmlns:a16="http://schemas.microsoft.com/office/drawing/2014/main" id="{CF108B60-825A-40DD-999B-F22381E75014}"/>
              </a:ext>
            </a:extLst>
          </p:cNvPr>
          <p:cNvSpPr/>
          <p:nvPr/>
        </p:nvSpPr>
        <p:spPr bwMode="auto">
          <a:xfrm>
            <a:off x="7379684" y="5810252"/>
            <a:ext cx="566012" cy="48577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2" name="Estrela: 5 Pontas 41">
            <a:extLst>
              <a:ext uri="{FF2B5EF4-FFF2-40B4-BE49-F238E27FC236}">
                <a16:creationId xmlns:a16="http://schemas.microsoft.com/office/drawing/2014/main" id="{9962E26E-B15C-4950-A9D3-7C5DDCF02CB0}"/>
              </a:ext>
            </a:extLst>
          </p:cNvPr>
          <p:cNvSpPr/>
          <p:nvPr/>
        </p:nvSpPr>
        <p:spPr bwMode="auto">
          <a:xfrm>
            <a:off x="6736649" y="5810252"/>
            <a:ext cx="566012" cy="48577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3" name="Estrela: 5 Pontas 42">
            <a:extLst>
              <a:ext uri="{FF2B5EF4-FFF2-40B4-BE49-F238E27FC236}">
                <a16:creationId xmlns:a16="http://schemas.microsoft.com/office/drawing/2014/main" id="{BCE432B5-55D1-4F9D-B52D-0618E0DB73D8}"/>
              </a:ext>
            </a:extLst>
          </p:cNvPr>
          <p:cNvSpPr/>
          <p:nvPr/>
        </p:nvSpPr>
        <p:spPr bwMode="auto">
          <a:xfrm>
            <a:off x="8022040" y="5796022"/>
            <a:ext cx="566012" cy="48577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0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</a:t>
            </a:r>
            <a:r>
              <a:rPr kumimoji="0" lang="pt-BR" sz="3600" b="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genda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tertitel 1">
            <a:extLst>
              <a:ext uri="{FF2B5EF4-FFF2-40B4-BE49-F238E27FC236}">
                <a16:creationId xmlns:a16="http://schemas.microsoft.com/office/drawing/2014/main" id="{63AA3A39-1BB0-4192-B26D-95A3C4D78DEF}"/>
              </a:ext>
            </a:extLst>
          </p:cNvPr>
          <p:cNvSpPr txBox="1">
            <a:spLocks/>
          </p:cNvSpPr>
          <p:nvPr/>
        </p:nvSpPr>
        <p:spPr bwMode="auto">
          <a:xfrm>
            <a:off x="909559" y="2552700"/>
            <a:ext cx="70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457200" indent="-457200"/>
            <a:r>
              <a:rPr lang="pt-BR" b="0" kern="0"/>
              <a:t>Conceito Base CEN </a:t>
            </a:r>
          </a:p>
          <a:p>
            <a:pPr marL="457200" indent="-457200"/>
            <a:r>
              <a:rPr lang="pt-BR" b="0" kern="0"/>
              <a:t>Sistema de avaliação de eficiência e de intervenção</a:t>
            </a:r>
          </a:p>
          <a:p>
            <a:pPr marL="457200" indent="-457200"/>
            <a:r>
              <a:rPr lang="pt-BR" b="0" kern="0"/>
              <a:t>Resultados - aplicação caso prático </a:t>
            </a:r>
          </a:p>
          <a:p>
            <a:pPr marL="457200" indent="-457200"/>
            <a:r>
              <a:rPr lang="pt-BR" b="0" kern="0"/>
              <a:t>Conclusões</a:t>
            </a:r>
            <a:endParaRPr lang="de-DE" b="0" kern="0" dirty="0"/>
          </a:p>
        </p:txBody>
      </p:sp>
    </p:spTree>
    <p:extLst>
      <p:ext uri="{BB962C8B-B14F-4D97-AF65-F5344CB8AC3E}">
        <p14:creationId xmlns:p14="http://schemas.microsoft.com/office/powerpoint/2010/main" val="201434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F55E5D4-6342-41DC-B7DB-1C746189AC37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Prioridade de Substituição/ Manutenção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CA39654F-DDBC-403E-B482-333C9DB286B2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m 45">
            <a:extLst>
              <a:ext uri="{FF2B5EF4-FFF2-40B4-BE49-F238E27FC236}">
                <a16:creationId xmlns:a16="http://schemas.microsoft.com/office/drawing/2014/main" id="{3F3F5864-DFC0-46AF-826A-1E11D1E93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0" t="23369" r="37022" b="5084"/>
          <a:stretch/>
        </p:blipFill>
        <p:spPr>
          <a:xfrm>
            <a:off x="173620" y="1627090"/>
            <a:ext cx="7073341" cy="4953974"/>
          </a:xfrm>
          <a:prstGeom prst="rect">
            <a:avLst/>
          </a:prstGeom>
        </p:spPr>
      </p:pic>
      <p:sp>
        <p:nvSpPr>
          <p:cNvPr id="47" name="Seta: para a Esquerda 46">
            <a:extLst>
              <a:ext uri="{FF2B5EF4-FFF2-40B4-BE49-F238E27FC236}">
                <a16:creationId xmlns:a16="http://schemas.microsoft.com/office/drawing/2014/main" id="{0CD531C7-8254-4940-88E4-B553FEE98E1A}"/>
              </a:ext>
            </a:extLst>
          </p:cNvPr>
          <p:cNvSpPr/>
          <p:nvPr/>
        </p:nvSpPr>
        <p:spPr bwMode="auto">
          <a:xfrm rot="19091167">
            <a:off x="6939663" y="4495200"/>
            <a:ext cx="665421" cy="463465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8" name="Seta: para a Esquerda 47">
            <a:extLst>
              <a:ext uri="{FF2B5EF4-FFF2-40B4-BE49-F238E27FC236}">
                <a16:creationId xmlns:a16="http://schemas.microsoft.com/office/drawing/2014/main" id="{850E0386-3C3A-449B-A4DB-17A0EFA542EE}"/>
              </a:ext>
            </a:extLst>
          </p:cNvPr>
          <p:cNvSpPr/>
          <p:nvPr/>
        </p:nvSpPr>
        <p:spPr bwMode="auto">
          <a:xfrm rot="19091167">
            <a:off x="6939663" y="3067942"/>
            <a:ext cx="665421" cy="463465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9" name="Seta: para a Esquerda 48">
            <a:extLst>
              <a:ext uri="{FF2B5EF4-FFF2-40B4-BE49-F238E27FC236}">
                <a16:creationId xmlns:a16="http://schemas.microsoft.com/office/drawing/2014/main" id="{7938C9A7-5660-4321-8E86-218C7225AD7E}"/>
              </a:ext>
            </a:extLst>
          </p:cNvPr>
          <p:cNvSpPr/>
          <p:nvPr/>
        </p:nvSpPr>
        <p:spPr bwMode="auto">
          <a:xfrm rot="19091167">
            <a:off x="6915529" y="3748497"/>
            <a:ext cx="665421" cy="463465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D8E01A1-8EE9-4826-A8C4-EC0CBEF9EC7A}"/>
              </a:ext>
            </a:extLst>
          </p:cNvPr>
          <p:cNvSpPr txBox="1"/>
          <p:nvPr/>
        </p:nvSpPr>
        <p:spPr>
          <a:xfrm>
            <a:off x="7699061" y="4289370"/>
            <a:ext cx="2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C95CEB4B-AE84-4F05-B513-FD1A0FBBE37D}"/>
              </a:ext>
            </a:extLst>
          </p:cNvPr>
          <p:cNvSpPr txBox="1"/>
          <p:nvPr/>
        </p:nvSpPr>
        <p:spPr>
          <a:xfrm>
            <a:off x="7723196" y="2755447"/>
            <a:ext cx="2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F2A4EF7-EDE9-484F-9C14-358445135EC5}"/>
              </a:ext>
            </a:extLst>
          </p:cNvPr>
          <p:cNvSpPr txBox="1"/>
          <p:nvPr/>
        </p:nvSpPr>
        <p:spPr>
          <a:xfrm>
            <a:off x="7725789" y="3452864"/>
            <a:ext cx="2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3" name="Seta: para a Esquerda 52">
            <a:extLst>
              <a:ext uri="{FF2B5EF4-FFF2-40B4-BE49-F238E27FC236}">
                <a16:creationId xmlns:a16="http://schemas.microsoft.com/office/drawing/2014/main" id="{CCFC6B33-AE86-474E-A6E6-E5AFB13476FE}"/>
              </a:ext>
            </a:extLst>
          </p:cNvPr>
          <p:cNvSpPr/>
          <p:nvPr/>
        </p:nvSpPr>
        <p:spPr bwMode="auto">
          <a:xfrm rot="13407235">
            <a:off x="5327798" y="2276356"/>
            <a:ext cx="665420" cy="463465"/>
          </a:xfrm>
          <a:prstGeom prst="leftArrow">
            <a:avLst/>
          </a:prstGeom>
          <a:solidFill>
            <a:srgbClr val="8CA43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4" name="Seta: para a Esquerda 53">
            <a:extLst>
              <a:ext uri="{FF2B5EF4-FFF2-40B4-BE49-F238E27FC236}">
                <a16:creationId xmlns:a16="http://schemas.microsoft.com/office/drawing/2014/main" id="{039E8994-60AE-4B90-BAE4-68B37C828E29}"/>
              </a:ext>
            </a:extLst>
          </p:cNvPr>
          <p:cNvSpPr/>
          <p:nvPr/>
        </p:nvSpPr>
        <p:spPr bwMode="auto">
          <a:xfrm rot="13407235">
            <a:off x="5284734" y="2740686"/>
            <a:ext cx="665420" cy="463465"/>
          </a:xfrm>
          <a:prstGeom prst="leftArrow">
            <a:avLst/>
          </a:prstGeom>
          <a:solidFill>
            <a:srgbClr val="8CA43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5" name="Seta: para a Esquerda 54">
            <a:extLst>
              <a:ext uri="{FF2B5EF4-FFF2-40B4-BE49-F238E27FC236}">
                <a16:creationId xmlns:a16="http://schemas.microsoft.com/office/drawing/2014/main" id="{AC4B68CC-4968-4FD4-9966-6B199E19D76F}"/>
              </a:ext>
            </a:extLst>
          </p:cNvPr>
          <p:cNvSpPr/>
          <p:nvPr/>
        </p:nvSpPr>
        <p:spPr bwMode="auto">
          <a:xfrm rot="13407235">
            <a:off x="5297260" y="5230924"/>
            <a:ext cx="665420" cy="463465"/>
          </a:xfrm>
          <a:prstGeom prst="leftArrow">
            <a:avLst/>
          </a:prstGeom>
          <a:solidFill>
            <a:srgbClr val="8CA43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EA493EEC-F289-4502-BA0F-68D5C780D15B}"/>
              </a:ext>
            </a:extLst>
          </p:cNvPr>
          <p:cNvSpPr txBox="1"/>
          <p:nvPr/>
        </p:nvSpPr>
        <p:spPr>
          <a:xfrm>
            <a:off x="4879573" y="2038977"/>
            <a:ext cx="2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186FF6B-B6D8-482E-AAC5-4D26DD49B954}"/>
              </a:ext>
            </a:extLst>
          </p:cNvPr>
          <p:cNvSpPr txBox="1"/>
          <p:nvPr/>
        </p:nvSpPr>
        <p:spPr>
          <a:xfrm>
            <a:off x="4915152" y="2551179"/>
            <a:ext cx="2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683C8278-4EF2-4B9B-AD86-61A49C202F41}"/>
              </a:ext>
            </a:extLst>
          </p:cNvPr>
          <p:cNvSpPr txBox="1"/>
          <p:nvPr/>
        </p:nvSpPr>
        <p:spPr>
          <a:xfrm>
            <a:off x="4799410" y="5280015"/>
            <a:ext cx="2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13EB44DC-343D-4954-8503-9DB995BFC401}"/>
              </a:ext>
            </a:extLst>
          </p:cNvPr>
          <p:cNvSpPr txBox="1"/>
          <p:nvPr/>
        </p:nvSpPr>
        <p:spPr>
          <a:xfrm>
            <a:off x="722571" y="3245321"/>
            <a:ext cx="370671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C00000"/>
                </a:solidFill>
              </a:rPr>
              <a:t>A prioridade é diferente conforme os critérios de intervenção  </a:t>
            </a:r>
          </a:p>
        </p:txBody>
      </p:sp>
    </p:spTree>
    <p:extLst>
      <p:ext uri="{BB962C8B-B14F-4D97-AF65-F5344CB8AC3E}">
        <p14:creationId xmlns:p14="http://schemas.microsoft.com/office/powerpoint/2010/main" val="387293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975533"/>
              </p:ext>
            </p:extLst>
          </p:nvPr>
        </p:nvGraphicFramePr>
        <p:xfrm>
          <a:off x="0" y="1742994"/>
          <a:ext cx="9144000" cy="41098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122">
                <a:tc>
                  <a:txBody>
                    <a:bodyPr/>
                    <a:lstStyle/>
                    <a:p>
                      <a:pPr algn="ctr"/>
                      <a:endParaRPr lang="pt-BR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 CEN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 (kWh/m</a:t>
                      </a:r>
                      <a:r>
                        <a:rPr lang="pt-BR" sz="1800" strike="noStrike" baseline="30000" noProof="0" dirty="0"/>
                        <a:t>3</a:t>
                      </a:r>
                      <a:r>
                        <a:rPr lang="pt-BR" sz="1800" noProof="0" dirty="0"/>
                        <a:t>x100m)</a:t>
                      </a:r>
                      <a:endParaRPr lang="pt-BR" sz="1800" strike="noStrike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noProof="0" dirty="0"/>
                        <a:t>Medição em campo / </a:t>
                      </a:r>
                    </a:p>
                    <a:p>
                      <a:pPr algn="ctr"/>
                      <a:r>
                        <a:rPr lang="pt-BR" sz="1800" noProof="0" dirty="0" err="1"/>
                        <a:t>auditoría</a:t>
                      </a:r>
                      <a:r>
                        <a:rPr lang="pt-BR" sz="1800" baseline="0" noProof="0" dirty="0"/>
                        <a:t> energética</a:t>
                      </a:r>
                      <a:endParaRPr lang="pt-BR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318">
                <a:tc>
                  <a:txBody>
                    <a:bodyPr/>
                    <a:lstStyle/>
                    <a:p>
                      <a:pPr algn="l"/>
                      <a:r>
                        <a:rPr lang="pt-BR" sz="1800" noProof="0" dirty="0"/>
                        <a:t>Representatividade</a:t>
                      </a:r>
                      <a:r>
                        <a:rPr lang="pt-BR" sz="1800" baseline="0" noProof="0" dirty="0"/>
                        <a:t> temporal</a:t>
                      </a:r>
                      <a:endParaRPr lang="pt-BR" sz="18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noProof="0" dirty="0"/>
                        <a:t>Pode avaliar o desempenho em períodos longos</a:t>
                      </a:r>
                    </a:p>
                    <a:p>
                      <a:pPr algn="l"/>
                      <a:endParaRPr lang="pt-BR" sz="18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noProof="0" dirty="0"/>
                        <a:t>Baixa representatividade temporal  resultados instantâneos </a:t>
                      </a:r>
                      <a:endParaRPr lang="pt-BR" sz="18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3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Exatidão </a:t>
                      </a:r>
                      <a:r>
                        <a:rPr lang="pt-BR" sz="1800" baseline="0" noProof="0" dirty="0"/>
                        <a:t>  </a:t>
                      </a:r>
                      <a:r>
                        <a:rPr lang="pt-BR" sz="1800" noProof="0" dirty="0"/>
                        <a:t> </a:t>
                      </a:r>
                      <a:endParaRPr lang="pt-BR" sz="18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Pode haver imprecisões, mas são resultados válidos </a:t>
                      </a:r>
                      <a:r>
                        <a:rPr lang="pt-BR" sz="1800" baseline="0" noProof="0" dirty="0"/>
                        <a:t>dentro de uma faixa de valores</a:t>
                      </a:r>
                      <a:endParaRPr lang="pt-BR" sz="18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Valores extremamente exatos</a:t>
                      </a:r>
                      <a:endParaRPr lang="pt-BR" sz="18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658">
                <a:tc>
                  <a:txBody>
                    <a:bodyPr/>
                    <a:lstStyle/>
                    <a:p>
                      <a:pPr algn="l"/>
                      <a:r>
                        <a:rPr lang="pt-BR" sz="1800" noProof="0" dirty="0"/>
                        <a:t>Equipamento</a:t>
                      </a:r>
                      <a:endParaRPr lang="pt-BR" sz="18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Necessidade de menos instrumentação</a:t>
                      </a:r>
                      <a:endParaRPr lang="pt-BR" sz="1800" b="0" baseline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Necessidade de equipes técnicas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(p.e. analisador</a:t>
                      </a:r>
                      <a:r>
                        <a:rPr lang="pt-BR" sz="1800" baseline="0" noProof="0" dirty="0"/>
                        <a:t> de redes</a:t>
                      </a:r>
                      <a:r>
                        <a:rPr lang="pt-BR" sz="1800" noProof="0" dirty="0"/>
                        <a:t>)</a:t>
                      </a:r>
                      <a:endParaRPr lang="pt-BR" sz="18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318">
                <a:tc>
                  <a:txBody>
                    <a:bodyPr/>
                    <a:lstStyle/>
                    <a:p>
                      <a:pPr algn="l"/>
                      <a:r>
                        <a:rPr lang="pt-BR" sz="1800" noProof="0" dirty="0"/>
                        <a:t>Intensidade de recursos humanos</a:t>
                      </a:r>
                      <a:endParaRPr lang="pt-BR" sz="18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Apoio e</a:t>
                      </a:r>
                      <a:r>
                        <a:rPr lang="pt-BR" sz="1800" baseline="0" noProof="0" dirty="0"/>
                        <a:t> validação </a:t>
                      </a:r>
                      <a:r>
                        <a:rPr lang="pt-BR" sz="1800" noProof="0" dirty="0"/>
                        <a:t>à distancia</a:t>
                      </a:r>
                      <a:endParaRPr lang="pt-BR" sz="1800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noProof="0" dirty="0"/>
                        <a:t>Equipes de validação em campo</a:t>
                      </a:r>
                      <a:endParaRPr lang="pt-BR" sz="18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6 Rectángulo"/>
          <p:cNvSpPr/>
          <p:nvPr/>
        </p:nvSpPr>
        <p:spPr>
          <a:xfrm>
            <a:off x="1698027" y="5621954"/>
            <a:ext cx="380373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Monitoramento de </a:t>
            </a:r>
          </a:p>
          <a:p>
            <a:pPr algn="ctr"/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baixo custo</a:t>
            </a:r>
          </a:p>
        </p:txBody>
      </p:sp>
      <p:sp>
        <p:nvSpPr>
          <p:cNvPr id="10" name="6 Rectángulo"/>
          <p:cNvSpPr/>
          <p:nvPr/>
        </p:nvSpPr>
        <p:spPr>
          <a:xfrm>
            <a:off x="5501757" y="5621954"/>
            <a:ext cx="3642243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Monitoramento consumidor de recursos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FF532F0-4A0D-4570-9789-36DF84A79195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Vantagens do CEN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C389C2F-79FE-4EB3-800E-41BA82035EAB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95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183592" y="1994252"/>
            <a:ext cx="8866208" cy="3816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BR" sz="1900" dirty="0">
                <a:solidFill>
                  <a:schemeClr val="tx1"/>
                </a:solidFill>
              </a:rPr>
              <a:t>De acordo com a tipologia (motor externo ou submergível) e a potência da bomba, compara-se o seu rendimento com os valores de referência, constante na tabela de avaliação do desempenho</a:t>
            </a:r>
          </a:p>
          <a:p>
            <a:pPr lvl="0"/>
            <a:r>
              <a:rPr lang="pt-BR" sz="1900" dirty="0">
                <a:solidFill>
                  <a:schemeClr val="tx1"/>
                </a:solidFill>
              </a:rPr>
              <a:t>Avaliação do rendimento atual:</a:t>
            </a:r>
          </a:p>
          <a:p>
            <a:pPr lvl="1"/>
            <a:r>
              <a:rPr lang="pt-BR" sz="1900" dirty="0">
                <a:solidFill>
                  <a:schemeClr val="tx1"/>
                </a:solidFill>
              </a:rPr>
              <a:t>Valores excessivamente eficientes, </a:t>
            </a:r>
          </a:p>
          <a:p>
            <a:pPr lvl="1"/>
            <a:r>
              <a:rPr lang="pt-BR" sz="1900" dirty="0">
                <a:solidFill>
                  <a:schemeClr val="tx1"/>
                </a:solidFill>
              </a:rPr>
              <a:t>Bom desempenho, </a:t>
            </a:r>
          </a:p>
          <a:p>
            <a:pPr lvl="1"/>
            <a:r>
              <a:rPr lang="pt-BR" sz="1900" dirty="0">
                <a:solidFill>
                  <a:schemeClr val="tx1"/>
                </a:solidFill>
              </a:rPr>
              <a:t>Desempenho mediano, </a:t>
            </a:r>
          </a:p>
          <a:p>
            <a:pPr lvl="1"/>
            <a:r>
              <a:rPr lang="pt-BR" sz="1900" dirty="0">
                <a:solidFill>
                  <a:schemeClr val="tx1"/>
                </a:solidFill>
              </a:rPr>
              <a:t>Mau desempenho, </a:t>
            </a:r>
          </a:p>
          <a:p>
            <a:pPr lvl="1"/>
            <a:r>
              <a:rPr lang="pt-BR" sz="1900" dirty="0">
                <a:solidFill>
                  <a:schemeClr val="tx1"/>
                </a:solidFill>
              </a:rPr>
              <a:t>Valores excessivamente ineficientes</a:t>
            </a:r>
          </a:p>
          <a:p>
            <a:pPr lvl="1"/>
            <a:r>
              <a:rPr lang="pt-BR" sz="1900" dirty="0">
                <a:solidFill>
                  <a:schemeClr val="tx1"/>
                </a:solidFill>
              </a:rPr>
              <a:t>Valores incompletos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06067B5-7052-4537-804D-93A9A189D6E5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Avaliação do Rendimento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587132B-EF56-4DA7-9D59-BADE191570F3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04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6ACCF171-6241-413B-8AB4-3F4C4561CDD0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Aplicação no Prestador de Serviço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437A057-977D-4B63-B2FB-575B75920D58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93D3E6DF-727F-4AA4-8831-EC443460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92" y="1994252"/>
            <a:ext cx="8866208" cy="3816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sz="2800" dirty="0">
                <a:solidFill>
                  <a:schemeClr val="tx1"/>
                </a:solidFill>
              </a:rPr>
              <a:t>Para apoio à decisões de:</a:t>
            </a:r>
          </a:p>
          <a:p>
            <a:pPr lvl="1"/>
            <a:r>
              <a:rPr lang="pt-BR" sz="2800" dirty="0">
                <a:solidFill>
                  <a:schemeClr val="tx1"/>
                </a:solidFill>
              </a:rPr>
              <a:t>Manutenção direcionada;</a:t>
            </a: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pt-BR" sz="2800" dirty="0">
                <a:solidFill>
                  <a:schemeClr val="tx1"/>
                </a:solidFill>
                <a:ea typeface="Times New Roman" panose="02020603050405020304" pitchFamily="18" charset="0"/>
              </a:rPr>
              <a:t>Priorização de investimentos;</a:t>
            </a:r>
          </a:p>
          <a:p>
            <a:pPr lvl="1"/>
            <a:r>
              <a:rPr lang="pt-BR" sz="2800" dirty="0">
                <a:solidFill>
                  <a:schemeClr val="tx1"/>
                </a:solidFill>
              </a:rPr>
              <a:t>Auditorias - verificações em campo;</a:t>
            </a: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pt-BR" sz="2800" dirty="0">
                <a:solidFill>
                  <a:schemeClr val="tx1"/>
                </a:solidFill>
              </a:rPr>
              <a:t>Controle de custos.</a:t>
            </a: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6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6ACCF171-6241-413B-8AB4-3F4C4561CDD0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Exercício Prático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437A057-977D-4B63-B2FB-575B75920D58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 descr="Assistir">
            <a:extLst>
              <a:ext uri="{FF2B5EF4-FFF2-40B4-BE49-F238E27FC236}">
                <a16:creationId xmlns:a16="http://schemas.microsoft.com/office/drawing/2014/main" id="{3D7F88E6-FDB4-4839-9ED0-E2A5A8D6D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3854" y="4274092"/>
            <a:ext cx="1593556" cy="1593556"/>
          </a:xfrm>
          <a:prstGeom prst="rect">
            <a:avLst/>
          </a:prstGeom>
        </p:spPr>
      </p:pic>
      <p:pic>
        <p:nvPicPr>
          <p:cNvPr id="9" name="Gráfico 8" descr="Lápis">
            <a:extLst>
              <a:ext uri="{FF2B5EF4-FFF2-40B4-BE49-F238E27FC236}">
                <a16:creationId xmlns:a16="http://schemas.microsoft.com/office/drawing/2014/main" id="{5FC041F8-93AB-494D-A375-AB78AED9A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9301" y="2599578"/>
            <a:ext cx="914400" cy="914400"/>
          </a:xfrm>
          <a:prstGeom prst="rect">
            <a:avLst/>
          </a:prstGeom>
        </p:spPr>
      </p:pic>
      <p:pic>
        <p:nvPicPr>
          <p:cNvPr id="11" name="Gráfico 10" descr="Livro Aberto">
            <a:extLst>
              <a:ext uri="{FF2B5EF4-FFF2-40B4-BE49-F238E27FC236}">
                <a16:creationId xmlns:a16="http://schemas.microsoft.com/office/drawing/2014/main" id="{B0C67059-69D8-4D3B-85F9-AAEB3AFCD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155" y="3077484"/>
            <a:ext cx="1750146" cy="1750146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AB4D798-FA4A-4BEB-8F10-F0ED371630FE}"/>
              </a:ext>
            </a:extLst>
          </p:cNvPr>
          <p:cNvSpPr/>
          <p:nvPr/>
        </p:nvSpPr>
        <p:spPr>
          <a:xfrm>
            <a:off x="6029383" y="3952557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rgbClr val="C80A0A"/>
                </a:solidFill>
              </a:rPr>
              <a:t>45 min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198854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6ACCF171-6241-413B-8AB4-3F4C4561CDD0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Conversão de Unidades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437A057-977D-4B63-B2FB-575B75920D58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97BA248F-5457-4F82-8682-3DD7CEB54D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67" y="1913334"/>
            <a:ext cx="8365266" cy="48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8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6ACCF171-6241-413B-8AB4-3F4C4561CDD0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Conversão de Unidades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437A057-977D-4B63-B2FB-575B75920D58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3">
            <a:extLst>
              <a:ext uri="{FF2B5EF4-FFF2-40B4-BE49-F238E27FC236}">
                <a16:creationId xmlns:a16="http://schemas.microsoft.com/office/drawing/2014/main" id="{4C80D304-3255-4312-B5A0-5671E5ADC8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315" y="1627090"/>
            <a:ext cx="7063369" cy="47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9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C61780-3EB5-4166-A2E2-9142AC491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8" t="15388" r="43884" b="3896"/>
          <a:stretch/>
        </p:blipFill>
        <p:spPr>
          <a:xfrm>
            <a:off x="378996" y="1939539"/>
            <a:ext cx="3286497" cy="4580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9F539C0-591A-49B6-9F6E-5B1A95D33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8" r="25713" b="4510"/>
          <a:stretch/>
        </p:blipFill>
        <p:spPr>
          <a:xfrm>
            <a:off x="4129088" y="1939539"/>
            <a:ext cx="4568948" cy="310395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Ferramenta CEN- Excel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113E9873-3664-4C45-9870-9A4EAB784F01}"/>
              </a:ext>
            </a:extLst>
          </p:cNvPr>
          <p:cNvSpPr/>
          <p:nvPr/>
        </p:nvSpPr>
        <p:spPr>
          <a:xfrm>
            <a:off x="3904491" y="5461392"/>
            <a:ext cx="52346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0" dirty="0">
                <a:solidFill>
                  <a:schemeClr val="tx1"/>
                </a:solidFill>
              </a:rPr>
              <a:t>Disponível em:</a:t>
            </a:r>
          </a:p>
          <a:p>
            <a:r>
              <a:rPr lang="pt-BR" sz="1600" b="0" dirty="0">
                <a:solidFill>
                  <a:schemeClr val="tx1"/>
                </a:solidFill>
              </a:rPr>
              <a:t>http://www.cidades.gov.br/saneamento-cidades/proeesa</a:t>
            </a:r>
          </a:p>
        </p:txBody>
      </p:sp>
    </p:spTree>
    <p:extLst>
      <p:ext uri="{BB962C8B-B14F-4D97-AF65-F5344CB8AC3E}">
        <p14:creationId xmlns:p14="http://schemas.microsoft.com/office/powerpoint/2010/main" val="1937495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91BC2A-12A9-4250-A4A1-8B5992A8A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3B2293-9CDC-4279-92B1-4A51CD115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" t="56525" r="45048" b="2721"/>
          <a:stretch/>
        </p:blipFill>
        <p:spPr>
          <a:xfrm>
            <a:off x="328613" y="2539396"/>
            <a:ext cx="8423863" cy="340579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EEE30D2-FCFA-4400-B495-F28D63DF55EE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Caracterização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861D2BE-8416-4741-9FA2-BE01314C0588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77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B92DB2-9E8E-4946-856A-55A4E39E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088A32-4FAD-476C-A9D1-04A7DA5E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352AF1-8F41-45C3-A415-A4EC1C58F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" t="52659" r="38554" b="4463"/>
          <a:stretch/>
        </p:blipFill>
        <p:spPr>
          <a:xfrm>
            <a:off x="142875" y="2703218"/>
            <a:ext cx="7412854" cy="292476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794C287-F5C9-4F30-8A63-2B0F09C28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47" t="52659" r="1413" b="17597"/>
          <a:stretch/>
        </p:blipFill>
        <p:spPr>
          <a:xfrm>
            <a:off x="4380294" y="4526176"/>
            <a:ext cx="4763706" cy="205482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1842F95-0BB5-4680-B800-A66C9D4005E3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Dados de Entrada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CD37FA9-CE39-4ACF-AFCB-0FB94AC2731E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3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Perguntas Chave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tertitel 1">
            <a:extLst>
              <a:ext uri="{FF2B5EF4-FFF2-40B4-BE49-F238E27FC236}">
                <a16:creationId xmlns:a16="http://schemas.microsoft.com/office/drawing/2014/main" id="{63AA3A39-1BB0-4192-B26D-95A3C4D78DEF}"/>
              </a:ext>
            </a:extLst>
          </p:cNvPr>
          <p:cNvSpPr txBox="1">
            <a:spLocks/>
          </p:cNvSpPr>
          <p:nvPr/>
        </p:nvSpPr>
        <p:spPr bwMode="auto">
          <a:xfrm>
            <a:off x="330439" y="2552700"/>
            <a:ext cx="7034400" cy="264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457200" indent="-457200"/>
            <a:r>
              <a:rPr lang="pt-BR" sz="2400" b="0" kern="0" dirty="0">
                <a:solidFill>
                  <a:schemeClr val="tx1"/>
                </a:solidFill>
              </a:rPr>
              <a:t>Como priorizar a manutenção e a substituição de equipamentos eletromecânicos? </a:t>
            </a:r>
          </a:p>
          <a:p>
            <a:pPr marL="457200" indent="-457200"/>
            <a:endParaRPr lang="pt-BR" sz="2400" b="0" kern="0" dirty="0">
              <a:solidFill>
                <a:schemeClr val="tx1"/>
              </a:solidFill>
            </a:endParaRPr>
          </a:p>
          <a:p>
            <a:pPr marL="457200" indent="-457200"/>
            <a:r>
              <a:rPr lang="pt-BR" sz="2400" b="0" kern="0" dirty="0">
                <a:solidFill>
                  <a:schemeClr val="tx1"/>
                </a:solidFill>
              </a:rPr>
              <a:t>Como tomar decisões sem dados confiáveis de operação?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20B0CB-D99B-4275-B130-85BB835BA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11" y1="64000" x2="32000" y2="60444"/>
                        <a14:foregroundMark x1="42222" y1="9778" x2="38667" y2="11111"/>
                        <a14:backgroundMark x1="14222" y1="35111" x2="14667" y2="16000"/>
                        <a14:backgroundMark x1="14667" y1="16000" x2="33778" y2="6222"/>
                        <a14:backgroundMark x1="38968" y1="5833" x2="51556" y2="4889"/>
                        <a14:backgroundMark x1="33778" y1="6222" x2="34583" y2="6162"/>
                        <a14:backgroundMark x1="51556" y1="4889" x2="67556" y2="18667"/>
                        <a14:backgroundMark x1="67556" y1="18667" x2="77778" y2="54222"/>
                        <a14:backgroundMark x1="77778" y1="54222" x2="78667" y2="73333"/>
                        <a14:backgroundMark x1="78667" y1="73333" x2="73778" y2="90222"/>
                        <a14:backgroundMark x1="73778" y1="90222" x2="54667" y2="95556"/>
                        <a14:backgroundMark x1="54667" y1="95556" x2="32889" y2="86667"/>
                        <a14:backgroundMark x1="32889" y1="86667" x2="19111" y2="68000"/>
                        <a14:backgroundMark x1="19111" y1="68000" x2="16444" y2="50667"/>
                        <a14:backgroundMark x1="16444" y1="50667" x2="18222" y2="3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3306" y="3842986"/>
            <a:ext cx="2740694" cy="27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31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C5A553A-609F-4922-A7AC-8D9A6181F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" t="52550" r="38452" b="3180"/>
          <a:stretch/>
        </p:blipFill>
        <p:spPr>
          <a:xfrm>
            <a:off x="384494" y="2908824"/>
            <a:ext cx="8375011" cy="3263376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83D558-7ED4-425C-91F0-9E01A628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85DDA7-7EA7-42CB-92BA-5164C5FC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3E51F85-FB92-4EAF-95AE-E83F33A0F1F8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Cálculo do Rendimento e Avaliação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581FC39-DF01-4398-B54E-DEF8AF60BE6F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037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DB8B10-9741-43DF-810C-E69E0CB22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83D558-7ED4-425C-91F0-9E01A628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85DDA7-7EA7-42CB-92BA-5164C5FC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6BE9E2-77E8-4709-A667-11323B617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" t="50000" r="67087" b="8986"/>
          <a:stretch/>
        </p:blipFill>
        <p:spPr>
          <a:xfrm>
            <a:off x="1156317" y="1466042"/>
            <a:ext cx="6831366" cy="470738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9C82550-9C49-46F8-85EB-AF63DB789A52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Melhoria no Sistema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9003686-270C-4EF5-9BE4-A233FE8EA6A3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26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83D558-7ED4-425C-91F0-9E01A628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85DDA7-7EA7-42CB-92BA-5164C5FC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54F7C2F-BA8D-4F61-99E9-48A49B85A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" t="50000" r="47645" b="10376"/>
          <a:stretch/>
        </p:blipFill>
        <p:spPr>
          <a:xfrm>
            <a:off x="344774" y="1667528"/>
            <a:ext cx="8548322" cy="352294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7480B5-29F3-468E-929F-E049E743F9D7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Economia Mensal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05BDF1D-E0AD-4775-96E5-3141C612D60B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532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53D4D84-8D68-4499-8C7F-CD29F65E2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" t="50772" r="28768" b="17359"/>
          <a:stretch/>
        </p:blipFill>
        <p:spPr>
          <a:xfrm>
            <a:off x="242887" y="2740847"/>
            <a:ext cx="8758237" cy="2192784"/>
          </a:xfrm>
          <a:prstGeom prst="rect">
            <a:avLst/>
          </a:prstGeom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476636-97F3-46CE-A64B-E3DECC58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BE4557-47E2-43A1-A69C-3CAE8CE5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8C21C33-8A81-4D10-94F7-7B603C6DFBC9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Avaliação do Investimento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642882F-FE09-4CF0-BD16-0383DB700312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47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592" y="2659238"/>
            <a:ext cx="360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Avaliação do desempenho operacional das estações elevatórias: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Avaliação do potencial de economia existente:</a:t>
            </a:r>
          </a:p>
          <a:p>
            <a:pPr marL="342900" indent="22225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 (kWh/mês)</a:t>
            </a:r>
          </a:p>
          <a:p>
            <a:pPr marL="342900" indent="22225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 (R$/mês)</a:t>
            </a:r>
          </a:p>
          <a:p>
            <a:pPr marL="342900" indent="22225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 (kgCO</a:t>
            </a:r>
            <a:r>
              <a:rPr lang="pt-BR" sz="2000" b="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/mês)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183592" y="1921688"/>
            <a:ext cx="3659209" cy="6765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Nível Operacional </a:t>
            </a:r>
            <a:endParaRPr lang="pt-BR" sz="24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5186587" y="1921688"/>
            <a:ext cx="3659209" cy="6765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Nível Gerencial</a:t>
            </a:r>
            <a:endParaRPr lang="pt-BR" sz="2400" b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55750" y="2804985"/>
            <a:ext cx="3790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273050" algn="just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Viabilidade econômica preliminar para a substituição de equipamento;</a:t>
            </a:r>
          </a:p>
          <a:p>
            <a:pPr marL="0" lvl="1" indent="342000" algn="just">
              <a:buFont typeface="Arial" panose="020B0604020202020204" pitchFamily="34" charset="0"/>
              <a:buChar char="•"/>
            </a:pPr>
            <a:r>
              <a:rPr lang="pt-BR" sz="2000" b="0" dirty="0" err="1">
                <a:solidFill>
                  <a:schemeClr val="tx1"/>
                </a:solidFill>
                <a:latin typeface="Arial" panose="020B0604020202020204" pitchFamily="34" charset="0"/>
              </a:rPr>
              <a:t>payback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 simples (meses);</a:t>
            </a:r>
          </a:p>
          <a:p>
            <a:pPr marL="0" lvl="1" indent="342000" algn="just">
              <a:buFont typeface="Arial" panose="020B0604020202020204" pitchFamily="34" charset="0"/>
              <a:buChar char="•"/>
            </a:pP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</a:rPr>
              <a:t>Intervenções recomendadas nas estações elevatórias.</a:t>
            </a:r>
          </a:p>
        </p:txBody>
      </p:sp>
      <p:sp>
        <p:nvSpPr>
          <p:cNvPr id="3" name="Elipse 2"/>
          <p:cNvSpPr/>
          <p:nvPr/>
        </p:nvSpPr>
        <p:spPr bwMode="auto">
          <a:xfrm>
            <a:off x="923293" y="3960917"/>
            <a:ext cx="439616" cy="41408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622425" y="3976697"/>
            <a:ext cx="439616" cy="41408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337274" y="3960917"/>
            <a:ext cx="439616" cy="414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4B16C7-36AC-4062-A617-0AC2771F1064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Relatório - Output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40065DD-690F-4673-BC16-2CBB997A224A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259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74011" t="24701" r="15212" b="13419"/>
          <a:stretch/>
        </p:blipFill>
        <p:spPr>
          <a:xfrm>
            <a:off x="2970985" y="1285875"/>
            <a:ext cx="2977718" cy="48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1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64711" t="35039" r="6635" b="29687"/>
          <a:stretch/>
        </p:blipFill>
        <p:spPr>
          <a:xfrm>
            <a:off x="218457" y="2043113"/>
            <a:ext cx="8707085" cy="3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4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65962" t="20941" r="6153" b="11424"/>
          <a:stretch/>
        </p:blipFill>
        <p:spPr>
          <a:xfrm>
            <a:off x="1017160" y="1180371"/>
            <a:ext cx="7109680" cy="485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03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65865" t="38376" r="6154" b="17863"/>
          <a:stretch/>
        </p:blipFill>
        <p:spPr>
          <a:xfrm>
            <a:off x="209026" y="1529861"/>
            <a:ext cx="8934974" cy="39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6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B523C2E3-EAB8-4724-BF3C-679D7E6E36A9}"/>
              </a:ext>
            </a:extLst>
          </p:cNvPr>
          <p:cNvSpPr/>
          <p:nvPr/>
        </p:nvSpPr>
        <p:spPr bwMode="auto">
          <a:xfrm>
            <a:off x="679155" y="1047748"/>
            <a:ext cx="8464845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Conclusões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B4956AC-3683-454C-BE50-16DCCA1B1C43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64EB2DB-50B5-4142-B8DC-E474285997E8}"/>
              </a:ext>
            </a:extLst>
          </p:cNvPr>
          <p:cNvSpPr txBox="1">
            <a:spLocks/>
          </p:cNvSpPr>
          <p:nvPr/>
        </p:nvSpPr>
        <p:spPr bwMode="auto">
          <a:xfrm>
            <a:off x="263952" y="1977272"/>
            <a:ext cx="8559986" cy="4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sz="2800" baseline="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2pPr>
            <a:lvl3pPr marL="1079500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3pPr>
            <a:lvl4pPr marL="1439863" indent="-358775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buChar char="•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4pPr>
            <a:lvl5pPr marL="1439863" algn="l" rtl="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charset="0"/>
              <a:tabLst>
                <a:tab pos="2190750" algn="l"/>
              </a:tabLst>
              <a:defRPr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chemeClr val="tx1"/>
                </a:solidFill>
              </a:rPr>
              <a:t>A sistematização do monitoramento e da avaliação de estações elevatórias permite detectar com mais celeridade desempenhos insuficientes;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chemeClr val="tx1"/>
                </a:solidFill>
              </a:rPr>
              <a:t>Relatórios de priorização de intervenção facilitam a tomada de decisões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chemeClr val="tx1"/>
                </a:solidFill>
              </a:rPr>
              <a:t>A confiabilidade é um auxilio na tomada de decisão, mas não é necessário ter os dados perfeitos;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0" dirty="0">
                <a:solidFill>
                  <a:schemeClr val="tx1"/>
                </a:solidFill>
              </a:rPr>
              <a:t>O CEN um cálculo de baixo custo que pode ser complementado com auditorias em campo para fundamentar investimentos mais significativos;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b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2000" b="0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2000" b="0" kern="0" dirty="0"/>
          </a:p>
        </p:txBody>
      </p:sp>
    </p:spTree>
    <p:extLst>
      <p:ext uri="{BB962C8B-B14F-4D97-AF65-F5344CB8AC3E}">
        <p14:creationId xmlns:p14="http://schemas.microsoft.com/office/powerpoint/2010/main" val="225862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pt-BR" sz="3600" b="0" kern="0" dirty="0">
                <a:solidFill>
                  <a:schemeClr val="tx1"/>
                </a:solidFill>
              </a:rPr>
              <a:t>Indicador base para medir eficiência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tertitel 1">
            <a:extLst>
              <a:ext uri="{FF2B5EF4-FFF2-40B4-BE49-F238E27FC236}">
                <a16:creationId xmlns:a16="http://schemas.microsoft.com/office/drawing/2014/main" id="{63AA3A39-1BB0-4192-B26D-95A3C4D78DEF}"/>
              </a:ext>
            </a:extLst>
          </p:cNvPr>
          <p:cNvSpPr txBox="1">
            <a:spLocks/>
          </p:cNvSpPr>
          <p:nvPr/>
        </p:nvSpPr>
        <p:spPr bwMode="auto">
          <a:xfrm>
            <a:off x="1054800" y="2462067"/>
            <a:ext cx="7034400" cy="264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5400" kern="0" dirty="0">
                <a:solidFill>
                  <a:schemeClr val="tx1"/>
                </a:solidFill>
              </a:rPr>
              <a:t>CEN </a:t>
            </a:r>
          </a:p>
          <a:p>
            <a:pPr marL="0" indent="0" algn="ctr">
              <a:buNone/>
            </a:pPr>
            <a:r>
              <a:rPr lang="pt-BR" sz="2400" b="0" kern="0" dirty="0">
                <a:solidFill>
                  <a:schemeClr val="tx1"/>
                </a:solidFill>
              </a:rPr>
              <a:t>(Consumo Específico Normalizado)</a:t>
            </a:r>
          </a:p>
        </p:txBody>
      </p:sp>
      <p:pic>
        <p:nvPicPr>
          <p:cNvPr id="4" name="Gráfico 3" descr="Lâmpada">
            <a:extLst>
              <a:ext uri="{FF2B5EF4-FFF2-40B4-BE49-F238E27FC236}">
                <a16:creationId xmlns:a16="http://schemas.microsoft.com/office/drawing/2014/main" id="{71839314-57A2-4F10-825C-27CD7B5F4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8717" y="2722760"/>
            <a:ext cx="1412479" cy="14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90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457DD29-2A82-4110-A226-FE823172FE66}"/>
              </a:ext>
            </a:extLst>
          </p:cNvPr>
          <p:cNvSpPr/>
          <p:nvPr/>
        </p:nvSpPr>
        <p:spPr bwMode="auto">
          <a:xfrm>
            <a:off x="0" y="0"/>
            <a:ext cx="9144000" cy="12257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Rechteck 1"/>
          <p:cNvSpPr/>
          <p:nvPr/>
        </p:nvSpPr>
        <p:spPr>
          <a:xfrm>
            <a:off x="224052" y="2726152"/>
            <a:ext cx="869589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solidFill>
                  <a:srgbClr val="C80F0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Obrigada!</a:t>
            </a:r>
          </a:p>
          <a:p>
            <a:endParaRPr lang="es-ES" sz="2000" dirty="0">
              <a:solidFill>
                <a:srgbClr val="C80F0F"/>
              </a:solidFill>
              <a:latin typeface="Arial" panose="020B0604020202020204" pitchFamily="34" charset="0"/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1500" dirty="0">
                <a:solidFill>
                  <a:schemeClr val="tx1"/>
                </a:solidFill>
              </a:rPr>
              <a:t>Jessica Rocha Gama </a:t>
            </a:r>
          </a:p>
          <a:p>
            <a:r>
              <a:rPr lang="pt-BR" sz="1500" b="0" dirty="0">
                <a:solidFill>
                  <a:schemeClr val="tx1"/>
                </a:solidFill>
              </a:rPr>
              <a:t>Assessora técnica do </a:t>
            </a:r>
            <a:r>
              <a:rPr lang="pt-BR" sz="1500" b="0" dirty="0" err="1">
                <a:solidFill>
                  <a:schemeClr val="tx1"/>
                </a:solidFill>
              </a:rPr>
              <a:t>ProEESA</a:t>
            </a:r>
            <a:endParaRPr lang="pt-BR" sz="1500" b="0" dirty="0">
              <a:solidFill>
                <a:schemeClr val="tx1"/>
              </a:solidFill>
            </a:endParaRPr>
          </a:p>
          <a:p>
            <a:r>
              <a:rPr lang="pt-BR" sz="1500" b="0" dirty="0">
                <a:solidFill>
                  <a:schemeClr val="tx1"/>
                </a:solidFill>
              </a:rPr>
              <a:t>gama@akut-umwelt.de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EA2403-DC53-4B2B-810F-DCE06ED7CE76}"/>
              </a:ext>
            </a:extLst>
          </p:cNvPr>
          <p:cNvSpPr/>
          <p:nvPr/>
        </p:nvSpPr>
        <p:spPr>
          <a:xfrm rot="10800000">
            <a:off x="6019800" y="0"/>
            <a:ext cx="3124200" cy="5188585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9A4831A-8007-4952-9156-FB8C4CC7EBCE}"/>
              </a:ext>
            </a:extLst>
          </p:cNvPr>
          <p:cNvSpPr/>
          <p:nvPr/>
        </p:nvSpPr>
        <p:spPr bwMode="auto">
          <a:xfrm>
            <a:off x="6755642" y="5950424"/>
            <a:ext cx="2388358" cy="7385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68" t="29059" r="12015" b="29474"/>
          <a:stretch/>
        </p:blipFill>
        <p:spPr>
          <a:xfrm>
            <a:off x="5846040" y="5589278"/>
            <a:ext cx="3297960" cy="131307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48002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pt-BR" sz="3600" b="0" kern="0" dirty="0">
                <a:solidFill>
                  <a:schemeClr val="tx1"/>
                </a:solidFill>
              </a:rPr>
              <a:t>Indicador base para medir eficiência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tertitel 1">
            <a:extLst>
              <a:ext uri="{FF2B5EF4-FFF2-40B4-BE49-F238E27FC236}">
                <a16:creationId xmlns:a16="http://schemas.microsoft.com/office/drawing/2014/main" id="{63AA3A39-1BB0-4192-B26D-95A3C4D78DEF}"/>
              </a:ext>
            </a:extLst>
          </p:cNvPr>
          <p:cNvSpPr txBox="1">
            <a:spLocks/>
          </p:cNvSpPr>
          <p:nvPr/>
        </p:nvSpPr>
        <p:spPr bwMode="auto">
          <a:xfrm>
            <a:off x="0" y="2106451"/>
            <a:ext cx="4929276" cy="264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5400" kern="0" dirty="0">
                <a:solidFill>
                  <a:schemeClr val="tx1"/>
                </a:solidFill>
              </a:rPr>
              <a:t>CEN </a:t>
            </a:r>
          </a:p>
          <a:p>
            <a:pPr marL="0" indent="0" algn="ctr">
              <a:buNone/>
            </a:pPr>
            <a:r>
              <a:rPr lang="pt-BR" sz="2400" b="0" kern="0" dirty="0">
                <a:solidFill>
                  <a:schemeClr val="tx1"/>
                </a:solidFill>
              </a:rPr>
              <a:t>(Consumo Específico Normalizado)</a:t>
            </a:r>
          </a:p>
        </p:txBody>
      </p:sp>
      <p:sp>
        <p:nvSpPr>
          <p:cNvPr id="8" name="Untertitel 1">
            <a:extLst>
              <a:ext uri="{FF2B5EF4-FFF2-40B4-BE49-F238E27FC236}">
                <a16:creationId xmlns:a16="http://schemas.microsoft.com/office/drawing/2014/main" id="{319ED4FA-BB38-4F5B-A8E7-0CE447EC04CE}"/>
              </a:ext>
            </a:extLst>
          </p:cNvPr>
          <p:cNvSpPr txBox="1">
            <a:spLocks/>
          </p:cNvSpPr>
          <p:nvPr/>
        </p:nvSpPr>
        <p:spPr bwMode="auto">
          <a:xfrm>
            <a:off x="4367962" y="2130684"/>
            <a:ext cx="4929276" cy="264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5400" kern="0" dirty="0">
                <a:solidFill>
                  <a:schemeClr val="tx1"/>
                </a:solidFill>
              </a:rPr>
              <a:t>IN058</a:t>
            </a:r>
          </a:p>
          <a:p>
            <a:pPr marL="0" indent="0" algn="ctr">
              <a:buNone/>
            </a:pPr>
            <a:r>
              <a:rPr lang="pt-BR" sz="2400" b="0" kern="0" dirty="0">
                <a:solidFill>
                  <a:schemeClr val="tx1"/>
                </a:solidFill>
              </a:rPr>
              <a:t>(Consumo Específico)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991CEFE-BA74-4E5A-95BA-12F861D8D463}"/>
              </a:ext>
            </a:extLst>
          </p:cNvPr>
          <p:cNvSpPr/>
          <p:nvPr/>
        </p:nvSpPr>
        <p:spPr bwMode="auto">
          <a:xfrm rot="8503">
            <a:off x="910896" y="4518145"/>
            <a:ext cx="3511177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x100m)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B9224CF-B90C-4C08-BA77-1D21862DD63E}"/>
              </a:ext>
            </a:extLst>
          </p:cNvPr>
          <p:cNvSpPr/>
          <p:nvPr/>
        </p:nvSpPr>
        <p:spPr bwMode="auto">
          <a:xfrm rot="8503">
            <a:off x="5835332" y="4516553"/>
            <a:ext cx="2224619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pt-BR" sz="3600" b="0" kern="0" dirty="0">
                <a:solidFill>
                  <a:schemeClr val="tx1"/>
                </a:solidFill>
              </a:rPr>
              <a:t>O que é o CEN?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>
            <a:extLst>
              <a:ext uri="{FF2B5EF4-FFF2-40B4-BE49-F238E27FC236}">
                <a16:creationId xmlns:a16="http://schemas.microsoft.com/office/drawing/2014/main" id="{4D42DD53-6ABD-49F3-BDC5-94916C04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9" y="6138353"/>
            <a:ext cx="4329372" cy="752475"/>
          </a:xfrm>
        </p:spPr>
        <p:txBody>
          <a:bodyPr>
            <a:normAutofit/>
          </a:bodyPr>
          <a:lstStyle/>
          <a:p>
            <a:pPr algn="ctr"/>
            <a:r>
              <a:rPr lang="es-MX" altLang="de-DE" sz="1600" dirty="0"/>
              <a:t>Ph5 - Consumo de energía estandarizado (kWh/m</a:t>
            </a:r>
            <a:r>
              <a:rPr lang="es-MX" altLang="de-DE" sz="1600" baseline="30000" dirty="0"/>
              <a:t>3</a:t>
            </a:r>
            <a:r>
              <a:rPr lang="es-MX" altLang="de-DE" sz="1600" dirty="0"/>
              <a:t>x100m)  equivalente a (%) </a:t>
            </a:r>
          </a:p>
        </p:txBody>
      </p:sp>
      <p:sp>
        <p:nvSpPr>
          <p:cNvPr id="12" name="9 CuadroTexto">
            <a:extLst>
              <a:ext uri="{FF2B5EF4-FFF2-40B4-BE49-F238E27FC236}">
                <a16:creationId xmlns:a16="http://schemas.microsoft.com/office/drawing/2014/main" id="{BF303D5B-7C29-4531-BA7C-C7DEF11F5279}"/>
              </a:ext>
            </a:extLst>
          </p:cNvPr>
          <p:cNvSpPr txBox="1"/>
          <p:nvPr/>
        </p:nvSpPr>
        <p:spPr>
          <a:xfrm>
            <a:off x="1679581" y="4773705"/>
            <a:ext cx="882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jjj</a:t>
            </a:r>
          </a:p>
        </p:txBody>
      </p:sp>
      <p:sp>
        <p:nvSpPr>
          <p:cNvPr id="15" name="10 Cubo">
            <a:extLst>
              <a:ext uri="{FF2B5EF4-FFF2-40B4-BE49-F238E27FC236}">
                <a16:creationId xmlns:a16="http://schemas.microsoft.com/office/drawing/2014/main" id="{10A8149C-F1C7-4CE3-ABB7-3A52FD997820}"/>
              </a:ext>
            </a:extLst>
          </p:cNvPr>
          <p:cNvSpPr/>
          <p:nvPr/>
        </p:nvSpPr>
        <p:spPr bwMode="auto">
          <a:xfrm>
            <a:off x="608019" y="3497355"/>
            <a:ext cx="2743200" cy="258603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13 Cubo">
            <a:extLst>
              <a:ext uri="{FF2B5EF4-FFF2-40B4-BE49-F238E27FC236}">
                <a16:creationId xmlns:a16="http://schemas.microsoft.com/office/drawing/2014/main" id="{1E118DB6-FA06-49BC-801C-69E4B8AD128D}"/>
              </a:ext>
            </a:extLst>
          </p:cNvPr>
          <p:cNvSpPr/>
          <p:nvPr/>
        </p:nvSpPr>
        <p:spPr bwMode="auto">
          <a:xfrm>
            <a:off x="4511681" y="4868955"/>
            <a:ext cx="1266825" cy="120808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14 Cubo">
            <a:extLst>
              <a:ext uri="{FF2B5EF4-FFF2-40B4-BE49-F238E27FC236}">
                <a16:creationId xmlns:a16="http://schemas.microsoft.com/office/drawing/2014/main" id="{229471FE-036A-4671-A450-859D887AE0E7}"/>
              </a:ext>
            </a:extLst>
          </p:cNvPr>
          <p:cNvSpPr/>
          <p:nvPr/>
        </p:nvSpPr>
        <p:spPr bwMode="auto">
          <a:xfrm>
            <a:off x="7964494" y="5626193"/>
            <a:ext cx="384175" cy="434975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15 Flecha arriba">
            <a:extLst>
              <a:ext uri="{FF2B5EF4-FFF2-40B4-BE49-F238E27FC236}">
                <a16:creationId xmlns:a16="http://schemas.microsoft.com/office/drawing/2014/main" id="{39F6E449-4AC8-4617-9353-08CCB963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956" y="2878230"/>
            <a:ext cx="504825" cy="3173413"/>
          </a:xfrm>
          <a:prstGeom prst="upArrow">
            <a:avLst>
              <a:gd name="adj1" fmla="val 50000"/>
              <a:gd name="adj2" fmla="val 49969"/>
            </a:avLst>
          </a:prstGeom>
          <a:solidFill>
            <a:srgbClr val="00B05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sp>
        <p:nvSpPr>
          <p:cNvPr id="19" name="16 Flecha arriba">
            <a:extLst>
              <a:ext uri="{FF2B5EF4-FFF2-40B4-BE49-F238E27FC236}">
                <a16:creationId xmlns:a16="http://schemas.microsoft.com/office/drawing/2014/main" id="{16768B80-8BC5-40CE-9BE1-9E0AC89F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6" y="1817780"/>
            <a:ext cx="503238" cy="4243388"/>
          </a:xfrm>
          <a:prstGeom prst="upArrow">
            <a:avLst>
              <a:gd name="adj1" fmla="val 50000"/>
              <a:gd name="adj2" fmla="val 5012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sp>
        <p:nvSpPr>
          <p:cNvPr id="20" name="17 Flecha arriba">
            <a:extLst>
              <a:ext uri="{FF2B5EF4-FFF2-40B4-BE49-F238E27FC236}">
                <a16:creationId xmlns:a16="http://schemas.microsoft.com/office/drawing/2014/main" id="{2D7B2DF0-1278-4ADC-B721-CE8B97F49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44" y="3646580"/>
            <a:ext cx="504825" cy="2425700"/>
          </a:xfrm>
          <a:prstGeom prst="upArrow">
            <a:avLst>
              <a:gd name="adj1" fmla="val 50000"/>
              <a:gd name="adj2" fmla="val 49986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cxnSp>
        <p:nvCxnSpPr>
          <p:cNvPr id="21" name="19 Conector recto">
            <a:extLst>
              <a:ext uri="{FF2B5EF4-FFF2-40B4-BE49-F238E27FC236}">
                <a16:creationId xmlns:a16="http://schemas.microsoft.com/office/drawing/2014/main" id="{A2C2EECE-1822-4679-81CE-43A84463A2AF}"/>
              </a:ext>
            </a:extLst>
          </p:cNvPr>
          <p:cNvCxnSpPr>
            <a:cxnSpLocks/>
          </p:cNvCxnSpPr>
          <p:nvPr/>
        </p:nvCxnSpPr>
        <p:spPr bwMode="auto">
          <a:xfrm>
            <a:off x="2687644" y="4159343"/>
            <a:ext cx="5549900" cy="15763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8 Conector recto">
            <a:extLst>
              <a:ext uri="{FF2B5EF4-FFF2-40B4-BE49-F238E27FC236}">
                <a16:creationId xmlns:a16="http://schemas.microsoft.com/office/drawing/2014/main" id="{9EECAD18-6589-4923-B26B-C0BC746BA953}"/>
              </a:ext>
            </a:extLst>
          </p:cNvPr>
          <p:cNvCxnSpPr>
            <a:cxnSpLocks noChangeShapeType="1"/>
            <a:stCxn id="20" idx="0"/>
            <a:endCxn id="18" idx="0"/>
          </p:cNvCxnSpPr>
          <p:nvPr/>
        </p:nvCxnSpPr>
        <p:spPr bwMode="auto">
          <a:xfrm flipV="1">
            <a:off x="3702056" y="2878230"/>
            <a:ext cx="5040313" cy="76835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31 Conector recto">
            <a:extLst>
              <a:ext uri="{FF2B5EF4-FFF2-40B4-BE49-F238E27FC236}">
                <a16:creationId xmlns:a16="http://schemas.microsoft.com/office/drawing/2014/main" id="{BD693054-7C74-4F86-81ED-FBD6C58F3AFF}"/>
              </a:ext>
            </a:extLst>
          </p:cNvPr>
          <p:cNvCxnSpPr>
            <a:cxnSpLocks noChangeShapeType="1"/>
            <a:stCxn id="19" idx="0"/>
            <a:endCxn id="18" idx="0"/>
          </p:cNvCxnSpPr>
          <p:nvPr/>
        </p:nvCxnSpPr>
        <p:spPr bwMode="auto">
          <a:xfrm>
            <a:off x="6054731" y="1817780"/>
            <a:ext cx="2687638" cy="106045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37 Conector recto">
            <a:extLst>
              <a:ext uri="{FF2B5EF4-FFF2-40B4-BE49-F238E27FC236}">
                <a16:creationId xmlns:a16="http://schemas.microsoft.com/office/drawing/2014/main" id="{03E032D7-EBC7-4A4C-95B0-74BD166F70AC}"/>
              </a:ext>
            </a:extLst>
          </p:cNvPr>
          <p:cNvCxnSpPr>
            <a:cxnSpLocks/>
          </p:cNvCxnSpPr>
          <p:nvPr/>
        </p:nvCxnSpPr>
        <p:spPr bwMode="auto">
          <a:xfrm>
            <a:off x="5478469" y="5168993"/>
            <a:ext cx="2759075" cy="58261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43 Conector recto">
            <a:extLst>
              <a:ext uri="{FF2B5EF4-FFF2-40B4-BE49-F238E27FC236}">
                <a16:creationId xmlns:a16="http://schemas.microsoft.com/office/drawing/2014/main" id="{16275818-7B47-4EA0-BB02-0D314665B96B}"/>
              </a:ext>
            </a:extLst>
          </p:cNvPr>
          <p:cNvCxnSpPr>
            <a:endCxn id="18" idx="2"/>
          </p:cNvCxnSpPr>
          <p:nvPr/>
        </p:nvCxnSpPr>
        <p:spPr bwMode="auto">
          <a:xfrm flipV="1">
            <a:off x="2703519" y="6051643"/>
            <a:ext cx="6038850" cy="317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53 Rectángulo">
            <a:extLst>
              <a:ext uri="{FF2B5EF4-FFF2-40B4-BE49-F238E27FC236}">
                <a16:creationId xmlns:a16="http://schemas.microsoft.com/office/drawing/2014/main" id="{D7173ED6-4FD7-481B-81FB-ECF8A7963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000" y="3948651"/>
            <a:ext cx="1471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de-DE">
                <a:solidFill>
                  <a:srgbClr val="6E6452"/>
                </a:solidFill>
              </a:rPr>
              <a:t>Estándar </a:t>
            </a:r>
          </a:p>
        </p:txBody>
      </p:sp>
      <p:sp>
        <p:nvSpPr>
          <p:cNvPr id="27" name="59 Rectángulo">
            <a:extLst>
              <a:ext uri="{FF2B5EF4-FFF2-40B4-BE49-F238E27FC236}">
                <a16:creationId xmlns:a16="http://schemas.microsoft.com/office/drawing/2014/main" id="{2AAE1C97-B952-470B-868B-6EF567D01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811469"/>
            <a:ext cx="57992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de-DE" sz="2000" b="0" dirty="0">
                <a:solidFill>
                  <a:srgbClr val="6E6452"/>
                </a:solidFill>
              </a:rPr>
              <a:t>O indicador da IWA Ph5 (CEN em português) equipara todos os bombeamentos convertendo o volume elevado para 1 m</a:t>
            </a:r>
            <a:r>
              <a:rPr lang="pt-BR" altLang="de-DE" sz="2000" b="0" baseline="30000" dirty="0">
                <a:solidFill>
                  <a:srgbClr val="6E6452"/>
                </a:solidFill>
              </a:rPr>
              <a:t>3 </a:t>
            </a:r>
            <a:r>
              <a:rPr lang="pt-BR" altLang="de-DE" sz="2000" b="0" dirty="0">
                <a:solidFill>
                  <a:srgbClr val="6E6452"/>
                </a:solidFill>
              </a:rPr>
              <a:t>a 100m de altura manométrica.</a:t>
            </a:r>
          </a:p>
          <a:p>
            <a:pPr algn="just" eaLnBrk="1" hangingPunct="1"/>
            <a:endParaRPr lang="pt-BR" altLang="de-DE" sz="2000" b="0" dirty="0">
              <a:solidFill>
                <a:srgbClr val="6E6452"/>
              </a:solidFill>
            </a:endParaRPr>
          </a:p>
          <a:p>
            <a:pPr algn="just" eaLnBrk="1" hangingPunct="1"/>
            <a:endParaRPr lang="pt-BR" altLang="de-DE" sz="2000" b="0" dirty="0">
              <a:solidFill>
                <a:srgbClr val="6E6452"/>
              </a:solidFill>
            </a:endParaRPr>
          </a:p>
          <a:p>
            <a:pPr algn="just" eaLnBrk="1" hangingPunct="1"/>
            <a:r>
              <a:rPr lang="pt-BR" altLang="de-DE" sz="2000" b="0" dirty="0">
                <a:solidFill>
                  <a:srgbClr val="6E6452"/>
                </a:solidFill>
              </a:rPr>
              <a:t>        </a:t>
            </a: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E897404C-72B7-446A-9D12-E22CD876B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9519" y="1147391"/>
            <a:ext cx="1699640" cy="11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1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pt-BR" sz="3600" b="0" kern="0" dirty="0">
                <a:solidFill>
                  <a:schemeClr val="tx1"/>
                </a:solidFill>
              </a:rPr>
              <a:t>Qual bomba é mais eficiente?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6C7CFE7A-FF0D-484D-84A8-7D6E38469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330"/>
          <a:stretch/>
        </p:blipFill>
        <p:spPr>
          <a:xfrm>
            <a:off x="48936" y="1885855"/>
            <a:ext cx="2894833" cy="3674344"/>
          </a:xfrm>
          <a:prstGeom prst="rect">
            <a:avLst/>
          </a:prstGeom>
        </p:spPr>
      </p:pic>
      <p:sp>
        <p:nvSpPr>
          <p:cNvPr id="30" name="9 Rectángulo redondeado">
            <a:extLst>
              <a:ext uri="{FF2B5EF4-FFF2-40B4-BE49-F238E27FC236}">
                <a16:creationId xmlns:a16="http://schemas.microsoft.com/office/drawing/2014/main" id="{41DAC792-D92B-408C-8A40-DF5E2EBC865A}"/>
              </a:ext>
            </a:extLst>
          </p:cNvPr>
          <p:cNvSpPr/>
          <p:nvPr/>
        </p:nvSpPr>
        <p:spPr bwMode="auto">
          <a:xfrm>
            <a:off x="951797" y="2915831"/>
            <a:ext cx="1749632" cy="24345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10 Rectángulo redondeado">
            <a:extLst>
              <a:ext uri="{FF2B5EF4-FFF2-40B4-BE49-F238E27FC236}">
                <a16:creationId xmlns:a16="http://schemas.microsoft.com/office/drawing/2014/main" id="{B4320ADD-0AA3-4CAA-9619-AEE33E73D053}"/>
              </a:ext>
            </a:extLst>
          </p:cNvPr>
          <p:cNvSpPr/>
          <p:nvPr/>
        </p:nvSpPr>
        <p:spPr bwMode="auto">
          <a:xfrm>
            <a:off x="3038420" y="2898270"/>
            <a:ext cx="704850" cy="2452109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16 CuadroTexto">
            <a:extLst>
              <a:ext uri="{FF2B5EF4-FFF2-40B4-BE49-F238E27FC236}">
                <a16:creationId xmlns:a16="http://schemas.microsoft.com/office/drawing/2014/main" id="{87388858-6D9D-4C58-9EB7-8CF1754CD409}"/>
              </a:ext>
            </a:extLst>
          </p:cNvPr>
          <p:cNvSpPr txBox="1"/>
          <p:nvPr/>
        </p:nvSpPr>
        <p:spPr>
          <a:xfrm>
            <a:off x="1077862" y="5852820"/>
            <a:ext cx="17145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onstante</a:t>
            </a:r>
          </a:p>
        </p:txBody>
      </p:sp>
      <p:sp>
        <p:nvSpPr>
          <p:cNvPr id="33" name="19 Flecha arriba">
            <a:extLst>
              <a:ext uri="{FF2B5EF4-FFF2-40B4-BE49-F238E27FC236}">
                <a16:creationId xmlns:a16="http://schemas.microsoft.com/office/drawing/2014/main" id="{724D3217-9F1F-49F5-9134-FD333671358E}"/>
              </a:ext>
            </a:extLst>
          </p:cNvPr>
          <p:cNvSpPr/>
          <p:nvPr/>
        </p:nvSpPr>
        <p:spPr bwMode="auto">
          <a:xfrm>
            <a:off x="1210975" y="5350379"/>
            <a:ext cx="479425" cy="563880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21 CuadroTexto">
            <a:extLst>
              <a:ext uri="{FF2B5EF4-FFF2-40B4-BE49-F238E27FC236}">
                <a16:creationId xmlns:a16="http://schemas.microsoft.com/office/drawing/2014/main" id="{3F95ABF7-4B29-4397-87AF-616E86FF70A2}"/>
              </a:ext>
            </a:extLst>
          </p:cNvPr>
          <p:cNvSpPr txBox="1"/>
          <p:nvPr/>
        </p:nvSpPr>
        <p:spPr>
          <a:xfrm>
            <a:off x="2943769" y="5842251"/>
            <a:ext cx="17145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Variável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22 Flecha arriba">
            <a:extLst>
              <a:ext uri="{FF2B5EF4-FFF2-40B4-BE49-F238E27FC236}">
                <a16:creationId xmlns:a16="http://schemas.microsoft.com/office/drawing/2014/main" id="{C9BF1252-E52D-4908-AD96-9013E911E6AA}"/>
              </a:ext>
            </a:extLst>
          </p:cNvPr>
          <p:cNvSpPr/>
          <p:nvPr/>
        </p:nvSpPr>
        <p:spPr bwMode="auto">
          <a:xfrm>
            <a:off x="3170732" y="5378440"/>
            <a:ext cx="479425" cy="53581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12 CuadroTexto">
            <a:extLst>
              <a:ext uri="{FF2B5EF4-FFF2-40B4-BE49-F238E27FC236}">
                <a16:creationId xmlns:a16="http://schemas.microsoft.com/office/drawing/2014/main" id="{3F059D01-919C-4E2E-B1CD-624DBF941889}"/>
              </a:ext>
            </a:extLst>
          </p:cNvPr>
          <p:cNvSpPr txBox="1"/>
          <p:nvPr/>
        </p:nvSpPr>
        <p:spPr>
          <a:xfrm>
            <a:off x="959789" y="6224372"/>
            <a:ext cx="214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>
                <a:latin typeface="Arial" charset="0"/>
                <a:cs typeface="Arial" charset="0"/>
              </a:rPr>
              <a:t>0,5 kWh/m</a:t>
            </a:r>
            <a:r>
              <a:rPr lang="de-DE" sz="2400" b="1" baseline="300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7" name="1 Título">
            <a:extLst>
              <a:ext uri="{FF2B5EF4-FFF2-40B4-BE49-F238E27FC236}">
                <a16:creationId xmlns:a16="http://schemas.microsoft.com/office/drawing/2014/main" id="{1FB2472C-99EB-4BB3-98A9-C0C84AAC6587}"/>
              </a:ext>
            </a:extLst>
          </p:cNvPr>
          <p:cNvSpPr txBox="1">
            <a:spLocks/>
          </p:cNvSpPr>
          <p:nvPr/>
        </p:nvSpPr>
        <p:spPr bwMode="auto">
          <a:xfrm>
            <a:off x="4124482" y="5589707"/>
            <a:ext cx="501951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de-DE" b="0" kern="0" dirty="0"/>
              <a:t>kWh/m</a:t>
            </a:r>
            <a:r>
              <a:rPr lang="pt-BR" altLang="de-DE" b="0" kern="0" baseline="30000" dirty="0"/>
              <a:t>3</a:t>
            </a:r>
            <a:r>
              <a:rPr lang="pt-BR" altLang="de-DE" b="0" kern="0" dirty="0"/>
              <a:t> não mede eficiência, mas serve de referência para comparar uma bomba consigo mesma em períodos diferentes. </a:t>
            </a:r>
          </a:p>
        </p:txBody>
      </p:sp>
      <p:sp>
        <p:nvSpPr>
          <p:cNvPr id="38" name="19 Flecha arriba">
            <a:extLst>
              <a:ext uri="{FF2B5EF4-FFF2-40B4-BE49-F238E27FC236}">
                <a16:creationId xmlns:a16="http://schemas.microsoft.com/office/drawing/2014/main" id="{2CED3E5A-D159-4661-B1A8-BC0A347345F2}"/>
              </a:ext>
            </a:extLst>
          </p:cNvPr>
          <p:cNvSpPr/>
          <p:nvPr/>
        </p:nvSpPr>
        <p:spPr bwMode="auto">
          <a:xfrm>
            <a:off x="2033063" y="5378440"/>
            <a:ext cx="479425" cy="563880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5652CB6C-1AD8-43A5-9F79-0E716D879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6"/>
          <a:stretch/>
        </p:blipFill>
        <p:spPr>
          <a:xfrm>
            <a:off x="2960607" y="1885855"/>
            <a:ext cx="5987558" cy="36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26D6FC66-676C-47EA-9C55-DCD49858670A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Pergunta Chave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F39590A-1E92-4F60-A5C7-DFCD80DA087C}"/>
              </a:ext>
            </a:extLst>
          </p:cNvPr>
          <p:cNvCxnSpPr/>
          <p:nvPr/>
        </p:nvCxnSpPr>
        <p:spPr bwMode="auto">
          <a:xfrm>
            <a:off x="0" y="1660202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ntertitel 1">
            <a:extLst>
              <a:ext uri="{FF2B5EF4-FFF2-40B4-BE49-F238E27FC236}">
                <a16:creationId xmlns:a16="http://schemas.microsoft.com/office/drawing/2014/main" id="{63AA3A39-1BB0-4192-B26D-95A3C4D78DEF}"/>
              </a:ext>
            </a:extLst>
          </p:cNvPr>
          <p:cNvSpPr txBox="1">
            <a:spLocks/>
          </p:cNvSpPr>
          <p:nvPr/>
        </p:nvSpPr>
        <p:spPr bwMode="auto">
          <a:xfrm>
            <a:off x="330439" y="2552700"/>
            <a:ext cx="7034400" cy="129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457200" indent="-457200"/>
            <a:r>
              <a:rPr lang="pt-BR" sz="2400" b="0" kern="0" dirty="0">
                <a:solidFill>
                  <a:schemeClr val="tx1"/>
                </a:solidFill>
              </a:rPr>
              <a:t>Como priorizar a manutenção e a substituição de equipamentos eletromecânicos? </a:t>
            </a:r>
          </a:p>
          <a:p>
            <a:pPr marL="457200" indent="-457200"/>
            <a:endParaRPr lang="pt-BR" sz="2400" b="0" kern="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420B0CB-D99B-4275-B130-85BB835BA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11" y1="64000" x2="32000" y2="60444"/>
                        <a14:foregroundMark x1="42222" y1="9778" x2="38667" y2="11111"/>
                        <a14:backgroundMark x1="14222" y1="35111" x2="14667" y2="16000"/>
                        <a14:backgroundMark x1="14667" y1="16000" x2="33778" y2="6222"/>
                        <a14:backgroundMark x1="38968" y1="5833" x2="51556" y2="4889"/>
                        <a14:backgroundMark x1="33778" y1="6222" x2="34583" y2="6162"/>
                        <a14:backgroundMark x1="51556" y1="4889" x2="67556" y2="18667"/>
                        <a14:backgroundMark x1="67556" y1="18667" x2="77778" y2="54222"/>
                        <a14:backgroundMark x1="77778" y1="54222" x2="78667" y2="73333"/>
                        <a14:backgroundMark x1="78667" y1="73333" x2="73778" y2="90222"/>
                        <a14:backgroundMark x1="73778" y1="90222" x2="54667" y2="95556"/>
                        <a14:backgroundMark x1="54667" y1="95556" x2="32889" y2="86667"/>
                        <a14:backgroundMark x1="32889" y1="86667" x2="19111" y2="68000"/>
                        <a14:backgroundMark x1="19111" y1="68000" x2="16444" y2="50667"/>
                        <a14:backgroundMark x1="16444" y1="50667" x2="18222" y2="33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2600" y="1827496"/>
            <a:ext cx="2740694" cy="274069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B08F9BD-0C30-4120-B913-9CE251704279}"/>
              </a:ext>
            </a:extLst>
          </p:cNvPr>
          <p:cNvSpPr/>
          <p:nvPr/>
        </p:nvSpPr>
        <p:spPr>
          <a:xfrm>
            <a:off x="1683976" y="3761708"/>
            <a:ext cx="6234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Estabelecendo  um sistema de avaliação simplificado do funcionamento dos equipamentos e calculando o potencial de economia!</a:t>
            </a:r>
          </a:p>
        </p:txBody>
      </p:sp>
      <p:sp>
        <p:nvSpPr>
          <p:cNvPr id="9" name="AutoShape 4" descr="Resultado de imagem para bonequinho tendo uma ideia">
            <a:extLst>
              <a:ext uri="{FF2B5EF4-FFF2-40B4-BE49-F238E27FC236}">
                <a16:creationId xmlns:a16="http://schemas.microsoft.com/office/drawing/2014/main" id="{95413247-97FC-4975-86C2-145B24269A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325880"/>
            <a:ext cx="2255520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4E8A102-6372-40CD-B450-0FBF640A6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" y="3581400"/>
            <a:ext cx="1611098" cy="198882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F194A5AE-1445-486F-92F7-1D39880FC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4185" y="5775834"/>
            <a:ext cx="702768" cy="702768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71171A1-E15C-499C-ACC9-1A3CCE828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368" y="5622755"/>
            <a:ext cx="487533" cy="487533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1A88F2D3-A3C8-4CD7-8B40-69CA171EB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993" y="5647149"/>
            <a:ext cx="900908" cy="900908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F7EFA69A-F39F-45B2-A3A4-E7411C6FC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537" y="6206996"/>
            <a:ext cx="569879" cy="569879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B24BF3DC-FAC6-464E-BDE7-624167199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066" y="5858490"/>
            <a:ext cx="393317" cy="393317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AF4CEAA-FD1D-4780-A1DC-7C98D62F7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759" y="6364289"/>
            <a:ext cx="367535" cy="367535"/>
          </a:xfrm>
          <a:prstGeom prst="rect">
            <a:avLst/>
          </a:prstGeom>
        </p:spPr>
      </p:pic>
      <p:sp>
        <p:nvSpPr>
          <p:cNvPr id="41" name="Elipse 40">
            <a:extLst>
              <a:ext uri="{FF2B5EF4-FFF2-40B4-BE49-F238E27FC236}">
                <a16:creationId xmlns:a16="http://schemas.microsoft.com/office/drawing/2014/main" id="{886CDC47-4164-4B31-BA7E-83DB5D32DF6F}"/>
              </a:ext>
            </a:extLst>
          </p:cNvPr>
          <p:cNvSpPr/>
          <p:nvPr/>
        </p:nvSpPr>
        <p:spPr bwMode="auto">
          <a:xfrm>
            <a:off x="5304052" y="4937946"/>
            <a:ext cx="527965" cy="49848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6D6A3DCB-3EB4-44FF-BE79-BF87BEAF4BC1}"/>
              </a:ext>
            </a:extLst>
          </p:cNvPr>
          <p:cNvSpPr/>
          <p:nvPr/>
        </p:nvSpPr>
        <p:spPr bwMode="auto">
          <a:xfrm>
            <a:off x="4717662" y="4937946"/>
            <a:ext cx="527965" cy="49848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90CD93C1-61A4-4148-9651-B55EFB4C4366}"/>
              </a:ext>
            </a:extLst>
          </p:cNvPr>
          <p:cNvSpPr/>
          <p:nvPr/>
        </p:nvSpPr>
        <p:spPr bwMode="auto">
          <a:xfrm>
            <a:off x="4155617" y="4937946"/>
            <a:ext cx="527965" cy="49848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C6E103A5-00C4-41AE-94FD-B27905BDB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826" y="5870890"/>
            <a:ext cx="986798" cy="986798"/>
          </a:xfrm>
          <a:prstGeom prst="rect">
            <a:avLst/>
          </a:prstGeom>
        </p:spPr>
      </p:pic>
      <p:sp>
        <p:nvSpPr>
          <p:cNvPr id="45" name="Seta: Curva para a Esquerda 44">
            <a:extLst>
              <a:ext uri="{FF2B5EF4-FFF2-40B4-BE49-F238E27FC236}">
                <a16:creationId xmlns:a16="http://schemas.microsoft.com/office/drawing/2014/main" id="{6A84E2CE-535B-44DD-81D7-1125A772ED24}"/>
              </a:ext>
            </a:extLst>
          </p:cNvPr>
          <p:cNvSpPr/>
          <p:nvPr/>
        </p:nvSpPr>
        <p:spPr bwMode="auto">
          <a:xfrm rot="19903232">
            <a:off x="6297211" y="5054382"/>
            <a:ext cx="543585" cy="809165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 animBg="1"/>
      <p:bldP spid="42" grpId="0" animBg="1"/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061404" y="2614359"/>
            <a:ext cx="3695347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8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Equipamento com necessidade de averiguação dos dados, mas sem prioridade de atuação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57200" y="1979967"/>
            <a:ext cx="3537738" cy="461665"/>
          </a:xfrm>
          <a:prstGeom prst="rect">
            <a:avLst/>
          </a:prstGeom>
          <a:solidFill>
            <a:srgbClr val="C80A0A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Avaliação do rendimento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061404" y="1966043"/>
            <a:ext cx="3695347" cy="461665"/>
          </a:xfrm>
          <a:prstGeom prst="rect">
            <a:avLst/>
          </a:prstGeom>
          <a:solidFill>
            <a:srgbClr val="C80A0A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Sugestão de intervenção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57200" y="2624549"/>
            <a:ext cx="3526106" cy="925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excessivamente eficientes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061404" y="3678099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 prioridade de atuação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061404" y="4204415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Programar a manutenção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061404" y="4711595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manutenção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061404" y="5206043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coleta de melhores dados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061404" y="5713223"/>
            <a:ext cx="3695347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Requer coleta de dados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52844" y="4207462"/>
            <a:ext cx="352610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Desempenho mediano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8831" y="3723653"/>
            <a:ext cx="352610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 desempenho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68831" y="4709090"/>
            <a:ext cx="3526106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Desempenho insuficiente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52844" y="5215279"/>
            <a:ext cx="3542093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</a:t>
            </a:r>
            <a:r>
              <a:rPr lang="pt-BR" sz="2000" b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excessivam</a:t>
            </a: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ineficientes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68831" y="5716270"/>
            <a:ext cx="3542093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incompletos</a:t>
            </a:r>
            <a:endParaRPr lang="pt-BR" sz="2000" b="0" dirty="0">
              <a:solidFill>
                <a:schemeClr val="bg1"/>
              </a:solidFill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4308159" y="3712347"/>
            <a:ext cx="439616" cy="41408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4295318" y="4207572"/>
            <a:ext cx="439616" cy="41408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4308159" y="4761511"/>
            <a:ext cx="439616" cy="41408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4" name="Elipse 33"/>
          <p:cNvSpPr/>
          <p:nvPr/>
        </p:nvSpPr>
        <p:spPr bwMode="auto">
          <a:xfrm>
            <a:off x="4367121" y="3007580"/>
            <a:ext cx="276701" cy="23289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/>
          <p:nvPr/>
        </p:nvSpPr>
        <p:spPr bwMode="auto">
          <a:xfrm>
            <a:off x="4367121" y="5356841"/>
            <a:ext cx="276701" cy="2328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/>
          <p:nvPr/>
        </p:nvSpPr>
        <p:spPr bwMode="auto">
          <a:xfrm>
            <a:off x="4367122" y="5796830"/>
            <a:ext cx="276701" cy="232895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2D81E9F-ED08-4A52-BEC4-E3068D39C36C}"/>
              </a:ext>
            </a:extLst>
          </p:cNvPr>
          <p:cNvSpPr/>
          <p:nvPr/>
        </p:nvSpPr>
        <p:spPr bwMode="auto">
          <a:xfrm>
            <a:off x="679155" y="1047748"/>
            <a:ext cx="8182041" cy="4600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Intervenções Operacionais</a:t>
            </a:r>
            <a:endParaRPr kumimoji="0" lang="pt-BR" sz="2800" b="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A960D27-CC6F-4573-8467-045100B4FF72}"/>
              </a:ext>
            </a:extLst>
          </p:cNvPr>
          <p:cNvCxnSpPr/>
          <p:nvPr/>
        </p:nvCxnSpPr>
        <p:spPr bwMode="auto">
          <a:xfrm>
            <a:off x="183592" y="1561096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754</TotalTime>
  <Words>771</Words>
  <Application>Microsoft Office PowerPoint</Application>
  <PresentationFormat>Apresentação na tela (4:3)</PresentationFormat>
  <Paragraphs>204</Paragraphs>
  <Slides>40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Calibri</vt:lpstr>
      <vt:lpstr>Cambria Math</vt:lpstr>
      <vt:lpstr>Times New Roman</vt:lpstr>
      <vt:lpstr>Wingdings</vt:lpstr>
      <vt:lpstr>GIZ_Banner_Kopfzeile-Ausland (3)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Ph5 - Consumo de energía estandarizado (kWh/m3x100m)  equivalente a (%)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Jessica Gama</cp:lastModifiedBy>
  <cp:revision>757</cp:revision>
  <cp:lastPrinted>2016-09-02T14:25:44Z</cp:lastPrinted>
  <dcterms:created xsi:type="dcterms:W3CDTF">2013-09-05T11:54:56Z</dcterms:created>
  <dcterms:modified xsi:type="dcterms:W3CDTF">2018-05-27T20:13:19Z</dcterms:modified>
</cp:coreProperties>
</file>