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7" r:id="rId5"/>
    <p:sldId id="258" r:id="rId6"/>
    <p:sldId id="260" r:id="rId7"/>
    <p:sldId id="262" r:id="rId8"/>
    <p:sldId id="261" r:id="rId9"/>
    <p:sldId id="263" r:id="rId10"/>
    <p:sldId id="264" r:id="rId11"/>
    <p:sldId id="269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3A30-0BE0-4083-85DE-20AA1A15BF0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E465-242D-4EA9-A49C-A123D2686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84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3A30-0BE0-4083-85DE-20AA1A15BF0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E465-242D-4EA9-A49C-A123D2686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25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3A30-0BE0-4083-85DE-20AA1A15BF0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E465-242D-4EA9-A49C-A123D26865DF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237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3A30-0BE0-4083-85DE-20AA1A15BF0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E465-242D-4EA9-A49C-A123D2686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651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3A30-0BE0-4083-85DE-20AA1A15BF0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E465-242D-4EA9-A49C-A123D26865DF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0167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3A30-0BE0-4083-85DE-20AA1A15BF0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E465-242D-4EA9-A49C-A123D2686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359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3A30-0BE0-4083-85DE-20AA1A15BF0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E465-242D-4EA9-A49C-A123D2686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205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3A30-0BE0-4083-85DE-20AA1A15BF0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E465-242D-4EA9-A49C-A123D2686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5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3A30-0BE0-4083-85DE-20AA1A15BF0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E465-242D-4EA9-A49C-A123D2686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3A30-0BE0-4083-85DE-20AA1A15BF0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E465-242D-4EA9-A49C-A123D2686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92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3A30-0BE0-4083-85DE-20AA1A15BF0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E465-242D-4EA9-A49C-A123D2686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67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3A30-0BE0-4083-85DE-20AA1A15BF0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E465-242D-4EA9-A49C-A123D2686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49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3A30-0BE0-4083-85DE-20AA1A15BF0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E465-242D-4EA9-A49C-A123D2686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64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3A30-0BE0-4083-85DE-20AA1A15BF0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E465-242D-4EA9-A49C-A123D2686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45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3A30-0BE0-4083-85DE-20AA1A15BF0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E465-242D-4EA9-A49C-A123D2686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68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3A30-0BE0-4083-85DE-20AA1A15BF0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E465-242D-4EA9-A49C-A123D2686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40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C3A30-0BE0-4083-85DE-20AA1A15BF08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6AE465-242D-4EA9-A49C-A123D2686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3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undoeletrico@gmail.com" TargetMode="External"/><Relationship Id="rId2" Type="http://schemas.openxmlformats.org/officeDocument/2006/relationships/hyperlink" Target="mailto:takeyamapaulo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6B02C238-DAD3-4D24-A749-44DAE0962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052" y="3381347"/>
            <a:ext cx="9581321" cy="1559428"/>
          </a:xfrm>
        </p:spPr>
        <p:txBody>
          <a:bodyPr>
            <a:normAutofit/>
          </a:bodyPr>
          <a:lstStyle/>
          <a:p>
            <a:pPr algn="ctr"/>
            <a:r>
              <a:rPr lang="pt-BR" sz="4400" dirty="0"/>
              <a:t>Eficiência Energética no Abastecimento de Água no Município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A87DF4A-FF1D-4CD8-8E5B-E93AC3146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43" y="1559005"/>
            <a:ext cx="2839466" cy="161926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C71FCE4-751A-4636-ABB7-564B31F90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79" y="1534330"/>
            <a:ext cx="2568435" cy="166423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06897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Energias Renováveis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71474"/>
            <a:ext cx="8596668" cy="3880773"/>
          </a:xfrm>
        </p:spPr>
        <p:txBody>
          <a:bodyPr>
            <a:normAutofit/>
          </a:bodyPr>
          <a:lstStyle/>
          <a:p>
            <a:r>
              <a:rPr lang="pt-BR" dirty="0"/>
              <a:t>Eficiência Energética Tradicional - Insuficiente</a:t>
            </a:r>
          </a:p>
          <a:p>
            <a:r>
              <a:rPr lang="pt-BR" dirty="0"/>
              <a:t>Consideração Pelas Energias Renováveis  </a:t>
            </a:r>
          </a:p>
          <a:p>
            <a:pPr lvl="1"/>
            <a:r>
              <a:rPr lang="pt-BR" dirty="0"/>
              <a:t>Consciência ambiental</a:t>
            </a:r>
          </a:p>
          <a:p>
            <a:pPr lvl="1"/>
            <a:r>
              <a:rPr lang="pt-BR" dirty="0"/>
              <a:t>Energia fotovoltaica</a:t>
            </a:r>
          </a:p>
          <a:p>
            <a:pPr lvl="1"/>
            <a:r>
              <a:rPr lang="pt-BR" dirty="0"/>
              <a:t>Energia abundante, limpa e gratuita: sol</a:t>
            </a:r>
          </a:p>
          <a:p>
            <a:pPr lvl="1"/>
            <a:r>
              <a:rPr lang="pt-BR" dirty="0"/>
              <a:t>Energia limpa e gratuita: vento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  <p:pic>
        <p:nvPicPr>
          <p:cNvPr id="6146" name="Picture 2" descr="Resultado de imagem para paineis fotovoltaicos flutuantes la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/>
          <a:stretch/>
        </p:blipFill>
        <p:spPr bwMode="auto">
          <a:xfrm>
            <a:off x="5393635" y="2607345"/>
            <a:ext cx="6521045" cy="3981103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B73B3AE-9D4E-4208-9ACD-BEC0DA010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6" y="5648477"/>
            <a:ext cx="1830846" cy="104407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0514432-708B-43C5-B7D8-A82145723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894" y="193103"/>
            <a:ext cx="1317712" cy="85381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6642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Dicas e Considerações Finais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51722"/>
            <a:ext cx="8596668" cy="4704520"/>
          </a:xfrm>
        </p:spPr>
        <p:txBody>
          <a:bodyPr>
            <a:normAutofit/>
          </a:bodyPr>
          <a:lstStyle/>
          <a:p>
            <a:r>
              <a:rPr lang="pt-BR" dirty="0"/>
              <a:t>Familiarizar-se com os campos da fatura de energia elétrica</a:t>
            </a:r>
          </a:p>
          <a:p>
            <a:r>
              <a:rPr lang="pt-BR" dirty="0"/>
              <a:t>Conferir a qualidade das instalações elétricas</a:t>
            </a:r>
          </a:p>
          <a:p>
            <a:r>
              <a:rPr lang="pt-BR" dirty="0"/>
              <a:t>Redimensionar a potência dos motores</a:t>
            </a:r>
          </a:p>
          <a:p>
            <a:r>
              <a:rPr lang="pt-BR" dirty="0"/>
              <a:t>Utilizar inversores de frequência</a:t>
            </a:r>
          </a:p>
          <a:p>
            <a:r>
              <a:rPr lang="pt-BR" dirty="0"/>
              <a:t>Equilibrar as correntes elétricas</a:t>
            </a:r>
          </a:p>
          <a:p>
            <a:r>
              <a:rPr lang="pt-BR" dirty="0"/>
              <a:t>Evitar partir ao mesmo tempo cargas de grande potência</a:t>
            </a:r>
          </a:p>
          <a:p>
            <a:r>
              <a:rPr lang="pt-BR" dirty="0"/>
              <a:t>Avaliar a utilização de energias renováveis tanto no ponto de vista de conservação do planeta como saída para o equilíbrio dos custeios no abastecimento de água dos municípios.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DE5BE87-A1F4-43B2-A8E0-4975F7235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6" y="5648477"/>
            <a:ext cx="1830846" cy="104407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FF58368-AA73-4C52-9B57-36F7F22AA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894" y="193103"/>
            <a:ext cx="1317712" cy="85381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19634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319129"/>
            <a:ext cx="8596668" cy="1060174"/>
          </a:xfrm>
        </p:spPr>
        <p:txBody>
          <a:bodyPr>
            <a:normAutofit/>
          </a:bodyPr>
          <a:lstStyle/>
          <a:p>
            <a:pPr algn="ctr"/>
            <a:r>
              <a:rPr lang="pt-BR" sz="5400" dirty="0"/>
              <a:t>Obrigado!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3419543"/>
            <a:ext cx="8596668" cy="27029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err="1"/>
              <a:t>Engº</a:t>
            </a:r>
            <a:r>
              <a:rPr lang="pt-BR" dirty="0"/>
              <a:t> Paulo </a:t>
            </a:r>
            <a:r>
              <a:rPr lang="pt-BR" dirty="0" err="1"/>
              <a:t>Takeyama</a:t>
            </a:r>
            <a:endParaRPr lang="pt-BR" dirty="0"/>
          </a:p>
          <a:p>
            <a:pPr marL="0" indent="0" algn="ctr">
              <a:buNone/>
            </a:pPr>
            <a:r>
              <a:rPr lang="pt-BR" dirty="0">
                <a:hlinkClick r:id="rId2"/>
              </a:rPr>
              <a:t>takeyamapaulo@gmail.com</a:t>
            </a:r>
            <a:endParaRPr lang="pt-BR" dirty="0"/>
          </a:p>
          <a:p>
            <a:pPr marL="0" indent="0" algn="ctr">
              <a:buNone/>
            </a:pPr>
            <a:r>
              <a:rPr lang="pt-BR" dirty="0">
                <a:hlinkClick r:id="rId3"/>
              </a:rPr>
              <a:t>mundoeletrico@gmail.com</a:t>
            </a:r>
            <a:endParaRPr lang="pt-BR" dirty="0"/>
          </a:p>
          <a:p>
            <a:pPr marL="0" indent="0" algn="ctr">
              <a:buNone/>
            </a:pPr>
            <a:r>
              <a:rPr lang="pt-BR" dirty="0"/>
              <a:t>(11) 9-9989-6266</a:t>
            </a:r>
          </a:p>
          <a:p>
            <a:pPr marL="0" indent="0" algn="ctr">
              <a:buNone/>
            </a:pPr>
            <a:r>
              <a:rPr lang="pt-BR" dirty="0"/>
              <a:t>(11) 4028-1733</a:t>
            </a:r>
          </a:p>
          <a:p>
            <a:pPr marL="0" indent="0" algn="ctr">
              <a:buNone/>
            </a:pPr>
            <a:r>
              <a:rPr lang="pt-BR" dirty="0"/>
              <a:t>Salto / SP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E634CF0-839A-479C-95E5-1BAE73D46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68" y="803014"/>
            <a:ext cx="2309866" cy="13172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510CC05-9417-4853-93D1-D67A93B53D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540" y="778339"/>
            <a:ext cx="2089386" cy="135383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4193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2757" y="198782"/>
            <a:ext cx="7766936" cy="1895061"/>
          </a:xfrm>
        </p:spPr>
        <p:txBody>
          <a:bodyPr>
            <a:noAutofit/>
          </a:bodyPr>
          <a:lstStyle/>
          <a:p>
            <a:pPr algn="l"/>
            <a:r>
              <a:rPr lang="pt-BR" sz="3600" b="1" i="1" dirty="0"/>
              <a:t>“Brasil fica em penúltimo lugar em ranking internacional de eficiência energética”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7652" y="2690191"/>
            <a:ext cx="8481391" cy="2457541"/>
          </a:xfrm>
        </p:spPr>
        <p:txBody>
          <a:bodyPr>
            <a:normAutofit/>
          </a:bodyPr>
          <a:lstStyle/>
          <a:p>
            <a:pPr algn="just"/>
            <a:r>
              <a:rPr lang="pt-BR" sz="2000" i="1" dirty="0"/>
              <a:t>Pelo segundo período consecutivo, o Brasil fica em penúltimo lugar no ranking de eficiência energética, atrás somente da Arábia Saudita. O ranking foi divulgado pelo </a:t>
            </a:r>
            <a:r>
              <a:rPr lang="pt-BR" sz="2000" b="1" i="1" dirty="0"/>
              <a:t>Conselho Americano para uma Economia Eficiente de Energia</a:t>
            </a:r>
            <a:r>
              <a:rPr lang="pt-BR" sz="2000" i="1" dirty="0"/>
              <a:t> (</a:t>
            </a:r>
            <a:r>
              <a:rPr lang="pt-BR" sz="2000" dirty="0"/>
              <a:t>ACEEE</a:t>
            </a:r>
            <a:r>
              <a:rPr lang="pt-BR" sz="2000" i="1" dirty="0"/>
              <a:t>, sigla em inglês), que analisou as 23 maiores economias do mundo sob a ótica da eficiência energética. Foram quatro os tópicos principais avaliados em cada um dos países: esforços nacionais, edificações, industrial e transporte.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2C8168A-4C50-49B2-A85A-2114E723E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6" y="5648477"/>
            <a:ext cx="1830846" cy="104407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97D8C35-E7F0-46F5-9FBF-F7DA2E2FF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894" y="193103"/>
            <a:ext cx="1317712" cy="85381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8492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32452"/>
          </a:xfrm>
        </p:spPr>
        <p:txBody>
          <a:bodyPr>
            <a:normAutofit/>
          </a:bodyPr>
          <a:lstStyle/>
          <a:p>
            <a:r>
              <a:rPr lang="pt-BR" dirty="0"/>
              <a:t>Eficiência Energética no Abastecimento de Água no Município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88311"/>
            <a:ext cx="8596668" cy="1788560"/>
          </a:xfrm>
        </p:spPr>
        <p:txBody>
          <a:bodyPr>
            <a:normAutofit/>
          </a:bodyPr>
          <a:lstStyle/>
          <a:p>
            <a:r>
              <a:rPr lang="pt-BR" dirty="0"/>
              <a:t>Gerenciamento da Energia: </a:t>
            </a:r>
          </a:p>
          <a:p>
            <a:pPr lvl="1"/>
            <a:r>
              <a:rPr lang="pt-BR" dirty="0"/>
              <a:t>1- Ações Administrativas </a:t>
            </a:r>
          </a:p>
          <a:p>
            <a:pPr lvl="1"/>
            <a:r>
              <a:rPr lang="pt-BR" dirty="0"/>
              <a:t>2- Ações Técnicas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B8D5A46-ACD8-4C80-9A31-5260B438F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6" y="5648477"/>
            <a:ext cx="1830846" cy="104407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6F1F9F6-B5BC-486A-8676-BBCC611A2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894" y="193103"/>
            <a:ext cx="1317712" cy="85381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6662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458423" cy="1320800"/>
          </a:xfrm>
        </p:spPr>
        <p:txBody>
          <a:bodyPr/>
          <a:lstStyle/>
          <a:p>
            <a:r>
              <a:rPr lang="pt-BR" dirty="0"/>
              <a:t>Ações Administrativas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5458423" cy="3880773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Interpretação da fatura de energia elétrica</a:t>
            </a: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Demanda Contratada x Demanda Registrada</a:t>
            </a: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Modalidade Tarifária (Grupo A / Grupo B)</a:t>
            </a: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Classes de Consumo</a:t>
            </a: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Estrutura Tarifária (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Horosazonal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Interpretação da Fatura de Energia (Art. 119)</a:t>
            </a: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Análise do Fator de Potência</a:t>
            </a:r>
          </a:p>
          <a:p>
            <a:pPr lvl="1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Auxílios: Concessionaria e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Resol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414-ANEEL</a:t>
            </a:r>
          </a:p>
        </p:txBody>
      </p:sp>
      <p:pic>
        <p:nvPicPr>
          <p:cNvPr id="5122" name="Picture 2" descr="Resultado de imagem para fatura cpfl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82" y="203433"/>
            <a:ext cx="5299767" cy="6420358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9AD7246-A4EB-4A29-8DE1-CDB79EDA7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6" y="5648477"/>
            <a:ext cx="1830846" cy="104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2365"/>
          </a:xfrm>
        </p:spPr>
        <p:txBody>
          <a:bodyPr/>
          <a:lstStyle/>
          <a:p>
            <a:r>
              <a:rPr lang="pt-BR" dirty="0"/>
              <a:t>Ações Técnicas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64241"/>
            <a:ext cx="8596668" cy="582612"/>
          </a:xfrm>
        </p:spPr>
        <p:txBody>
          <a:bodyPr/>
          <a:lstStyle/>
          <a:p>
            <a:r>
              <a:rPr lang="pt-BR" dirty="0"/>
              <a:t>Q. E. E. (Qualidade de Energia Elétrica) – Distúrbios da Rede Elétrica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 descr="Resultado de imagem para distorçao da senoide harmo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76" y="2054089"/>
            <a:ext cx="7334916" cy="450132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B8D5A46-ACD8-4C80-9A31-5260B438F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6" y="5648477"/>
            <a:ext cx="1830846" cy="104407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00E6BB5-2AAE-49D9-AD77-A8D019789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894" y="193103"/>
            <a:ext cx="1317712" cy="85381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B7E2F050-34FF-4DC3-8176-7C5BE881662B}"/>
              </a:ext>
            </a:extLst>
          </p:cNvPr>
          <p:cNvGrpSpPr/>
          <p:nvPr/>
        </p:nvGrpSpPr>
        <p:grpSpPr>
          <a:xfrm>
            <a:off x="7103165" y="5993034"/>
            <a:ext cx="2345635" cy="410817"/>
            <a:chOff x="7103165" y="5993034"/>
            <a:chExt cx="2345635" cy="410817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8B1F03EF-74E1-4A36-AFFC-16987D1BD4F6}"/>
                </a:ext>
              </a:extLst>
            </p:cNvPr>
            <p:cNvSpPr/>
            <p:nvPr/>
          </p:nvSpPr>
          <p:spPr>
            <a:xfrm>
              <a:off x="7103165" y="5993034"/>
              <a:ext cx="2345635" cy="4108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4234C198-A53D-487B-B683-F3ACE8FF9488}"/>
                </a:ext>
              </a:extLst>
            </p:cNvPr>
            <p:cNvSpPr/>
            <p:nvPr/>
          </p:nvSpPr>
          <p:spPr>
            <a:xfrm>
              <a:off x="7291577" y="6036859"/>
              <a:ext cx="1968809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pt-BR" sz="1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Distorção Harmônica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66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 Técnicas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52339"/>
            <a:ext cx="5272892" cy="3483487"/>
          </a:xfrm>
        </p:spPr>
        <p:txBody>
          <a:bodyPr>
            <a:normAutofit/>
          </a:bodyPr>
          <a:lstStyle/>
          <a:p>
            <a:r>
              <a:rPr lang="pt-BR" dirty="0"/>
              <a:t>Q. I. E. (Qualidade das Instalações Elétricas)</a:t>
            </a:r>
          </a:p>
          <a:p>
            <a:pPr lvl="1"/>
            <a:r>
              <a:rPr lang="pt-BR" dirty="0"/>
              <a:t>Três Vetores: Projeto, Materiais e Instalação</a:t>
            </a:r>
          </a:p>
          <a:p>
            <a:pPr lvl="1"/>
            <a:r>
              <a:rPr lang="pt-BR" dirty="0"/>
              <a:t>Certificação Voluntária das Instalações Elétricas de Baixa Tensão: DOU 30/01-2014 Portaria 51 do INMETRO – Sistema Brasileiro de Avaliação da Conformidade – SBAC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  <p:pic>
        <p:nvPicPr>
          <p:cNvPr id="2050" name="Picture 2" descr="Resultado de imagem para nbr 54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355" y="178456"/>
            <a:ext cx="4574441" cy="647496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F4913D3-2377-4B8D-BB6B-CBC654BC9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6" y="5648477"/>
            <a:ext cx="1830846" cy="104407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F9CCAAE-9B48-4A79-9794-CF74C8563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894" y="193103"/>
            <a:ext cx="1317712" cy="85381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0044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 Técnicas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31719"/>
            <a:ext cx="8596668" cy="383829"/>
          </a:xfrm>
        </p:spPr>
        <p:txBody>
          <a:bodyPr>
            <a:normAutofit/>
          </a:bodyPr>
          <a:lstStyle/>
          <a:p>
            <a:r>
              <a:rPr lang="pt-BR" dirty="0"/>
              <a:t>Manutenção (corretiva, preventiva e preditiva)</a:t>
            </a:r>
          </a:p>
        </p:txBody>
      </p:sp>
      <p:pic>
        <p:nvPicPr>
          <p:cNvPr id="3074" name="Picture 2" descr="Resultado de imagem para manutenção predi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86" y="1955143"/>
            <a:ext cx="7977689" cy="448541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91CD787-4812-450D-93C6-5B579F177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6" y="5648477"/>
            <a:ext cx="1830846" cy="104407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01085EB-AE76-48E9-AA56-D3585B274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894" y="193103"/>
            <a:ext cx="1317712" cy="85381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4168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8139"/>
          </a:xfrm>
        </p:spPr>
        <p:txBody>
          <a:bodyPr/>
          <a:lstStyle/>
          <a:p>
            <a:r>
              <a:rPr lang="pt-BR" dirty="0"/>
              <a:t>Ações Técnicas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84728"/>
            <a:ext cx="8596668" cy="3880773"/>
          </a:xfrm>
        </p:spPr>
        <p:txBody>
          <a:bodyPr>
            <a:normAutofit/>
          </a:bodyPr>
          <a:lstStyle/>
          <a:p>
            <a:r>
              <a:rPr lang="pt-BR" dirty="0"/>
              <a:t>Motores</a:t>
            </a:r>
          </a:p>
          <a:p>
            <a:pPr lvl="1"/>
            <a:r>
              <a:rPr lang="pt-BR" dirty="0"/>
              <a:t>Dimensionamento – Curva Bomba</a:t>
            </a:r>
          </a:p>
          <a:p>
            <a:pPr lvl="1"/>
            <a:r>
              <a:rPr lang="pt-BR" dirty="0"/>
              <a:t>Tempo de Fabricação / Utilização (Alto Rendimento)</a:t>
            </a:r>
          </a:p>
          <a:p>
            <a:pPr lvl="1"/>
            <a:r>
              <a:rPr lang="pt-BR" dirty="0"/>
              <a:t>Controle (Inversores)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7384756-985F-4D77-A764-7E05C2246A9F}"/>
              </a:ext>
            </a:extLst>
          </p:cNvPr>
          <p:cNvGrpSpPr/>
          <p:nvPr/>
        </p:nvGrpSpPr>
        <p:grpSpPr>
          <a:xfrm>
            <a:off x="2327558" y="2898476"/>
            <a:ext cx="7045602" cy="3794078"/>
            <a:chOff x="2327558" y="2898476"/>
            <a:chExt cx="7045602" cy="3794078"/>
          </a:xfrm>
        </p:grpSpPr>
        <p:pic>
          <p:nvPicPr>
            <p:cNvPr id="4098" name="Picture 2" descr="Evolução da eficiência energética em motores WE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51"/>
            <a:stretch/>
          </p:blipFill>
          <p:spPr bwMode="auto">
            <a:xfrm>
              <a:off x="2327558" y="2898476"/>
              <a:ext cx="7045602" cy="3794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B92D7314-5413-4465-AF09-B6BC764E5CD7}"/>
                </a:ext>
              </a:extLst>
            </p:cNvPr>
            <p:cNvSpPr/>
            <p:nvPr/>
          </p:nvSpPr>
          <p:spPr>
            <a:xfrm>
              <a:off x="2327558" y="3425114"/>
              <a:ext cx="2195306" cy="3445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>
                <a:highlight>
                  <a:srgbClr val="C0C0C0"/>
                </a:highlight>
              </a:endParaRPr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D827E92D-D216-42BB-A310-3078E881A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6" y="5648477"/>
            <a:ext cx="1830846" cy="104407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2CDF8D1-647D-46F5-9192-CBD59A7E9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894" y="193103"/>
            <a:ext cx="1317712" cy="85381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981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 Técnicas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84727"/>
            <a:ext cx="8596668" cy="3880773"/>
          </a:xfrm>
        </p:spPr>
        <p:txBody>
          <a:bodyPr>
            <a:normAutofit/>
          </a:bodyPr>
          <a:lstStyle/>
          <a:p>
            <a:r>
              <a:rPr lang="pt-BR" dirty="0"/>
              <a:t>Outros</a:t>
            </a:r>
          </a:p>
          <a:p>
            <a:pPr lvl="1"/>
            <a:r>
              <a:rPr lang="pt-BR" dirty="0"/>
              <a:t>Iluminação</a:t>
            </a:r>
          </a:p>
          <a:p>
            <a:pPr lvl="1"/>
            <a:r>
              <a:rPr lang="pt-BR" dirty="0"/>
              <a:t>Sistemas de controle de temperatura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CE4D03E-D963-4BE3-9EEF-02CBD87F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6" y="5648477"/>
            <a:ext cx="1830846" cy="104407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4A785CC-8DBA-4C78-BFFE-65E7EB1D2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894" y="193103"/>
            <a:ext cx="1317712" cy="85381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4B89AF2-B5B9-4288-B10F-717406CA80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4"/>
          <a:stretch/>
        </p:blipFill>
        <p:spPr>
          <a:xfrm>
            <a:off x="2236762" y="2748781"/>
            <a:ext cx="6428936" cy="381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384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</TotalTime>
  <Words>401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Facetado</vt:lpstr>
      <vt:lpstr>Eficiência Energética no Abastecimento de Água no Município </vt:lpstr>
      <vt:lpstr>“Brasil fica em penúltimo lugar em ranking internacional de eficiência energética”</vt:lpstr>
      <vt:lpstr>Eficiência Energética no Abastecimento de Água no Município </vt:lpstr>
      <vt:lpstr>Ações Administrativas</vt:lpstr>
      <vt:lpstr>Ações Técnicas</vt:lpstr>
      <vt:lpstr>Ações Técnicas</vt:lpstr>
      <vt:lpstr>Ações Técnicas</vt:lpstr>
      <vt:lpstr>Ações Técnicas</vt:lpstr>
      <vt:lpstr>Ações Técnicas</vt:lpstr>
      <vt:lpstr>Energias Renováveis</vt:lpstr>
      <vt:lpstr>Dicas e Considerações Finais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Eficiência energética no abastecimento de àgua no Município</dc:title>
  <dc:creator>usuario</dc:creator>
  <cp:lastModifiedBy>JaxFer</cp:lastModifiedBy>
  <cp:revision>31</cp:revision>
  <dcterms:created xsi:type="dcterms:W3CDTF">2017-06-19T01:18:35Z</dcterms:created>
  <dcterms:modified xsi:type="dcterms:W3CDTF">2017-06-20T00:53:26Z</dcterms:modified>
</cp:coreProperties>
</file>