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58" r:id="rId4"/>
    <p:sldId id="275" r:id="rId5"/>
    <p:sldId id="276" r:id="rId6"/>
    <p:sldId id="265" r:id="rId7"/>
    <p:sldId id="278" r:id="rId8"/>
    <p:sldId id="280" r:id="rId9"/>
    <p:sldId id="277" r:id="rId10"/>
    <p:sldId id="283" r:id="rId11"/>
    <p:sldId id="284" r:id="rId12"/>
    <p:sldId id="285" r:id="rId13"/>
    <p:sldId id="282" r:id="rId14"/>
    <p:sldId id="287" r:id="rId15"/>
    <p:sldId id="289" r:id="rId16"/>
    <p:sldId id="290" r:id="rId17"/>
    <p:sldId id="286" r:id="rId18"/>
    <p:sldId id="264" r:id="rId19"/>
    <p:sldId id="268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8" autoAdjust="0"/>
    <p:restoredTop sz="94660"/>
  </p:normalViewPr>
  <p:slideViewPr>
    <p:cSldViewPr>
      <p:cViewPr>
        <p:scale>
          <a:sx n="63" d="100"/>
          <a:sy n="63" d="100"/>
        </p:scale>
        <p:origin x="-47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A71394-A6DF-4FDF-AB70-2A2863A398F3}" type="datetimeFigureOut">
              <a:rPr lang="pt-BR" smtClean="0"/>
              <a:pPr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E7F5D91-73C1-42E0-B5F6-2F7E2E186E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"/>
          <p:cNvSpPr txBox="1">
            <a:spLocks/>
          </p:cNvSpPr>
          <p:nvPr/>
        </p:nvSpPr>
        <p:spPr>
          <a:xfrm>
            <a:off x="457200" y="206084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RACIONAL DA ÁGUA EM ESCOLAS PÚBLICAS DE GUARULHOS-REÁGUA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ço Reservado para Conteúdo 1"/>
          <p:cNvSpPr txBox="1">
            <a:spLocks/>
          </p:cNvSpPr>
          <p:nvPr/>
        </p:nvSpPr>
        <p:spPr>
          <a:xfrm>
            <a:off x="899592" y="4221088"/>
            <a:ext cx="7408333" cy="1149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Claudio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Medeiros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Cristiane Costrov Silva Miras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10160" y="2420888"/>
            <a:ext cx="7408333" cy="3312368"/>
          </a:xfrm>
        </p:spPr>
        <p:txBody>
          <a:bodyPr>
            <a:normAutofit/>
          </a:bodyPr>
          <a:lstStyle/>
          <a:p>
            <a:r>
              <a:rPr lang="pt-BR" dirty="0" smtClean="0"/>
              <a:t>Torneira automáticas com arejadores de 1,8 l/min em lavatórios,</a:t>
            </a:r>
          </a:p>
          <a:p>
            <a:r>
              <a:rPr lang="pt-BR" dirty="0"/>
              <a:t>Torneira automáticas com arejadores de </a:t>
            </a:r>
            <a:r>
              <a:rPr lang="pt-BR" dirty="0" smtClean="0"/>
              <a:t>5 </a:t>
            </a:r>
            <a:r>
              <a:rPr lang="pt-BR" dirty="0"/>
              <a:t>l/min em </a:t>
            </a:r>
            <a:r>
              <a:rPr lang="pt-BR" dirty="0" smtClean="0"/>
              <a:t>bebedouros,</a:t>
            </a:r>
          </a:p>
          <a:p>
            <a:r>
              <a:rPr lang="pt-BR" dirty="0"/>
              <a:t>Torneira </a:t>
            </a:r>
            <a:r>
              <a:rPr lang="pt-BR" dirty="0" smtClean="0"/>
              <a:t>¼ de volta </a:t>
            </a:r>
            <a:r>
              <a:rPr lang="pt-BR" dirty="0"/>
              <a:t>com arejadores de </a:t>
            </a:r>
            <a:r>
              <a:rPr lang="pt-BR" dirty="0" smtClean="0"/>
              <a:t>8 </a:t>
            </a:r>
            <a:r>
              <a:rPr lang="pt-BR" dirty="0"/>
              <a:t>l/min </a:t>
            </a:r>
            <a:r>
              <a:rPr lang="pt-BR" dirty="0" smtClean="0"/>
              <a:t>para cozinha,</a:t>
            </a:r>
          </a:p>
          <a:p>
            <a:r>
              <a:rPr lang="pt-BR" dirty="0" smtClean="0"/>
              <a:t>Torneiras de uso restrito para áreas de circulação,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Equipamentos Economizadores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6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10160" y="2420888"/>
            <a:ext cx="7408333" cy="331236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Batente redutores do tempo de acionamento nas torneiras automáticas</a:t>
            </a:r>
            <a:r>
              <a:rPr lang="pt-BR" dirty="0" smtClean="0"/>
              <a:t>,</a:t>
            </a:r>
          </a:p>
          <a:p>
            <a:r>
              <a:rPr lang="pt-BR" dirty="0" smtClean="0"/>
              <a:t>Redutores </a:t>
            </a:r>
            <a:r>
              <a:rPr lang="pt-BR" dirty="0" smtClean="0"/>
              <a:t>de vazão,</a:t>
            </a:r>
          </a:p>
          <a:p>
            <a:r>
              <a:rPr lang="pt-BR" dirty="0" smtClean="0"/>
              <a:t>Registros reguladores de vazão,</a:t>
            </a:r>
          </a:p>
          <a:p>
            <a:r>
              <a:rPr lang="pt-BR" dirty="0" smtClean="0"/>
              <a:t>Esguichos com vazão de 13l/min nas mangueiras,</a:t>
            </a:r>
          </a:p>
          <a:p>
            <a:r>
              <a:rPr lang="pt-BR" dirty="0" smtClean="0"/>
              <a:t>Troca de reparos nas válvulas de descarga e instalação de acabamento </a:t>
            </a:r>
            <a:r>
              <a:rPr lang="pt-BR" dirty="0" err="1" smtClean="0"/>
              <a:t>antivandalismo</a:t>
            </a:r>
            <a:r>
              <a:rPr lang="pt-BR" dirty="0" smtClean="0"/>
              <a:t>,</a:t>
            </a:r>
          </a:p>
          <a:p>
            <a:r>
              <a:rPr lang="pt-BR" dirty="0" smtClean="0"/>
              <a:t>Substituição dos vasos sanitário com vazão de 6l por </a:t>
            </a:r>
            <a:r>
              <a:rPr lang="pt-BR" dirty="0" smtClean="0"/>
              <a:t>acionamento.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Equipamentos Economizadores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8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Equipamentos Economizadores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EPG Tia Nastacia (75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18" y="2724062"/>
            <a:ext cx="25971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91420" y="5058181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Esguicho para mangueira</a:t>
            </a:r>
            <a:r>
              <a:rPr lang="pt-BR" dirty="0"/>
              <a:t>. </a:t>
            </a:r>
          </a:p>
        </p:txBody>
      </p:sp>
      <p:pic>
        <p:nvPicPr>
          <p:cNvPr id="3075" name="Picture 3" descr="EPG Izolina A Davi (1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156" y="2722475"/>
            <a:ext cx="259715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 de Texto 2"/>
          <p:cNvSpPr txBox="1">
            <a:spLocks noChangeArrowheads="1"/>
          </p:cNvSpPr>
          <p:nvPr/>
        </p:nvSpPr>
        <p:spPr bwMode="auto">
          <a:xfrm>
            <a:off x="3317875" y="4950460"/>
            <a:ext cx="2779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Torneira de </a:t>
            </a:r>
            <a:r>
              <a:rPr lang="pt-BR" altLang="pt-BR" sz="1600" dirty="0">
                <a:cs typeface="Arial" pitchFamily="34" charset="0"/>
              </a:rPr>
              <a:t>acionamento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restrito.</a:t>
            </a:r>
          </a:p>
        </p:txBody>
      </p:sp>
      <p:pic>
        <p:nvPicPr>
          <p:cNvPr id="3077" name="Picture 5" descr="EPG Edson N Malecka (22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965" y="2708275"/>
            <a:ext cx="1095375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EE Brig Haroldo Veloso (1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708275"/>
            <a:ext cx="1095375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 de Texto 2"/>
          <p:cNvSpPr txBox="1">
            <a:spLocks noChangeArrowheads="1"/>
          </p:cNvSpPr>
          <p:nvPr/>
        </p:nvSpPr>
        <p:spPr bwMode="auto">
          <a:xfrm>
            <a:off x="6536965" y="4947860"/>
            <a:ext cx="229906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Torneira de bebedouro automática com arejador - vazão 1,8 l/min.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8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primeiro ponto identificado foi que aliar intervenções hidráulico-sanitárias às ações de educação ambiental </a:t>
            </a:r>
            <a:r>
              <a:rPr lang="pt-BR" dirty="0" smtClean="0"/>
              <a:t>potencializou </a:t>
            </a:r>
            <a:r>
              <a:rPr lang="pt-BR" dirty="0"/>
              <a:t>os resultados no que diz respeito à redução de consumo de água da </a:t>
            </a:r>
            <a:r>
              <a:rPr lang="pt-BR" dirty="0" smtClean="0"/>
              <a:t>unidade escolar.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9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Consumo </a:t>
            </a:r>
            <a:r>
              <a:rPr lang="pt-BR" sz="3200" b="1" dirty="0"/>
              <a:t>Médio de Água Mensal </a:t>
            </a:r>
            <a:r>
              <a:rPr lang="pt-BR" sz="3200" b="1" dirty="0" smtClean="0"/>
              <a:t>Total de água das escolas, por período de ação </a:t>
            </a:r>
            <a:r>
              <a:rPr lang="pt-BR" sz="3200" b="1" dirty="0"/>
              <a:t>(m³)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732240" y="5933188"/>
            <a:ext cx="2304256" cy="91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Gráfico 1" descr="Título: Consumo Médio Mensal Total das Escolas  - Descrição: xxxxx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14696"/>
            <a:ext cx="6264696" cy="421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6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Percentual de redução do Consumo </a:t>
            </a:r>
            <a:r>
              <a:rPr lang="pt-BR" sz="3200" b="1" dirty="0"/>
              <a:t>M</a:t>
            </a:r>
            <a:r>
              <a:rPr lang="pt-BR" sz="3200" b="1" dirty="0" smtClean="0"/>
              <a:t>édio Mensal Total de Água das Escolas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10409"/>
            <a:ext cx="6701166" cy="4006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2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Consumo Per capita alcançado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durante o </a:t>
            </a:r>
            <a:r>
              <a:rPr lang="pt-BR" sz="3200" b="1" dirty="0" smtClean="0"/>
              <a:t>Programa </a:t>
            </a:r>
            <a:r>
              <a:rPr lang="pt-BR" sz="3200" b="1" dirty="0" err="1" smtClean="0"/>
              <a:t>Reágua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3087"/>
            <a:ext cx="6840760" cy="526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1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21924" y="2282560"/>
            <a:ext cx="7408333" cy="3450696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As </a:t>
            </a:r>
            <a:r>
              <a:rPr lang="pt-BR" dirty="0" smtClean="0"/>
              <a:t>obras </a:t>
            </a:r>
            <a:r>
              <a:rPr lang="pt-BR" dirty="0" smtClean="0"/>
              <a:t>foram </a:t>
            </a:r>
            <a:r>
              <a:rPr lang="pt-BR" dirty="0"/>
              <a:t>essenciais para o alcance dos </a:t>
            </a:r>
            <a:r>
              <a:rPr lang="pt-BR" dirty="0" smtClean="0"/>
              <a:t>resultados;</a:t>
            </a:r>
          </a:p>
          <a:p>
            <a:pPr algn="just"/>
            <a:r>
              <a:rPr lang="pt-BR" dirty="0" smtClean="0"/>
              <a:t>Investir </a:t>
            </a:r>
            <a:r>
              <a:rPr lang="pt-BR" dirty="0"/>
              <a:t>em educação ambiental e trabalhos sociais </a:t>
            </a:r>
            <a:r>
              <a:rPr lang="pt-BR" dirty="0" smtClean="0"/>
              <a:t>garantiram </a:t>
            </a:r>
            <a:r>
              <a:rPr lang="pt-BR" dirty="0"/>
              <a:t>as mudanças </a:t>
            </a:r>
            <a:r>
              <a:rPr lang="pt-BR" dirty="0" smtClean="0"/>
              <a:t>no padrão de consumo;</a:t>
            </a:r>
          </a:p>
          <a:p>
            <a:pPr algn="just"/>
            <a:r>
              <a:rPr lang="pt-BR" dirty="0" smtClean="0"/>
              <a:t>Fim do envio de caminhões pipas para as unidades de ensino;</a:t>
            </a:r>
            <a:endParaRPr lang="pt-BR" dirty="0" smtClean="0"/>
          </a:p>
          <a:p>
            <a:pPr algn="just"/>
            <a:r>
              <a:rPr lang="pt-BR" dirty="0" smtClean="0"/>
              <a:t>Devido aos resultados, é fundamental que haja uma oportunidade </a:t>
            </a:r>
            <a:r>
              <a:rPr lang="pt-BR" dirty="0"/>
              <a:t>de convênio ou parceria entre as Companhias de Saneamento e as Secretarias de </a:t>
            </a:r>
            <a:r>
              <a:rPr lang="pt-BR" dirty="0" smtClean="0"/>
              <a:t>Educação para a multiplicação dos resultados.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7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320071" y="5685874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AZEVEDO NETTO, J.M. de. Manual de Hidráulica. São Paulo, Ed </a:t>
            </a:r>
            <a:r>
              <a:rPr lang="pt-BR" dirty="0" err="1"/>
              <a:t>Blucher</a:t>
            </a:r>
            <a:r>
              <a:rPr lang="pt-BR" dirty="0"/>
              <a:t> 8ª edição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r>
              <a:rPr lang="pt-BR" dirty="0" smtClean="0"/>
              <a:t>SABESP</a:t>
            </a:r>
            <a:r>
              <a:rPr lang="pt-BR" dirty="0"/>
              <a:t>. Norma Técnica Sabesp NTS 181 – 2012 rev3.</a:t>
            </a:r>
          </a:p>
          <a:p>
            <a:pPr algn="just"/>
            <a:r>
              <a:rPr lang="pt-BR" dirty="0" smtClean="0"/>
              <a:t>SAAE </a:t>
            </a:r>
            <a:r>
              <a:rPr lang="pt-BR" dirty="0"/>
              <a:t>GUARULHOS. Índice de Abastecimento de Água da Cidade de Guarulhos, Orientações sobre o Uso Consciente da Água e Projeto Líquido, 2001/2014.</a:t>
            </a:r>
          </a:p>
          <a:p>
            <a:pPr algn="just"/>
            <a:r>
              <a:rPr lang="pt-BR" dirty="0" smtClean="0"/>
              <a:t>FUNDAÇÃO </a:t>
            </a:r>
            <a:r>
              <a:rPr lang="pt-BR" dirty="0"/>
              <a:t>PARA O DESENVOLVIMENTO DA EDUCAÇÃO, FDE, Catálogo de Serviços, Especificações da Edificação Escolar, 2015.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032" y="2132856"/>
            <a:ext cx="7772400" cy="1524000"/>
          </a:xfrm>
        </p:spPr>
        <p:txBody>
          <a:bodyPr/>
          <a:lstStyle/>
          <a:p>
            <a:r>
              <a:rPr lang="pt-BR" dirty="0" smtClean="0"/>
              <a:t>Obrigado pela atenção.</a:t>
            </a:r>
            <a:endParaRPr lang="pt-BR" dirty="0"/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375" y="4149080"/>
            <a:ext cx="190544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4499992" y="4564232"/>
            <a:ext cx="4442183" cy="176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6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Guarulhos está localizada na região metropolitana de São Paulo;</a:t>
            </a:r>
          </a:p>
          <a:p>
            <a:pPr algn="just"/>
            <a:r>
              <a:rPr lang="pt-BR" dirty="0" smtClean="0"/>
              <a:t>População : 1.300.000 habitantes;</a:t>
            </a:r>
          </a:p>
          <a:p>
            <a:pPr algn="just"/>
            <a:r>
              <a:rPr lang="pt-BR" dirty="0" smtClean="0"/>
              <a:t>Com à </a:t>
            </a:r>
            <a:r>
              <a:rPr lang="pt-BR" dirty="0"/>
              <a:t>escassez hídrica enfrentada nos últimos anos </a:t>
            </a:r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Região Metropolitana de São Paulo, levaram o SAAE a realizar além das obras de infraestrutura, diversas ações de cunho social e educativo na busca do fortalecimento do vínculo com a comunidade, objetivando o uso consciente da água.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cidade de Guarulhos/SP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Programa Estadual de Apoio </a:t>
            </a:r>
            <a:r>
              <a:rPr lang="pt-BR" dirty="0" smtClean="0"/>
              <a:t>à </a:t>
            </a:r>
            <a:r>
              <a:rPr lang="pt-BR" dirty="0" smtClean="0"/>
              <a:t>Recuperação </a:t>
            </a:r>
            <a:r>
              <a:rPr lang="pt-BR" dirty="0" smtClean="0"/>
              <a:t>de Água cujo objetivo é </a:t>
            </a:r>
            <a:r>
              <a:rPr lang="pt-BR" dirty="0" smtClean="0"/>
              <a:t>desenvolver ações que visem </a:t>
            </a:r>
            <a:r>
              <a:rPr lang="pt-BR" dirty="0" smtClean="0"/>
              <a:t>à </a:t>
            </a:r>
            <a:r>
              <a:rPr lang="pt-BR" dirty="0" smtClean="0"/>
              <a:t>redução do consumo de água em escolas públicas, por meio de intervenções que contemplem a participação da </a:t>
            </a:r>
            <a:r>
              <a:rPr lang="pt-BR" dirty="0" smtClean="0"/>
              <a:t>comunidade e das </a:t>
            </a:r>
            <a:r>
              <a:rPr lang="pt-BR" dirty="0" smtClean="0"/>
              <a:t>escolas no progresso de implantação da ação e recuperação das instalações hidráulica e sanitárias da </a:t>
            </a:r>
            <a:r>
              <a:rPr lang="pt-BR" dirty="0" smtClean="0"/>
              <a:t>unidade de ensino.</a:t>
            </a:r>
            <a:endParaRPr lang="pt-BR" dirty="0" smtClean="0"/>
          </a:p>
          <a:p>
            <a:pPr algn="just"/>
            <a:r>
              <a:rPr lang="pt-BR" dirty="0" smtClean="0"/>
              <a:t>Iniciado </a:t>
            </a:r>
            <a:r>
              <a:rPr lang="pt-BR" dirty="0" smtClean="0"/>
              <a:t>em dezembro de 2013.</a:t>
            </a:r>
          </a:p>
          <a:p>
            <a:pPr algn="just"/>
            <a:r>
              <a:rPr lang="pt-BR" dirty="0" smtClean="0"/>
              <a:t>20 escolas públicas de Guarulhos, sendo 9 estaduais e 11 </a:t>
            </a:r>
            <a:r>
              <a:rPr lang="pt-BR" dirty="0" smtClean="0"/>
              <a:t>municipais.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Reágua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Reduzir o consumo per capita para 25 </a:t>
            </a:r>
            <a:r>
              <a:rPr lang="pt-BR" dirty="0"/>
              <a:t>litros de água por </a:t>
            </a:r>
            <a:r>
              <a:rPr lang="pt-BR" dirty="0" smtClean="0"/>
              <a:t>alunos por dia,</a:t>
            </a:r>
            <a:endParaRPr lang="pt-BR" dirty="0" smtClean="0"/>
          </a:p>
          <a:p>
            <a:pPr algn="just"/>
            <a:r>
              <a:rPr lang="pt-BR" dirty="0" smtClean="0"/>
              <a:t>No casos que o consumo for inferior ao da meta reduzir em 25%.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 do  Programa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7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de Consumo Per capita Estabelecidas pelo Programa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Reágua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63" y="1618990"/>
            <a:ext cx="7689285" cy="488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2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13473" y="2492896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Ação 1: Planejamento das ações junto as secretarias de educação;</a:t>
            </a:r>
          </a:p>
          <a:p>
            <a:pPr marL="0" indent="0">
              <a:buNone/>
            </a:pPr>
            <a:r>
              <a:rPr lang="pt-BR" dirty="0" smtClean="0"/>
              <a:t>Ação 2: Reunião com gestores e </a:t>
            </a:r>
            <a:r>
              <a:rPr lang="pt-BR" dirty="0" smtClean="0"/>
              <a:t>início </a:t>
            </a:r>
            <a:r>
              <a:rPr lang="pt-BR" dirty="0" smtClean="0"/>
              <a:t>da educação ambiental;</a:t>
            </a:r>
          </a:p>
          <a:p>
            <a:pPr marL="0" indent="0">
              <a:buNone/>
            </a:pPr>
            <a:r>
              <a:rPr lang="pt-BR" dirty="0" smtClean="0"/>
              <a:t>Ação 3: Desenvolvimento da educação ambiental;</a:t>
            </a:r>
          </a:p>
          <a:p>
            <a:pPr marL="0" indent="0">
              <a:buNone/>
            </a:pPr>
            <a:r>
              <a:rPr lang="pt-BR" dirty="0" smtClean="0"/>
              <a:t>Ação 4: Realização das intervenções hidráulica e sanitárias;</a:t>
            </a:r>
          </a:p>
          <a:p>
            <a:pPr marL="0" indent="0">
              <a:buNone/>
            </a:pPr>
            <a:r>
              <a:rPr lang="pt-BR" dirty="0" smtClean="0"/>
              <a:t>Ação 5: Monitoramento do </a:t>
            </a:r>
            <a:r>
              <a:rPr lang="pt-BR" dirty="0" smtClean="0"/>
              <a:t>consumo por telemetria.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3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0957" y="2564904"/>
            <a:ext cx="7408333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A estratégia  adota foi a formação de multiplicadores;</a:t>
            </a:r>
          </a:p>
          <a:p>
            <a:pPr marL="0" indent="0" algn="just">
              <a:buNone/>
            </a:pPr>
            <a:r>
              <a:rPr lang="pt-BR" dirty="0" smtClean="0"/>
              <a:t>Os educadores participaram de ciclo de oficinas e palestras que geravam atividades para desenvolver em sala de agua;</a:t>
            </a:r>
          </a:p>
          <a:p>
            <a:pPr marL="0" indent="0" algn="just">
              <a:buNone/>
            </a:pPr>
            <a:r>
              <a:rPr lang="pt-BR" dirty="0" smtClean="0"/>
              <a:t>Também a participação das equipes de Cozinha e Limpeza com formação direcionadas ás atividades cotidianas.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de Educação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mbiental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mbiental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SC011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82" y="2662312"/>
            <a:ext cx="25939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 de Texto 2"/>
          <p:cNvSpPr txBox="1">
            <a:spLocks noChangeArrowheads="1"/>
          </p:cNvSpPr>
          <p:nvPr/>
        </p:nvSpPr>
        <p:spPr bwMode="auto">
          <a:xfrm>
            <a:off x="430982" y="4580719"/>
            <a:ext cx="2641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Encontro de Formação das Educadoras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projeto reágua 0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552" y="3598912"/>
            <a:ext cx="2657475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 de Texto 2"/>
          <p:cNvSpPr txBox="1">
            <a:spLocks noChangeArrowheads="1"/>
          </p:cNvSpPr>
          <p:nvPr/>
        </p:nvSpPr>
        <p:spPr bwMode="auto">
          <a:xfrm>
            <a:off x="3259088" y="5625541"/>
            <a:ext cx="26574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Detetives da água – caça vazamentos.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SC0225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33712"/>
            <a:ext cx="2576512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 de Texto 2"/>
          <p:cNvSpPr txBox="1">
            <a:spLocks noChangeArrowheads="1"/>
          </p:cNvSpPr>
          <p:nvPr/>
        </p:nvSpPr>
        <p:spPr bwMode="auto">
          <a:xfrm>
            <a:off x="6228185" y="4573267"/>
            <a:ext cx="25765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Atividade de conscientização no entorno da escola.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Substituição de hidrômetros,</a:t>
            </a:r>
          </a:p>
          <a:p>
            <a:r>
              <a:rPr lang="pt-BR" dirty="0" smtClean="0"/>
              <a:t>Pesquisa de vazamento não visível,</a:t>
            </a:r>
          </a:p>
          <a:p>
            <a:r>
              <a:rPr lang="pt-BR" dirty="0" smtClean="0"/>
              <a:t>Manutenção das instalação hidráulicas,</a:t>
            </a:r>
          </a:p>
          <a:p>
            <a:r>
              <a:rPr lang="pt-BR" dirty="0" smtClean="0"/>
              <a:t>Substituição de equipamentos obsoletos, por novos com dispositivos economizadores de </a:t>
            </a:r>
            <a:r>
              <a:rPr lang="pt-BR" dirty="0" smtClean="0"/>
              <a:t>água e </a:t>
            </a:r>
            <a:r>
              <a:rPr lang="pt-BR" dirty="0" err="1" smtClean="0"/>
              <a:t>antivandalismo</a:t>
            </a:r>
            <a:r>
              <a:rPr lang="pt-BR" dirty="0" smtClean="0"/>
              <a:t>.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Intervenções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idraúlico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-sanitárias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16624"/>
            <a:ext cx="879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t="9117" r="4499" b="11643"/>
          <a:stretch/>
        </p:blipFill>
        <p:spPr bwMode="auto">
          <a:xfrm>
            <a:off x="6228184" y="5733256"/>
            <a:ext cx="2808312" cy="111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1073</TotalTime>
  <Words>689</Words>
  <Application>Microsoft Office PowerPoint</Application>
  <PresentationFormat>Apresentação na tela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Forma de Onda</vt:lpstr>
      <vt:lpstr>Apresentação do PowerPoint</vt:lpstr>
      <vt:lpstr>A cidade de Guarulhos/SP</vt:lpstr>
      <vt:lpstr>Programa Reágua</vt:lpstr>
      <vt:lpstr>Meta do  Programa</vt:lpstr>
      <vt:lpstr>Metas de Consumo Per capita Estabelecidas pelo Programa Reágua</vt:lpstr>
      <vt:lpstr>Ação</vt:lpstr>
      <vt:lpstr>Projeto de Educação Ambiental</vt:lpstr>
      <vt:lpstr>Educação Ambiental</vt:lpstr>
      <vt:lpstr>Intervenções hidraúlico-sanitárias</vt:lpstr>
      <vt:lpstr>Equipamentos Economizadores</vt:lpstr>
      <vt:lpstr>Equipamentos Economizadores</vt:lpstr>
      <vt:lpstr>Equipamentos Economizadores</vt:lpstr>
      <vt:lpstr>Resultados</vt:lpstr>
      <vt:lpstr>Consumo Médio de Água Mensal Total de água das escolas, por período de ação (m³)</vt:lpstr>
      <vt:lpstr>Percentual de redução do Consumo Médio Mensal Total de Água das Escolas</vt:lpstr>
      <vt:lpstr>Consumo Per capita alcançado  durante o Programa Reágua</vt:lpstr>
      <vt:lpstr>Conclusão</vt:lpstr>
      <vt:lpstr>Referências</vt:lpstr>
      <vt:lpstr>Obrigado pela atenção.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Garcia da Silva Santim</dc:creator>
  <cp:lastModifiedBy>TGS²</cp:lastModifiedBy>
  <cp:revision>62</cp:revision>
  <dcterms:created xsi:type="dcterms:W3CDTF">2015-05-22T15:08:41Z</dcterms:created>
  <dcterms:modified xsi:type="dcterms:W3CDTF">2016-05-18T04:15:33Z</dcterms:modified>
</cp:coreProperties>
</file>