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324" r:id="rId4"/>
    <p:sldId id="328" r:id="rId5"/>
    <p:sldId id="332" r:id="rId6"/>
    <p:sldId id="281" r:id="rId7"/>
    <p:sldId id="297" r:id="rId8"/>
    <p:sldId id="298" r:id="rId9"/>
    <p:sldId id="300" r:id="rId10"/>
    <p:sldId id="317" r:id="rId11"/>
    <p:sldId id="305" r:id="rId12"/>
    <p:sldId id="307" r:id="rId13"/>
    <p:sldId id="318" r:id="rId14"/>
    <p:sldId id="309" r:id="rId15"/>
    <p:sldId id="333" r:id="rId16"/>
    <p:sldId id="334" r:id="rId17"/>
    <p:sldId id="335" r:id="rId18"/>
    <p:sldId id="336" r:id="rId19"/>
    <p:sldId id="337" r:id="rId20"/>
    <p:sldId id="338" r:id="rId21"/>
    <p:sldId id="339" r:id="rId22"/>
    <p:sldId id="340" r:id="rId23"/>
    <p:sldId id="314" r:id="rId24"/>
    <p:sldId id="329" r:id="rId25"/>
    <p:sldId id="315" r:id="rId26"/>
    <p:sldId id="341"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F7"/>
    <a:srgbClr val="D2DEE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80" d="100"/>
          <a:sy n="80" d="100"/>
        </p:scale>
        <p:origin x="3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UNIFAL\IT%20+%20TCC\Testes\grafico%20testes%20dia22%20e%2025-0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esktop\UNIFAL\IT%20+%20TCC\Testes\grafico%20testes%20dia%2018-0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esktop\UNIFAL\IT%20+%20TCC\Testes\grafico%20testes%20dia22%20e%2025-0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esktop\TCC%20(partes)\eros&#227;o\grafico%20testes%20continu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Desktop\TCC%20(partes)\eros&#227;o\grafico%20testes%20continu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Desktop\grafico%20testes%20dia%2027-11%20(continu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Desktop\grafico%20testes%20dia%2027-11%20(continu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59933498162986E-2"/>
          <c:y val="0.1218262002963915"/>
          <c:w val="0.63608270966728486"/>
          <c:h val="0.67609930337655166"/>
        </c:manualLayout>
      </c:layout>
      <c:barChart>
        <c:barDir val="col"/>
        <c:grouping val="clustered"/>
        <c:varyColors val="0"/>
        <c:ser>
          <c:idx val="0"/>
          <c:order val="0"/>
          <c:tx>
            <c:strRef>
              <c:f>Plan1!$H$6</c:f>
              <c:strCache>
                <c:ptCount val="1"/>
                <c:pt idx="0">
                  <c:v>% redução final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Plan1!$A$7:$A$25</c:f>
              <c:numCache>
                <c:formatCode>General</c:formatCode>
                <c:ptCount val="19"/>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numCache>
            </c:numRef>
          </c:cat>
          <c:val>
            <c:numRef>
              <c:f>Plan1!$H$7:$H$25</c:f>
              <c:numCache>
                <c:formatCode>0.0</c:formatCode>
                <c:ptCount val="19"/>
                <c:pt idx="0">
                  <c:v>85.3083109919571</c:v>
                </c:pt>
                <c:pt idx="1">
                  <c:v>85.365239294710321</c:v>
                </c:pt>
                <c:pt idx="2">
                  <c:v>84.328767123287676</c:v>
                </c:pt>
                <c:pt idx="3">
                  <c:v>83.270440251572325</c:v>
                </c:pt>
                <c:pt idx="4">
                  <c:v>82.958199356913184</c:v>
                </c:pt>
                <c:pt idx="5">
                  <c:v>85.102639296187689</c:v>
                </c:pt>
                <c:pt idx="6">
                  <c:v>84.427244582043343</c:v>
                </c:pt>
                <c:pt idx="7">
                  <c:v>85.710306406685234</c:v>
                </c:pt>
                <c:pt idx="8">
                  <c:v>85.840707964601776</c:v>
                </c:pt>
                <c:pt idx="9">
                  <c:v>85.818713450292393</c:v>
                </c:pt>
                <c:pt idx="10">
                  <c:v>85.259938837920487</c:v>
                </c:pt>
                <c:pt idx="11">
                  <c:v>82.802547770700642</c:v>
                </c:pt>
                <c:pt idx="12">
                  <c:v>82.880794701986758</c:v>
                </c:pt>
                <c:pt idx="13">
                  <c:v>85.382352941176464</c:v>
                </c:pt>
                <c:pt idx="14">
                  <c:v>86.51351351351353</c:v>
                </c:pt>
                <c:pt idx="15">
                  <c:v>85.976676384839635</c:v>
                </c:pt>
                <c:pt idx="16">
                  <c:v>84.106583072100307</c:v>
                </c:pt>
                <c:pt idx="17">
                  <c:v>84.440677966101688</c:v>
                </c:pt>
                <c:pt idx="18">
                  <c:v>85.906249999999986</c:v>
                </c:pt>
              </c:numCache>
            </c:numRef>
          </c:val>
        </c:ser>
        <c:dLbls>
          <c:showLegendKey val="0"/>
          <c:showVal val="0"/>
          <c:showCatName val="0"/>
          <c:showSerName val="0"/>
          <c:showPercent val="0"/>
          <c:showBubbleSize val="0"/>
        </c:dLbls>
        <c:gapWidth val="150"/>
        <c:axId val="346257952"/>
        <c:axId val="346260672"/>
      </c:barChart>
      <c:lineChart>
        <c:grouping val="standard"/>
        <c:varyColors val="0"/>
        <c:ser>
          <c:idx val="2"/>
          <c:order val="1"/>
          <c:tx>
            <c:strRef>
              <c:f>Plan1!$D$6</c:f>
              <c:strCache>
                <c:ptCount val="1"/>
                <c:pt idx="0">
                  <c:v>antes da manta 1</c:v>
                </c:pt>
              </c:strCache>
            </c:strRef>
          </c:tx>
          <c:spPr>
            <a:ln w="28575" cap="rnd">
              <a:solidFill>
                <a:schemeClr val="accent1">
                  <a:lumMod val="75000"/>
                </a:schemeClr>
              </a:solidFill>
              <a:round/>
            </a:ln>
            <a:effectLst/>
          </c:spPr>
          <c:marker>
            <c:symbol val="none"/>
          </c:marker>
          <c:dPt>
            <c:idx val="0"/>
            <c:marker>
              <c:symbol val="circle"/>
              <c:size val="5"/>
              <c:spPr>
                <a:solidFill>
                  <a:srgbClr val="FF0000"/>
                </a:solidFill>
                <a:ln>
                  <a:noFill/>
                </a:ln>
                <a:effectLst/>
              </c:spPr>
            </c:marker>
            <c:bubble3D val="0"/>
          </c:dPt>
          <c:dLbls>
            <c:dLbl>
              <c:idx val="0"/>
              <c:layout>
                <c:manualLayout>
                  <c:x val="-3.4236804564907276E-2"/>
                  <c:y val="-7.0175438596491224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bg1">
                  <a:lumMod val="85000"/>
                </a:scheme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Plan1!$A$7:$A$25</c:f>
              <c:numCache>
                <c:formatCode>General</c:formatCode>
                <c:ptCount val="19"/>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numCache>
            </c:numRef>
          </c:cat>
          <c:val>
            <c:numRef>
              <c:f>Plan1!$D$7:$D$25</c:f>
              <c:numCache>
                <c:formatCode>General</c:formatCode>
                <c:ptCount val="19"/>
                <c:pt idx="0">
                  <c:v>373</c:v>
                </c:pt>
                <c:pt idx="1">
                  <c:v>397</c:v>
                </c:pt>
                <c:pt idx="2">
                  <c:v>365</c:v>
                </c:pt>
                <c:pt idx="3">
                  <c:v>318</c:v>
                </c:pt>
                <c:pt idx="4">
                  <c:v>311</c:v>
                </c:pt>
                <c:pt idx="5">
                  <c:v>341</c:v>
                </c:pt>
                <c:pt idx="6">
                  <c:v>323</c:v>
                </c:pt>
                <c:pt idx="7">
                  <c:v>359</c:v>
                </c:pt>
                <c:pt idx="8">
                  <c:v>339</c:v>
                </c:pt>
                <c:pt idx="9">
                  <c:v>342</c:v>
                </c:pt>
                <c:pt idx="10">
                  <c:v>327</c:v>
                </c:pt>
                <c:pt idx="11">
                  <c:v>314</c:v>
                </c:pt>
                <c:pt idx="12">
                  <c:v>302</c:v>
                </c:pt>
                <c:pt idx="13">
                  <c:v>340</c:v>
                </c:pt>
                <c:pt idx="14">
                  <c:v>370</c:v>
                </c:pt>
                <c:pt idx="15">
                  <c:v>343</c:v>
                </c:pt>
                <c:pt idx="16">
                  <c:v>319</c:v>
                </c:pt>
                <c:pt idx="17">
                  <c:v>295</c:v>
                </c:pt>
                <c:pt idx="18">
                  <c:v>320</c:v>
                </c:pt>
              </c:numCache>
            </c:numRef>
          </c:val>
          <c:smooth val="0"/>
        </c:ser>
        <c:ser>
          <c:idx val="3"/>
          <c:order val="2"/>
          <c:tx>
            <c:strRef>
              <c:f>Plan1!$G$6</c:f>
              <c:strCache>
                <c:ptCount val="1"/>
                <c:pt idx="0">
                  <c:v>depois da manta 2</c:v>
                </c:pt>
              </c:strCache>
            </c:strRef>
          </c:tx>
          <c:spPr>
            <a:ln w="28575" cap="rnd">
              <a:solidFill>
                <a:srgbClr val="00B050"/>
              </a:solidFill>
              <a:round/>
            </a:ln>
            <a:effectLst/>
          </c:spPr>
          <c:marker>
            <c:symbol val="none"/>
          </c:marker>
          <c:dPt>
            <c:idx val="18"/>
            <c:marker>
              <c:symbol val="circle"/>
              <c:size val="6"/>
              <c:spPr>
                <a:solidFill>
                  <a:srgbClr val="FF0000"/>
                </a:solidFill>
                <a:ln>
                  <a:noFill/>
                </a:ln>
                <a:effectLst/>
              </c:spPr>
            </c:marker>
            <c:bubble3D val="0"/>
          </c:dPt>
          <c:dLbls>
            <c:dLbl>
              <c:idx val="18"/>
              <c:layout>
                <c:manualLayout>
                  <c:x val="-4.3747028055159294E-2"/>
                  <c:y val="-7.5187969924812026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bg1">
                  <a:lumMod val="85000"/>
                </a:scheme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Plan1!$A$7:$A$25</c:f>
              <c:numCache>
                <c:formatCode>General</c:formatCode>
                <c:ptCount val="19"/>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numCache>
            </c:numRef>
          </c:cat>
          <c:val>
            <c:numRef>
              <c:f>Plan1!$G$7:$G$25</c:f>
              <c:numCache>
                <c:formatCode>0.0</c:formatCode>
                <c:ptCount val="19"/>
                <c:pt idx="0">
                  <c:v>54.8</c:v>
                </c:pt>
                <c:pt idx="1">
                  <c:v>58.1</c:v>
                </c:pt>
                <c:pt idx="2">
                  <c:v>57.2</c:v>
                </c:pt>
                <c:pt idx="3">
                  <c:v>53.2</c:v>
                </c:pt>
                <c:pt idx="4">
                  <c:v>53</c:v>
                </c:pt>
                <c:pt idx="5">
                  <c:v>50.8</c:v>
                </c:pt>
                <c:pt idx="6">
                  <c:v>50.3</c:v>
                </c:pt>
                <c:pt idx="7">
                  <c:v>51.3</c:v>
                </c:pt>
                <c:pt idx="8">
                  <c:v>48</c:v>
                </c:pt>
                <c:pt idx="9">
                  <c:v>48.5</c:v>
                </c:pt>
                <c:pt idx="10">
                  <c:v>48.2</c:v>
                </c:pt>
                <c:pt idx="11">
                  <c:v>54</c:v>
                </c:pt>
                <c:pt idx="12">
                  <c:v>51.7</c:v>
                </c:pt>
                <c:pt idx="13">
                  <c:v>49.7</c:v>
                </c:pt>
                <c:pt idx="14">
                  <c:v>49.9</c:v>
                </c:pt>
                <c:pt idx="15">
                  <c:v>48.1</c:v>
                </c:pt>
                <c:pt idx="16">
                  <c:v>50.7</c:v>
                </c:pt>
                <c:pt idx="17">
                  <c:v>45.9</c:v>
                </c:pt>
                <c:pt idx="18">
                  <c:v>45.1</c:v>
                </c:pt>
              </c:numCache>
            </c:numRef>
          </c:val>
          <c:smooth val="0"/>
        </c:ser>
        <c:dLbls>
          <c:showLegendKey val="0"/>
          <c:showVal val="0"/>
          <c:showCatName val="0"/>
          <c:showSerName val="0"/>
          <c:showPercent val="0"/>
          <c:showBubbleSize val="0"/>
        </c:dLbls>
        <c:marker val="1"/>
        <c:smooth val="0"/>
        <c:axId val="346256864"/>
        <c:axId val="346261216"/>
      </c:lineChart>
      <c:catAx>
        <c:axId val="34625795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Tempo (min)</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46260672"/>
        <c:crosses val="autoZero"/>
        <c:auto val="1"/>
        <c:lblAlgn val="ctr"/>
        <c:lblOffset val="100"/>
        <c:noMultiLvlLbl val="0"/>
      </c:catAx>
      <c:valAx>
        <c:axId val="346260672"/>
        <c:scaling>
          <c:orientation val="minMax"/>
          <c:max val="10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Remoção de turbidez (%)</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46257952"/>
        <c:crosses val="autoZero"/>
        <c:crossBetween val="between"/>
      </c:valAx>
      <c:valAx>
        <c:axId val="346261216"/>
        <c:scaling>
          <c:orientation val="minMax"/>
          <c:max val="400"/>
          <c:min val="0"/>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Turbidez (NTU)</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46256864"/>
        <c:crosses val="max"/>
        <c:crossBetween val="between"/>
      </c:valAx>
      <c:catAx>
        <c:axId val="346256864"/>
        <c:scaling>
          <c:orientation val="minMax"/>
        </c:scaling>
        <c:delete val="1"/>
        <c:axPos val="b"/>
        <c:numFmt formatCode="General" sourceLinked="1"/>
        <c:majorTickMark val="none"/>
        <c:minorTickMark val="none"/>
        <c:tickLblPos val="nextTo"/>
        <c:crossAx val="346261216"/>
        <c:crosses val="autoZero"/>
        <c:auto val="1"/>
        <c:lblAlgn val="ctr"/>
        <c:lblOffset val="100"/>
        <c:noMultiLvlLbl val="0"/>
      </c:catAx>
      <c:spPr>
        <a:noFill/>
        <a:ln>
          <a:noFill/>
        </a:ln>
        <a:effectLst/>
      </c:spPr>
    </c:plotArea>
    <c:legend>
      <c:legendPos val="b"/>
      <c:layout>
        <c:manualLayout>
          <c:xMode val="edge"/>
          <c:yMode val="edge"/>
          <c:x val="0.78811521598316614"/>
          <c:y val="0.29887158841986855"/>
          <c:w val="0.20741198363043417"/>
          <c:h val="0.450501845164091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59933498162986E-2"/>
          <c:y val="0.17171296296296296"/>
          <c:w val="0.62049688663492719"/>
          <c:h val="0.62271617089530473"/>
        </c:manualLayout>
      </c:layout>
      <c:barChart>
        <c:barDir val="col"/>
        <c:grouping val="clustered"/>
        <c:varyColors val="0"/>
        <c:ser>
          <c:idx val="0"/>
          <c:order val="0"/>
          <c:tx>
            <c:strRef>
              <c:f>Plan1!$H$6</c:f>
              <c:strCache>
                <c:ptCount val="1"/>
                <c:pt idx="0">
                  <c:v>% redução final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Plan1!$A$10:$A$30</c:f>
              <c:numCache>
                <c:formatCode>General</c:formatCode>
                <c:ptCount val="21"/>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numCache>
            </c:numRef>
          </c:cat>
          <c:val>
            <c:numRef>
              <c:f>Plan1!$H$10:$H$30</c:f>
              <c:numCache>
                <c:formatCode>0.0</c:formatCode>
                <c:ptCount val="21"/>
                <c:pt idx="0">
                  <c:v>84.144427001569852</c:v>
                </c:pt>
                <c:pt idx="1">
                  <c:v>86.349206349206355</c:v>
                </c:pt>
                <c:pt idx="2">
                  <c:v>84.655797101449281</c:v>
                </c:pt>
                <c:pt idx="3">
                  <c:v>85.239786856127893</c:v>
                </c:pt>
                <c:pt idx="4">
                  <c:v>85.669565217391309</c:v>
                </c:pt>
                <c:pt idx="5">
                  <c:v>87.691001697792871</c:v>
                </c:pt>
                <c:pt idx="6">
                  <c:v>87.634228187919447</c:v>
                </c:pt>
                <c:pt idx="7">
                  <c:v>87.632058287795999</c:v>
                </c:pt>
                <c:pt idx="8">
                  <c:v>88.505942275042429</c:v>
                </c:pt>
                <c:pt idx="9">
                  <c:v>88.376237623762378</c:v>
                </c:pt>
                <c:pt idx="10">
                  <c:v>88.229571984435793</c:v>
                </c:pt>
                <c:pt idx="11">
                  <c:v>89.08424908424908</c:v>
                </c:pt>
                <c:pt idx="12">
                  <c:v>88.237623762376231</c:v>
                </c:pt>
                <c:pt idx="13">
                  <c:v>88.788426763110309</c:v>
                </c:pt>
                <c:pt idx="14">
                  <c:v>93.585585585585591</c:v>
                </c:pt>
                <c:pt idx="15">
                  <c:v>92.705061082024443</c:v>
                </c:pt>
                <c:pt idx="16">
                  <c:v>93.993288590604038</c:v>
                </c:pt>
                <c:pt idx="17">
                  <c:v>93.442307692307693</c:v>
                </c:pt>
                <c:pt idx="18">
                  <c:v>95.047258979206049</c:v>
                </c:pt>
                <c:pt idx="19">
                  <c:v>94.866310160427815</c:v>
                </c:pt>
                <c:pt idx="20">
                  <c:v>95.396825396825392</c:v>
                </c:pt>
              </c:numCache>
            </c:numRef>
          </c:val>
        </c:ser>
        <c:dLbls>
          <c:showLegendKey val="0"/>
          <c:showVal val="0"/>
          <c:showCatName val="0"/>
          <c:showSerName val="0"/>
          <c:showPercent val="0"/>
          <c:showBubbleSize val="0"/>
        </c:dLbls>
        <c:gapWidth val="150"/>
        <c:axId val="346262304"/>
        <c:axId val="346267744"/>
      </c:barChart>
      <c:lineChart>
        <c:grouping val="standard"/>
        <c:varyColors val="0"/>
        <c:ser>
          <c:idx val="4"/>
          <c:order val="1"/>
          <c:tx>
            <c:strRef>
              <c:f>Plan1!$D$6</c:f>
              <c:strCache>
                <c:ptCount val="1"/>
                <c:pt idx="0">
                  <c:v>antes da manta 1</c:v>
                </c:pt>
              </c:strCache>
            </c:strRef>
          </c:tx>
          <c:spPr>
            <a:ln w="28575" cap="rnd">
              <a:solidFill>
                <a:schemeClr val="accent5"/>
              </a:solidFill>
              <a:round/>
            </a:ln>
            <a:effectLst/>
          </c:spPr>
          <c:marker>
            <c:symbol val="none"/>
          </c:marker>
          <c:dPt>
            <c:idx val="0"/>
            <c:marker>
              <c:symbol val="circle"/>
              <c:size val="5"/>
              <c:spPr>
                <a:solidFill>
                  <a:srgbClr val="FF0000"/>
                </a:solidFill>
                <a:ln>
                  <a:noFill/>
                </a:ln>
                <a:effectLst/>
              </c:spPr>
            </c:marker>
            <c:bubble3D val="0"/>
          </c:dPt>
          <c:dLbls>
            <c:dLbl>
              <c:idx val="0"/>
              <c:layout>
                <c:manualLayout>
                  <c:x val="-2.7290448343079941E-2"/>
                  <c:y val="-4.9566294919454773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bg1">
                  <a:lumMod val="85000"/>
                </a:scheme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Plan1!$A$10:$A$30</c:f>
              <c:numCache>
                <c:formatCode>General</c:formatCode>
                <c:ptCount val="21"/>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numCache>
            </c:numRef>
          </c:cat>
          <c:val>
            <c:numRef>
              <c:f>Plan1!$D$10:$D$30</c:f>
              <c:numCache>
                <c:formatCode>0.0</c:formatCode>
                <c:ptCount val="21"/>
                <c:pt idx="0">
                  <c:v>637</c:v>
                </c:pt>
                <c:pt idx="1">
                  <c:v>630</c:v>
                </c:pt>
                <c:pt idx="2">
                  <c:v>552</c:v>
                </c:pt>
                <c:pt idx="3">
                  <c:v>563</c:v>
                </c:pt>
                <c:pt idx="4">
                  <c:v>575</c:v>
                </c:pt>
                <c:pt idx="5">
                  <c:v>589</c:v>
                </c:pt>
                <c:pt idx="6">
                  <c:v>596</c:v>
                </c:pt>
                <c:pt idx="7">
                  <c:v>549</c:v>
                </c:pt>
                <c:pt idx="8">
                  <c:v>589</c:v>
                </c:pt>
                <c:pt idx="9">
                  <c:v>505</c:v>
                </c:pt>
                <c:pt idx="10">
                  <c:v>514</c:v>
                </c:pt>
                <c:pt idx="11">
                  <c:v>546</c:v>
                </c:pt>
                <c:pt idx="12">
                  <c:v>505</c:v>
                </c:pt>
                <c:pt idx="13">
                  <c:v>553</c:v>
                </c:pt>
                <c:pt idx="14">
                  <c:v>555</c:v>
                </c:pt>
                <c:pt idx="15">
                  <c:v>573</c:v>
                </c:pt>
                <c:pt idx="16">
                  <c:v>596</c:v>
                </c:pt>
                <c:pt idx="17">
                  <c:v>520</c:v>
                </c:pt>
                <c:pt idx="18">
                  <c:v>529</c:v>
                </c:pt>
                <c:pt idx="19">
                  <c:v>561</c:v>
                </c:pt>
                <c:pt idx="20">
                  <c:v>567</c:v>
                </c:pt>
              </c:numCache>
            </c:numRef>
          </c:val>
          <c:smooth val="0"/>
        </c:ser>
        <c:ser>
          <c:idx val="5"/>
          <c:order val="2"/>
          <c:tx>
            <c:strRef>
              <c:f>Plan1!$G$6</c:f>
              <c:strCache>
                <c:ptCount val="1"/>
                <c:pt idx="0">
                  <c:v>depois da manta 2</c:v>
                </c:pt>
              </c:strCache>
            </c:strRef>
          </c:tx>
          <c:spPr>
            <a:ln w="28575" cap="rnd">
              <a:solidFill>
                <a:schemeClr val="accent6"/>
              </a:solidFill>
              <a:round/>
            </a:ln>
            <a:effectLst/>
          </c:spPr>
          <c:marker>
            <c:symbol val="none"/>
          </c:marker>
          <c:dPt>
            <c:idx val="20"/>
            <c:marker>
              <c:symbol val="circle"/>
              <c:size val="7"/>
              <c:spPr>
                <a:solidFill>
                  <a:srgbClr val="FF0000"/>
                </a:solidFill>
                <a:ln>
                  <a:solidFill>
                    <a:schemeClr val="accent1"/>
                  </a:solidFill>
                </a:ln>
                <a:effectLst/>
              </c:spPr>
            </c:marker>
            <c:bubble3D val="0"/>
          </c:dPt>
          <c:dLbls>
            <c:dLbl>
              <c:idx val="20"/>
              <c:layout>
                <c:manualLayout>
                  <c:x val="-1.288115067243739E-2"/>
                  <c:y val="-5.4523045912015379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bg1">
                  <a:lumMod val="85000"/>
                </a:scheme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Plan1!$A$10:$A$30</c:f>
              <c:numCache>
                <c:formatCode>General</c:formatCode>
                <c:ptCount val="21"/>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numCache>
            </c:numRef>
          </c:cat>
          <c:val>
            <c:numRef>
              <c:f>Plan1!$G$10:$G$30</c:f>
              <c:numCache>
                <c:formatCode>0.0</c:formatCode>
                <c:ptCount val="21"/>
                <c:pt idx="0">
                  <c:v>101</c:v>
                </c:pt>
                <c:pt idx="1">
                  <c:v>86</c:v>
                </c:pt>
                <c:pt idx="2">
                  <c:v>84.7</c:v>
                </c:pt>
                <c:pt idx="3">
                  <c:v>83.1</c:v>
                </c:pt>
                <c:pt idx="4">
                  <c:v>82.4</c:v>
                </c:pt>
                <c:pt idx="5">
                  <c:v>72.5</c:v>
                </c:pt>
                <c:pt idx="6">
                  <c:v>73.7</c:v>
                </c:pt>
                <c:pt idx="7">
                  <c:v>67.900000000000006</c:v>
                </c:pt>
                <c:pt idx="8">
                  <c:v>67.7</c:v>
                </c:pt>
                <c:pt idx="9">
                  <c:v>58.7</c:v>
                </c:pt>
                <c:pt idx="10">
                  <c:v>60.5</c:v>
                </c:pt>
                <c:pt idx="11">
                  <c:v>59.6</c:v>
                </c:pt>
                <c:pt idx="12">
                  <c:v>59.4</c:v>
                </c:pt>
                <c:pt idx="13">
                  <c:v>62</c:v>
                </c:pt>
                <c:pt idx="14">
                  <c:v>35.6</c:v>
                </c:pt>
                <c:pt idx="15">
                  <c:v>41.8</c:v>
                </c:pt>
                <c:pt idx="16">
                  <c:v>35.799999999999997</c:v>
                </c:pt>
                <c:pt idx="17">
                  <c:v>34.1</c:v>
                </c:pt>
                <c:pt idx="18">
                  <c:v>26.2</c:v>
                </c:pt>
                <c:pt idx="19">
                  <c:v>28.8</c:v>
                </c:pt>
                <c:pt idx="20">
                  <c:v>26.1</c:v>
                </c:pt>
              </c:numCache>
            </c:numRef>
          </c:val>
          <c:smooth val="0"/>
        </c:ser>
        <c:dLbls>
          <c:showLegendKey val="0"/>
          <c:showVal val="0"/>
          <c:showCatName val="0"/>
          <c:showSerName val="0"/>
          <c:showPercent val="0"/>
          <c:showBubbleSize val="0"/>
        </c:dLbls>
        <c:marker val="1"/>
        <c:smooth val="0"/>
        <c:axId val="346305520"/>
        <c:axId val="346303888"/>
      </c:lineChart>
      <c:catAx>
        <c:axId val="34626230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Tempo (min)</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46267744"/>
        <c:crosses val="autoZero"/>
        <c:auto val="1"/>
        <c:lblAlgn val="ctr"/>
        <c:lblOffset val="100"/>
        <c:noMultiLvlLbl val="0"/>
      </c:catAx>
      <c:valAx>
        <c:axId val="346267744"/>
        <c:scaling>
          <c:orientation val="minMax"/>
          <c:max val="100"/>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Remoção de turbidez (%)</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46262304"/>
        <c:crosses val="autoZero"/>
        <c:crossBetween val="between"/>
      </c:valAx>
      <c:valAx>
        <c:axId val="346303888"/>
        <c:scaling>
          <c:orientation val="minMax"/>
          <c:min val="0"/>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Turbidez (NTU)</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346305520"/>
        <c:crosses val="max"/>
        <c:crossBetween val="between"/>
      </c:valAx>
      <c:catAx>
        <c:axId val="346305520"/>
        <c:scaling>
          <c:orientation val="minMax"/>
        </c:scaling>
        <c:delete val="1"/>
        <c:axPos val="b"/>
        <c:numFmt formatCode="General" sourceLinked="1"/>
        <c:majorTickMark val="none"/>
        <c:minorTickMark val="none"/>
        <c:tickLblPos val="nextTo"/>
        <c:crossAx val="346303888"/>
        <c:crosses val="autoZero"/>
        <c:auto val="1"/>
        <c:lblAlgn val="ctr"/>
        <c:lblOffset val="100"/>
        <c:noMultiLvlLbl val="0"/>
      </c:catAx>
      <c:spPr>
        <a:noFill/>
        <a:ln>
          <a:noFill/>
        </a:ln>
        <a:effectLst/>
      </c:spPr>
    </c:plotArea>
    <c:legend>
      <c:legendPos val="b"/>
      <c:layout>
        <c:manualLayout>
          <c:xMode val="edge"/>
          <c:yMode val="edge"/>
          <c:x val="0.78747862468518426"/>
          <c:y val="0.29677767183873549"/>
          <c:w val="0.21061764209298395"/>
          <c:h val="0.3909547366058796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59933498162986E-2"/>
          <c:y val="0.1218262002963915"/>
          <c:w val="0.63608270966728486"/>
          <c:h val="0.67609930337655166"/>
        </c:manualLayout>
      </c:layout>
      <c:barChart>
        <c:barDir val="col"/>
        <c:grouping val="clustered"/>
        <c:varyColors val="0"/>
        <c:ser>
          <c:idx val="0"/>
          <c:order val="0"/>
          <c:tx>
            <c:strRef>
              <c:f>Plan1!$H$6</c:f>
              <c:strCache>
                <c:ptCount val="1"/>
                <c:pt idx="0">
                  <c:v>% redução final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Plan1!$A$7:$A$25</c:f>
              <c:numCache>
                <c:formatCode>General</c:formatCode>
                <c:ptCount val="19"/>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numCache>
            </c:numRef>
          </c:cat>
          <c:val>
            <c:numRef>
              <c:f>Plan1!$H$7:$H$25</c:f>
              <c:numCache>
                <c:formatCode>0.0</c:formatCode>
                <c:ptCount val="19"/>
                <c:pt idx="0">
                  <c:v>95.348837209302332</c:v>
                </c:pt>
                <c:pt idx="1">
                  <c:v>96.25</c:v>
                </c:pt>
                <c:pt idx="2">
                  <c:v>97.073170731707322</c:v>
                </c:pt>
                <c:pt idx="3">
                  <c:v>97.297297297297291</c:v>
                </c:pt>
                <c:pt idx="4">
                  <c:v>96.764705882352942</c:v>
                </c:pt>
                <c:pt idx="5">
                  <c:v>97.375</c:v>
                </c:pt>
                <c:pt idx="6">
                  <c:v>97.10526315789474</c:v>
                </c:pt>
                <c:pt idx="7">
                  <c:v>97.368421052631575</c:v>
                </c:pt>
                <c:pt idx="8">
                  <c:v>97.435897435897431</c:v>
                </c:pt>
                <c:pt idx="9">
                  <c:v>96.969696969696969</c:v>
                </c:pt>
                <c:pt idx="10">
                  <c:v>96.714285714285708</c:v>
                </c:pt>
                <c:pt idx="11">
                  <c:v>96.883116883116884</c:v>
                </c:pt>
                <c:pt idx="12">
                  <c:v>97.297297297297291</c:v>
                </c:pt>
                <c:pt idx="13">
                  <c:v>97.114285714285714</c:v>
                </c:pt>
                <c:pt idx="14">
                  <c:v>97.178082191780817</c:v>
                </c:pt>
                <c:pt idx="15">
                  <c:v>97.042253521126767</c:v>
                </c:pt>
                <c:pt idx="16">
                  <c:v>96.551724137931032</c:v>
                </c:pt>
                <c:pt idx="17">
                  <c:v>97.358974358974365</c:v>
                </c:pt>
                <c:pt idx="18">
                  <c:v>97.298701298701303</c:v>
                </c:pt>
              </c:numCache>
            </c:numRef>
          </c:val>
        </c:ser>
        <c:dLbls>
          <c:showLegendKey val="0"/>
          <c:showVal val="0"/>
          <c:showCatName val="0"/>
          <c:showSerName val="0"/>
          <c:showPercent val="0"/>
          <c:showBubbleSize val="0"/>
        </c:dLbls>
        <c:gapWidth val="150"/>
        <c:axId val="557771968"/>
        <c:axId val="557768704"/>
      </c:barChart>
      <c:lineChart>
        <c:grouping val="standard"/>
        <c:varyColors val="0"/>
        <c:ser>
          <c:idx val="2"/>
          <c:order val="1"/>
          <c:tx>
            <c:strRef>
              <c:f>Plan1!$D$6</c:f>
              <c:strCache>
                <c:ptCount val="1"/>
                <c:pt idx="0">
                  <c:v>antes da manta 1</c:v>
                </c:pt>
              </c:strCache>
            </c:strRef>
          </c:tx>
          <c:spPr>
            <a:ln w="28575" cap="rnd">
              <a:solidFill>
                <a:schemeClr val="accent1">
                  <a:lumMod val="75000"/>
                </a:schemeClr>
              </a:solidFill>
              <a:round/>
            </a:ln>
            <a:effectLst/>
          </c:spPr>
          <c:marker>
            <c:symbol val="none"/>
          </c:marker>
          <c:dPt>
            <c:idx val="0"/>
            <c:marker>
              <c:symbol val="circle"/>
              <c:size val="5"/>
              <c:spPr>
                <a:solidFill>
                  <a:srgbClr val="FF0000"/>
                </a:solidFill>
                <a:ln>
                  <a:noFill/>
                </a:ln>
                <a:effectLst/>
              </c:spPr>
            </c:marker>
            <c:bubble3D val="0"/>
          </c:dPt>
          <c:dLbls>
            <c:dLbl>
              <c:idx val="0"/>
              <c:layout>
                <c:manualLayout>
                  <c:x val="-3.4236804564907276E-2"/>
                  <c:y val="-7.0175438596491224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bg1">
                  <a:lumMod val="85000"/>
                </a:scheme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Plan1!$A$7:$A$25</c:f>
              <c:numCache>
                <c:formatCode>General</c:formatCode>
                <c:ptCount val="19"/>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numCache>
            </c:numRef>
          </c:cat>
          <c:val>
            <c:numRef>
              <c:f>Plan1!$D$7:$D$25</c:f>
              <c:numCache>
                <c:formatCode>General</c:formatCode>
                <c:ptCount val="19"/>
                <c:pt idx="0">
                  <c:v>430</c:v>
                </c:pt>
                <c:pt idx="1">
                  <c:v>400</c:v>
                </c:pt>
                <c:pt idx="2">
                  <c:v>410</c:v>
                </c:pt>
                <c:pt idx="3">
                  <c:v>370</c:v>
                </c:pt>
                <c:pt idx="4">
                  <c:v>340</c:v>
                </c:pt>
                <c:pt idx="5">
                  <c:v>400</c:v>
                </c:pt>
                <c:pt idx="6">
                  <c:v>380</c:v>
                </c:pt>
                <c:pt idx="7">
                  <c:v>380</c:v>
                </c:pt>
                <c:pt idx="8">
                  <c:v>390</c:v>
                </c:pt>
                <c:pt idx="9">
                  <c:v>330</c:v>
                </c:pt>
                <c:pt idx="10">
                  <c:v>350</c:v>
                </c:pt>
                <c:pt idx="11">
                  <c:v>385</c:v>
                </c:pt>
                <c:pt idx="12">
                  <c:v>370</c:v>
                </c:pt>
                <c:pt idx="13">
                  <c:v>350</c:v>
                </c:pt>
                <c:pt idx="14">
                  <c:v>365</c:v>
                </c:pt>
                <c:pt idx="15">
                  <c:v>355</c:v>
                </c:pt>
                <c:pt idx="16">
                  <c:v>319</c:v>
                </c:pt>
                <c:pt idx="17">
                  <c:v>390</c:v>
                </c:pt>
                <c:pt idx="18">
                  <c:v>385</c:v>
                </c:pt>
              </c:numCache>
            </c:numRef>
          </c:val>
          <c:smooth val="0"/>
        </c:ser>
        <c:ser>
          <c:idx val="3"/>
          <c:order val="2"/>
          <c:tx>
            <c:strRef>
              <c:f>Plan1!$G$6</c:f>
              <c:strCache>
                <c:ptCount val="1"/>
                <c:pt idx="0">
                  <c:v>depois da manta 2</c:v>
                </c:pt>
              </c:strCache>
            </c:strRef>
          </c:tx>
          <c:spPr>
            <a:ln w="28575" cap="rnd">
              <a:solidFill>
                <a:srgbClr val="00B050"/>
              </a:solidFill>
              <a:round/>
            </a:ln>
            <a:effectLst/>
          </c:spPr>
          <c:marker>
            <c:symbol val="none"/>
          </c:marker>
          <c:dPt>
            <c:idx val="18"/>
            <c:marker>
              <c:symbol val="circle"/>
              <c:size val="6"/>
              <c:spPr>
                <a:solidFill>
                  <a:srgbClr val="FF0000"/>
                </a:solidFill>
                <a:ln>
                  <a:noFill/>
                </a:ln>
                <a:effectLst/>
              </c:spPr>
            </c:marker>
            <c:bubble3D val="0"/>
          </c:dPt>
          <c:dLbls>
            <c:dLbl>
              <c:idx val="18"/>
              <c:layout>
                <c:manualLayout>
                  <c:x val="-4.3747028055159294E-2"/>
                  <c:y val="-7.5187969924812026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chemeClr val="bg1">
                  <a:lumMod val="85000"/>
                </a:schemeClr>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Plan1!$A$7:$A$25</c:f>
              <c:numCache>
                <c:formatCode>General</c:formatCode>
                <c:ptCount val="19"/>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numCache>
            </c:numRef>
          </c:cat>
          <c:val>
            <c:numRef>
              <c:f>Plan1!$G$7:$G$25</c:f>
              <c:numCache>
                <c:formatCode>0.0</c:formatCode>
                <c:ptCount val="19"/>
                <c:pt idx="0">
                  <c:v>20</c:v>
                </c:pt>
                <c:pt idx="1">
                  <c:v>15</c:v>
                </c:pt>
                <c:pt idx="2">
                  <c:v>12</c:v>
                </c:pt>
                <c:pt idx="3">
                  <c:v>10</c:v>
                </c:pt>
                <c:pt idx="4">
                  <c:v>11</c:v>
                </c:pt>
                <c:pt idx="5">
                  <c:v>10.5</c:v>
                </c:pt>
                <c:pt idx="6">
                  <c:v>11</c:v>
                </c:pt>
                <c:pt idx="7">
                  <c:v>10</c:v>
                </c:pt>
                <c:pt idx="8">
                  <c:v>10</c:v>
                </c:pt>
                <c:pt idx="9">
                  <c:v>10</c:v>
                </c:pt>
                <c:pt idx="10">
                  <c:v>11.5</c:v>
                </c:pt>
                <c:pt idx="11">
                  <c:v>12</c:v>
                </c:pt>
                <c:pt idx="12">
                  <c:v>10</c:v>
                </c:pt>
                <c:pt idx="13">
                  <c:v>10.1</c:v>
                </c:pt>
                <c:pt idx="14">
                  <c:v>10.3</c:v>
                </c:pt>
                <c:pt idx="15">
                  <c:v>10.5</c:v>
                </c:pt>
                <c:pt idx="16">
                  <c:v>11</c:v>
                </c:pt>
                <c:pt idx="17">
                  <c:v>10.3</c:v>
                </c:pt>
                <c:pt idx="18">
                  <c:v>10.4</c:v>
                </c:pt>
              </c:numCache>
            </c:numRef>
          </c:val>
          <c:smooth val="0"/>
        </c:ser>
        <c:dLbls>
          <c:showLegendKey val="0"/>
          <c:showVal val="0"/>
          <c:showCatName val="0"/>
          <c:showSerName val="0"/>
          <c:showPercent val="0"/>
          <c:showBubbleSize val="0"/>
        </c:dLbls>
        <c:marker val="1"/>
        <c:smooth val="0"/>
        <c:axId val="557774144"/>
        <c:axId val="557771424"/>
      </c:lineChart>
      <c:catAx>
        <c:axId val="55777196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Tempo (min)</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557768704"/>
        <c:crosses val="autoZero"/>
        <c:auto val="1"/>
        <c:lblAlgn val="ctr"/>
        <c:lblOffset val="100"/>
        <c:noMultiLvlLbl val="0"/>
      </c:catAx>
      <c:valAx>
        <c:axId val="557768704"/>
        <c:scaling>
          <c:orientation val="minMax"/>
          <c:max val="100"/>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Remoção de Turbidez (%)</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557771968"/>
        <c:crosses val="autoZero"/>
        <c:crossBetween val="between"/>
      </c:valAx>
      <c:valAx>
        <c:axId val="557771424"/>
        <c:scaling>
          <c:orientation val="minMax"/>
          <c:min val="0"/>
        </c:scaling>
        <c:delete val="0"/>
        <c:axPos val="r"/>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Turbidez (UNT)</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557774144"/>
        <c:crosses val="max"/>
        <c:crossBetween val="between"/>
      </c:valAx>
      <c:catAx>
        <c:axId val="557774144"/>
        <c:scaling>
          <c:orientation val="minMax"/>
        </c:scaling>
        <c:delete val="1"/>
        <c:axPos val="b"/>
        <c:numFmt formatCode="General" sourceLinked="1"/>
        <c:majorTickMark val="none"/>
        <c:minorTickMark val="none"/>
        <c:tickLblPos val="nextTo"/>
        <c:crossAx val="557771424"/>
        <c:crosses val="autoZero"/>
        <c:auto val="1"/>
        <c:lblAlgn val="ctr"/>
        <c:lblOffset val="100"/>
        <c:noMultiLvlLbl val="0"/>
      </c:catAx>
      <c:spPr>
        <a:noFill/>
        <a:ln>
          <a:noFill/>
        </a:ln>
        <a:effectLst/>
      </c:spPr>
    </c:plotArea>
    <c:legend>
      <c:legendPos val="b"/>
      <c:layout>
        <c:manualLayout>
          <c:xMode val="edge"/>
          <c:yMode val="edge"/>
          <c:x val="0.81103093737674448"/>
          <c:y val="0.29887158841986855"/>
          <c:w val="0.18449630652665755"/>
          <c:h val="0.450501845164091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59933498162986E-2"/>
          <c:y val="0.17171296296296296"/>
          <c:w val="0.68140186202647113"/>
          <c:h val="0.62271617089530473"/>
        </c:manualLayout>
      </c:layout>
      <c:lineChart>
        <c:grouping val="standard"/>
        <c:varyColors val="0"/>
        <c:ser>
          <c:idx val="0"/>
          <c:order val="0"/>
          <c:tx>
            <c:strRef>
              <c:f>Plan2!$D$6</c:f>
              <c:strCache>
                <c:ptCount val="1"/>
                <c:pt idx="0">
                  <c:v>antes manta 1</c:v>
                </c:pt>
              </c:strCache>
            </c:strRef>
          </c:tx>
          <c:spPr>
            <a:ln w="22225" cap="rnd">
              <a:solidFill>
                <a:schemeClr val="accent1">
                  <a:lumMod val="75000"/>
                </a:schemeClr>
              </a:solidFill>
              <a:round/>
            </a:ln>
            <a:effectLst/>
          </c:spPr>
          <c:marker>
            <c:symbol val="none"/>
          </c:marker>
          <c:dPt>
            <c:idx val="0"/>
            <c:marker>
              <c:symbol val="circle"/>
              <c:size val="4"/>
              <c:spPr>
                <a:solidFill>
                  <a:srgbClr val="FF0000"/>
                </a:solidFill>
                <a:ln w="15875">
                  <a:noFill/>
                  <a:round/>
                </a:ln>
                <a:effectLst/>
              </c:spPr>
            </c:marker>
            <c:bubble3D val="0"/>
          </c:dPt>
          <c:dLbls>
            <c:dLbl>
              <c:idx val="0"/>
              <c:layout>
                <c:manualLayout>
                  <c:x val="-3.2647271015239815E-2"/>
                  <c:y val="-7.4125815071509171E-2"/>
                </c:manualLayout>
              </c:layout>
              <c:spPr>
                <a:solidFill>
                  <a:srgbClr val="EAEFF7"/>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errBars>
            <c:errDir val="y"/>
            <c:errBarType val="both"/>
            <c:errValType val="cust"/>
            <c:noEndCap val="0"/>
            <c:plus>
              <c:numRef>
                <c:f>Plan2!$I$41</c:f>
                <c:numCache>
                  <c:formatCode>General</c:formatCode>
                  <c:ptCount val="1"/>
                  <c:pt idx="0">
                    <c:v>20.716069311470843</c:v>
                  </c:pt>
                </c:numCache>
              </c:numRef>
            </c:plus>
            <c:minus>
              <c:numRef>
                <c:f>Plan2!$I$41</c:f>
                <c:numCache>
                  <c:formatCode>General</c:formatCode>
                  <c:ptCount val="1"/>
                  <c:pt idx="0">
                    <c:v>20.716069311470843</c:v>
                  </c:pt>
                </c:numCache>
              </c:numRef>
            </c:minus>
            <c:spPr>
              <a:noFill/>
              <a:ln w="9525" cap="flat" cmpd="sng" algn="ctr">
                <a:solidFill>
                  <a:schemeClr val="dk1">
                    <a:lumMod val="50000"/>
                    <a:lumOff val="50000"/>
                  </a:schemeClr>
                </a:solidFill>
                <a:round/>
              </a:ln>
              <a:effectLst/>
            </c:spPr>
          </c:errBars>
          <c:cat>
            <c:numRef>
              <c:f>Plan2!$A$7:$A$22</c:f>
              <c:numCache>
                <c:formatCode>General</c:formatCode>
                <c:ptCount val="16"/>
                <c:pt idx="0">
                  <c:v>30</c:v>
                </c:pt>
                <c:pt idx="1">
                  <c:v>60</c:v>
                </c:pt>
                <c:pt idx="2">
                  <c:v>90</c:v>
                </c:pt>
                <c:pt idx="3">
                  <c:v>120</c:v>
                </c:pt>
                <c:pt idx="4">
                  <c:v>150</c:v>
                </c:pt>
                <c:pt idx="5">
                  <c:v>180</c:v>
                </c:pt>
                <c:pt idx="6">
                  <c:v>210</c:v>
                </c:pt>
                <c:pt idx="7">
                  <c:v>240</c:v>
                </c:pt>
                <c:pt idx="8">
                  <c:v>270</c:v>
                </c:pt>
                <c:pt idx="9">
                  <c:v>300</c:v>
                </c:pt>
                <c:pt idx="10">
                  <c:v>330</c:v>
                </c:pt>
                <c:pt idx="11">
                  <c:v>360</c:v>
                </c:pt>
                <c:pt idx="12">
                  <c:v>390</c:v>
                </c:pt>
                <c:pt idx="13">
                  <c:v>420</c:v>
                </c:pt>
                <c:pt idx="14">
                  <c:v>450</c:v>
                </c:pt>
                <c:pt idx="15">
                  <c:v>480</c:v>
                </c:pt>
              </c:numCache>
            </c:numRef>
          </c:cat>
          <c:val>
            <c:numRef>
              <c:f>Plan2!$G$7:$G$22</c:f>
              <c:numCache>
                <c:formatCode>0.0</c:formatCode>
                <c:ptCount val="16"/>
                <c:pt idx="0">
                  <c:v>528.33333333333337</c:v>
                </c:pt>
                <c:pt idx="1">
                  <c:v>526.33333333333337</c:v>
                </c:pt>
                <c:pt idx="2">
                  <c:v>650.33333333333337</c:v>
                </c:pt>
                <c:pt idx="3">
                  <c:v>458</c:v>
                </c:pt>
                <c:pt idx="4">
                  <c:v>570.66666666666663</c:v>
                </c:pt>
                <c:pt idx="5">
                  <c:v>475</c:v>
                </c:pt>
                <c:pt idx="6">
                  <c:v>541</c:v>
                </c:pt>
                <c:pt idx="7">
                  <c:v>453.33333333333331</c:v>
                </c:pt>
                <c:pt idx="8">
                  <c:v>574</c:v>
                </c:pt>
                <c:pt idx="9">
                  <c:v>502.33333333333331</c:v>
                </c:pt>
                <c:pt idx="10">
                  <c:v>521</c:v>
                </c:pt>
                <c:pt idx="11">
                  <c:v>500.66666666666669</c:v>
                </c:pt>
                <c:pt idx="12">
                  <c:v>455</c:v>
                </c:pt>
                <c:pt idx="13">
                  <c:v>436</c:v>
                </c:pt>
                <c:pt idx="14">
                  <c:v>531</c:v>
                </c:pt>
                <c:pt idx="15">
                  <c:v>510.33333333333331</c:v>
                </c:pt>
              </c:numCache>
            </c:numRef>
          </c:val>
          <c:smooth val="0"/>
        </c:ser>
        <c:ser>
          <c:idx val="1"/>
          <c:order val="1"/>
          <c:tx>
            <c:strRef>
              <c:f>Plan2!$H$6</c:f>
              <c:strCache>
                <c:ptCount val="1"/>
                <c:pt idx="0">
                  <c:v>depois manta 1</c:v>
                </c:pt>
              </c:strCache>
            </c:strRef>
          </c:tx>
          <c:spPr>
            <a:ln w="22225" cap="rnd">
              <a:solidFill>
                <a:schemeClr val="accent1">
                  <a:lumMod val="60000"/>
                  <a:lumOff val="40000"/>
                </a:schemeClr>
              </a:solidFill>
              <a:prstDash val="sysDash"/>
              <a:round/>
            </a:ln>
            <a:effectLst/>
          </c:spPr>
          <c:marker>
            <c:symbol val="none"/>
          </c:marker>
          <c:errBars>
            <c:errDir val="y"/>
            <c:errBarType val="both"/>
            <c:errValType val="cust"/>
            <c:noEndCap val="0"/>
            <c:plus>
              <c:numRef>
                <c:f>Plan2!$J$41</c:f>
                <c:numCache>
                  <c:formatCode>General</c:formatCode>
                  <c:ptCount val="1"/>
                  <c:pt idx="0">
                    <c:v>23.810425222573304</c:v>
                  </c:pt>
                </c:numCache>
              </c:numRef>
            </c:plus>
            <c:minus>
              <c:numRef>
                <c:f>Plan2!$J$41</c:f>
                <c:numCache>
                  <c:formatCode>General</c:formatCode>
                  <c:ptCount val="1"/>
                  <c:pt idx="0">
                    <c:v>23.810425222573304</c:v>
                  </c:pt>
                </c:numCache>
              </c:numRef>
            </c:minus>
            <c:spPr>
              <a:noFill/>
              <a:ln w="9525" cap="flat" cmpd="sng" algn="ctr">
                <a:solidFill>
                  <a:schemeClr val="dk1">
                    <a:lumMod val="50000"/>
                    <a:lumOff val="50000"/>
                  </a:schemeClr>
                </a:solidFill>
                <a:round/>
              </a:ln>
              <a:effectLst/>
            </c:spPr>
          </c:errBars>
          <c:cat>
            <c:numRef>
              <c:f>Plan2!$A$7:$A$22</c:f>
              <c:numCache>
                <c:formatCode>General</c:formatCode>
                <c:ptCount val="16"/>
                <c:pt idx="0">
                  <c:v>30</c:v>
                </c:pt>
                <c:pt idx="1">
                  <c:v>60</c:v>
                </c:pt>
                <c:pt idx="2">
                  <c:v>90</c:v>
                </c:pt>
                <c:pt idx="3">
                  <c:v>120</c:v>
                </c:pt>
                <c:pt idx="4">
                  <c:v>150</c:v>
                </c:pt>
                <c:pt idx="5">
                  <c:v>180</c:v>
                </c:pt>
                <c:pt idx="6">
                  <c:v>210</c:v>
                </c:pt>
                <c:pt idx="7">
                  <c:v>240</c:v>
                </c:pt>
                <c:pt idx="8">
                  <c:v>270</c:v>
                </c:pt>
                <c:pt idx="9">
                  <c:v>300</c:v>
                </c:pt>
                <c:pt idx="10">
                  <c:v>330</c:v>
                </c:pt>
                <c:pt idx="11">
                  <c:v>360</c:v>
                </c:pt>
                <c:pt idx="12">
                  <c:v>390</c:v>
                </c:pt>
                <c:pt idx="13">
                  <c:v>420</c:v>
                </c:pt>
                <c:pt idx="14">
                  <c:v>450</c:v>
                </c:pt>
                <c:pt idx="15">
                  <c:v>480</c:v>
                </c:pt>
              </c:numCache>
            </c:numRef>
          </c:cat>
          <c:val>
            <c:numRef>
              <c:f>Plan2!$K$7:$K$22</c:f>
              <c:numCache>
                <c:formatCode>0.0</c:formatCode>
                <c:ptCount val="16"/>
                <c:pt idx="0">
                  <c:v>74.600000000000009</c:v>
                </c:pt>
                <c:pt idx="1">
                  <c:v>92.933333333333323</c:v>
                </c:pt>
                <c:pt idx="2">
                  <c:v>99.933333333333337</c:v>
                </c:pt>
                <c:pt idx="3">
                  <c:v>108.96666666666665</c:v>
                </c:pt>
                <c:pt idx="4">
                  <c:v>142.86666666666667</c:v>
                </c:pt>
                <c:pt idx="5">
                  <c:v>121.23333333333333</c:v>
                </c:pt>
                <c:pt idx="6">
                  <c:v>137.03333333333333</c:v>
                </c:pt>
                <c:pt idx="7">
                  <c:v>160</c:v>
                </c:pt>
                <c:pt idx="8">
                  <c:v>161</c:v>
                </c:pt>
                <c:pt idx="9">
                  <c:v>125.39999999999999</c:v>
                </c:pt>
                <c:pt idx="10">
                  <c:v>220.33333333333334</c:v>
                </c:pt>
                <c:pt idx="11">
                  <c:v>195</c:v>
                </c:pt>
                <c:pt idx="12">
                  <c:v>174.66666666666666</c:v>
                </c:pt>
                <c:pt idx="13">
                  <c:v>199.66666666666666</c:v>
                </c:pt>
                <c:pt idx="14">
                  <c:v>212.66666666666666</c:v>
                </c:pt>
                <c:pt idx="15">
                  <c:v>192.33333333333334</c:v>
                </c:pt>
              </c:numCache>
            </c:numRef>
          </c:val>
          <c:smooth val="0"/>
        </c:ser>
        <c:ser>
          <c:idx val="4"/>
          <c:order val="2"/>
          <c:tx>
            <c:strRef>
              <c:f>Plan2!$L$6</c:f>
              <c:strCache>
                <c:ptCount val="1"/>
                <c:pt idx="0">
                  <c:v>antes manta 2</c:v>
                </c:pt>
              </c:strCache>
            </c:strRef>
          </c:tx>
          <c:spPr>
            <a:ln w="22225" cap="rnd">
              <a:solidFill>
                <a:schemeClr val="accent2">
                  <a:lumMod val="60000"/>
                  <a:lumOff val="40000"/>
                </a:schemeClr>
              </a:solidFill>
              <a:prstDash val="sysDash"/>
              <a:round/>
            </a:ln>
            <a:effectLst/>
          </c:spPr>
          <c:marker>
            <c:symbol val="none"/>
          </c:marker>
          <c:errBars>
            <c:errDir val="y"/>
            <c:errBarType val="both"/>
            <c:errValType val="cust"/>
            <c:noEndCap val="0"/>
            <c:plus>
              <c:numRef>
                <c:f>Plan2!$K$41</c:f>
                <c:numCache>
                  <c:formatCode>General</c:formatCode>
                  <c:ptCount val="1"/>
                  <c:pt idx="0">
                    <c:v>15.360096299450959</c:v>
                  </c:pt>
                </c:numCache>
              </c:numRef>
            </c:plus>
            <c:minus>
              <c:numRef>
                <c:f>Plan2!$K$41</c:f>
                <c:numCache>
                  <c:formatCode>General</c:formatCode>
                  <c:ptCount val="1"/>
                  <c:pt idx="0">
                    <c:v>15.360096299450959</c:v>
                  </c:pt>
                </c:numCache>
              </c:numRef>
            </c:minus>
            <c:spPr>
              <a:noFill/>
              <a:ln w="9525" cap="flat" cmpd="sng" algn="ctr">
                <a:solidFill>
                  <a:schemeClr val="dk1">
                    <a:lumMod val="50000"/>
                    <a:lumOff val="50000"/>
                  </a:schemeClr>
                </a:solidFill>
                <a:round/>
              </a:ln>
              <a:effectLst/>
            </c:spPr>
          </c:errBars>
          <c:cat>
            <c:numRef>
              <c:f>[1]Plan1!$A$7:$A$12</c:f>
              <c:numCache>
                <c:formatCode>General</c:formatCode>
                <c:ptCount val="6"/>
                <c:pt idx="0">
                  <c:v>20</c:v>
                </c:pt>
                <c:pt idx="1">
                  <c:v>30</c:v>
                </c:pt>
                <c:pt idx="2">
                  <c:v>40</c:v>
                </c:pt>
                <c:pt idx="3">
                  <c:v>60</c:v>
                </c:pt>
                <c:pt idx="4">
                  <c:v>90</c:v>
                </c:pt>
                <c:pt idx="5">
                  <c:v>120</c:v>
                </c:pt>
              </c:numCache>
            </c:numRef>
          </c:cat>
          <c:val>
            <c:numRef>
              <c:f>Plan2!$O$7:$O$22</c:f>
              <c:numCache>
                <c:formatCode>0.0</c:formatCode>
                <c:ptCount val="16"/>
                <c:pt idx="0">
                  <c:v>64.533333333333331</c:v>
                </c:pt>
                <c:pt idx="1">
                  <c:v>26.233333333333334</c:v>
                </c:pt>
                <c:pt idx="2">
                  <c:v>36.43333333333333</c:v>
                </c:pt>
                <c:pt idx="3">
                  <c:v>41.56666666666667</c:v>
                </c:pt>
                <c:pt idx="4">
                  <c:v>52.966666666666669</c:v>
                </c:pt>
                <c:pt idx="5">
                  <c:v>29.900000000000002</c:v>
                </c:pt>
                <c:pt idx="6">
                  <c:v>57.900000000000006</c:v>
                </c:pt>
                <c:pt idx="7">
                  <c:v>135.66666666666666</c:v>
                </c:pt>
                <c:pt idx="8">
                  <c:v>118</c:v>
                </c:pt>
                <c:pt idx="9">
                  <c:v>84.13333333333334</c:v>
                </c:pt>
                <c:pt idx="10">
                  <c:v>174</c:v>
                </c:pt>
                <c:pt idx="11">
                  <c:v>143.76666666666668</c:v>
                </c:pt>
                <c:pt idx="12">
                  <c:v>162.33333333333334</c:v>
                </c:pt>
                <c:pt idx="13">
                  <c:v>143.66666666666666</c:v>
                </c:pt>
                <c:pt idx="14">
                  <c:v>135.5</c:v>
                </c:pt>
                <c:pt idx="15">
                  <c:v>135.66666666666666</c:v>
                </c:pt>
              </c:numCache>
            </c:numRef>
          </c:val>
          <c:smooth val="0"/>
        </c:ser>
        <c:ser>
          <c:idx val="5"/>
          <c:order val="3"/>
          <c:tx>
            <c:strRef>
              <c:f>Plan2!$P$6</c:f>
              <c:strCache>
                <c:ptCount val="1"/>
                <c:pt idx="0">
                  <c:v>depois manta 2</c:v>
                </c:pt>
              </c:strCache>
            </c:strRef>
          </c:tx>
          <c:spPr>
            <a:ln w="22225" cap="rnd">
              <a:solidFill>
                <a:schemeClr val="accent2">
                  <a:lumMod val="75000"/>
                </a:schemeClr>
              </a:solidFill>
              <a:round/>
            </a:ln>
            <a:effectLst/>
          </c:spPr>
          <c:marker>
            <c:symbol val="none"/>
          </c:marker>
          <c:dPt>
            <c:idx val="15"/>
            <c:marker>
              <c:symbol val="circle"/>
              <c:size val="4"/>
              <c:spPr>
                <a:solidFill>
                  <a:srgbClr val="FF0000"/>
                </a:solidFill>
                <a:ln w="15875">
                  <a:noFill/>
                  <a:round/>
                </a:ln>
                <a:effectLst/>
              </c:spPr>
            </c:marker>
            <c:bubble3D val="0"/>
          </c:dPt>
          <c:dLbls>
            <c:dLbl>
              <c:idx val="15"/>
              <c:layout>
                <c:manualLayout>
                  <c:x val="2.1686379168380968E-2"/>
                  <c:y val="-5.8804581893197733E-2"/>
                </c:manualLayout>
              </c:layout>
              <c:showLegendKey val="0"/>
              <c:showVal val="1"/>
              <c:showCatName val="0"/>
              <c:showSerName val="0"/>
              <c:showPercent val="0"/>
              <c:showBubbleSize val="0"/>
              <c:extLst>
                <c:ext xmlns:c15="http://schemas.microsoft.com/office/drawing/2012/chart" uri="{CE6537A1-D6FC-4f65-9D91-7224C49458BB}">
                  <c15:layout/>
                </c:ext>
              </c:extLst>
            </c:dLbl>
            <c:spPr>
              <a:solidFill>
                <a:srgbClr val="EAEFF7"/>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errBars>
            <c:errDir val="y"/>
            <c:errBarType val="both"/>
            <c:errValType val="cust"/>
            <c:noEndCap val="0"/>
            <c:plus>
              <c:numRef>
                <c:f>Plan2!$L$41</c:f>
                <c:numCache>
                  <c:formatCode>General</c:formatCode>
                  <c:ptCount val="1"/>
                  <c:pt idx="0">
                    <c:v>0.93762025438094931</c:v>
                  </c:pt>
                </c:numCache>
              </c:numRef>
            </c:plus>
            <c:minus>
              <c:numRef>
                <c:f>Plan2!$L$41</c:f>
                <c:numCache>
                  <c:formatCode>General</c:formatCode>
                  <c:ptCount val="1"/>
                  <c:pt idx="0">
                    <c:v>0.93762025438094931</c:v>
                  </c:pt>
                </c:numCache>
              </c:numRef>
            </c:minus>
            <c:spPr>
              <a:noFill/>
              <a:ln w="9525" cap="flat" cmpd="sng" algn="ctr">
                <a:solidFill>
                  <a:schemeClr val="dk1">
                    <a:lumMod val="50000"/>
                    <a:lumOff val="50000"/>
                  </a:schemeClr>
                </a:solidFill>
                <a:round/>
              </a:ln>
              <a:effectLst/>
            </c:spPr>
          </c:errBars>
          <c:cat>
            <c:numRef>
              <c:f>[1]Plan1!$A$7:$A$12</c:f>
              <c:numCache>
                <c:formatCode>General</c:formatCode>
                <c:ptCount val="6"/>
                <c:pt idx="0">
                  <c:v>20</c:v>
                </c:pt>
                <c:pt idx="1">
                  <c:v>30</c:v>
                </c:pt>
                <c:pt idx="2">
                  <c:v>40</c:v>
                </c:pt>
                <c:pt idx="3">
                  <c:v>60</c:v>
                </c:pt>
                <c:pt idx="4">
                  <c:v>90</c:v>
                </c:pt>
                <c:pt idx="5">
                  <c:v>120</c:v>
                </c:pt>
              </c:numCache>
            </c:numRef>
          </c:cat>
          <c:val>
            <c:numRef>
              <c:f>Plan2!$S$7:$S$22</c:f>
              <c:numCache>
                <c:formatCode>0.0</c:formatCode>
                <c:ptCount val="16"/>
                <c:pt idx="0">
                  <c:v>33.5</c:v>
                </c:pt>
                <c:pt idx="1">
                  <c:v>19.366666666666664</c:v>
                </c:pt>
                <c:pt idx="2">
                  <c:v>15.933333333333332</c:v>
                </c:pt>
                <c:pt idx="3">
                  <c:v>10.299999999999999</c:v>
                </c:pt>
                <c:pt idx="4">
                  <c:v>10.433333333333332</c:v>
                </c:pt>
                <c:pt idx="5">
                  <c:v>10.1</c:v>
                </c:pt>
                <c:pt idx="6">
                  <c:v>10.266666666666666</c:v>
                </c:pt>
                <c:pt idx="7">
                  <c:v>10.1</c:v>
                </c:pt>
                <c:pt idx="8">
                  <c:v>9.6333333333333329</c:v>
                </c:pt>
                <c:pt idx="9">
                  <c:v>9.6233333333333331</c:v>
                </c:pt>
                <c:pt idx="10">
                  <c:v>10.366666666666667</c:v>
                </c:pt>
                <c:pt idx="11">
                  <c:v>10.26</c:v>
                </c:pt>
                <c:pt idx="12">
                  <c:v>9.9733333333333309</c:v>
                </c:pt>
                <c:pt idx="13">
                  <c:v>10.540000000000001</c:v>
                </c:pt>
                <c:pt idx="14">
                  <c:v>10.873333333333333</c:v>
                </c:pt>
                <c:pt idx="15">
                  <c:v>10.229999999999999</c:v>
                </c:pt>
              </c:numCache>
            </c:numRef>
          </c:val>
          <c:smooth val="0"/>
        </c:ser>
        <c:dLbls>
          <c:showLegendKey val="0"/>
          <c:showVal val="0"/>
          <c:showCatName val="0"/>
          <c:showSerName val="0"/>
          <c:showPercent val="0"/>
          <c:showBubbleSize val="0"/>
        </c:dLbls>
        <c:smooth val="0"/>
        <c:axId val="557775776"/>
        <c:axId val="557772512"/>
      </c:lineChart>
      <c:catAx>
        <c:axId val="55777577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pt-BR" dirty="0"/>
                  <a:t>Tempo (min)</a:t>
                </a:r>
              </a:p>
            </c:rich>
          </c:tx>
          <c:layout>
            <c:manualLayout>
              <c:xMode val="edge"/>
              <c:yMode val="edge"/>
              <c:x val="0.79292382307009524"/>
              <c:y val="0.8149310186133851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pt-BR"/>
          </a:p>
        </c:txPr>
        <c:crossAx val="557772512"/>
        <c:crosses val="autoZero"/>
        <c:auto val="1"/>
        <c:lblAlgn val="ctr"/>
        <c:lblOffset val="100"/>
        <c:noMultiLvlLbl val="0"/>
      </c:catAx>
      <c:valAx>
        <c:axId val="557772512"/>
        <c:scaling>
          <c:orientation val="minMax"/>
          <c:max val="700"/>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pt-BR"/>
                  <a:t>Turbidez (NTU)</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pt-BR"/>
          </a:p>
        </c:txPr>
        <c:crossAx val="557775776"/>
        <c:crosses val="autoZero"/>
        <c:crossBetween val="between"/>
      </c:valAx>
      <c:spPr>
        <a:noFill/>
        <a:ln>
          <a:noFill/>
        </a:ln>
        <a:effectLst/>
      </c:spPr>
    </c:plotArea>
    <c:legend>
      <c:legendPos val="b"/>
      <c:layout>
        <c:manualLayout>
          <c:xMode val="edge"/>
          <c:yMode val="edge"/>
          <c:x val="0.77995574813751578"/>
          <c:y val="0.2677181555247255"/>
          <c:w val="0.22004429678848286"/>
          <c:h val="0.4306077725414434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sz="1400"/>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59892439150879E-2"/>
          <c:y val="5.7070723302444337E-2"/>
          <c:w val="0.67982287230021399"/>
          <c:h val="0.8308478218746147"/>
        </c:manualLayout>
      </c:layout>
      <c:barChart>
        <c:barDir val="col"/>
        <c:grouping val="clustered"/>
        <c:varyColors val="0"/>
        <c:ser>
          <c:idx val="0"/>
          <c:order val="0"/>
          <c:tx>
            <c:strRef>
              <c:f>Plan2!$B$6</c:f>
              <c:strCache>
                <c:ptCount val="1"/>
                <c:pt idx="0">
                  <c:v>Remoção manta 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Plan2!$A$7:$A$22</c:f>
              <c:numCache>
                <c:formatCode>General</c:formatCode>
                <c:ptCount val="16"/>
                <c:pt idx="0">
                  <c:v>30</c:v>
                </c:pt>
                <c:pt idx="1">
                  <c:v>60</c:v>
                </c:pt>
                <c:pt idx="2">
                  <c:v>90</c:v>
                </c:pt>
                <c:pt idx="3">
                  <c:v>120</c:v>
                </c:pt>
                <c:pt idx="4">
                  <c:v>150</c:v>
                </c:pt>
                <c:pt idx="5">
                  <c:v>180</c:v>
                </c:pt>
                <c:pt idx="6">
                  <c:v>210</c:v>
                </c:pt>
                <c:pt idx="7">
                  <c:v>240</c:v>
                </c:pt>
                <c:pt idx="8">
                  <c:v>270</c:v>
                </c:pt>
                <c:pt idx="9">
                  <c:v>300</c:v>
                </c:pt>
                <c:pt idx="10">
                  <c:v>330</c:v>
                </c:pt>
                <c:pt idx="11">
                  <c:v>360</c:v>
                </c:pt>
                <c:pt idx="12">
                  <c:v>390</c:v>
                </c:pt>
                <c:pt idx="13">
                  <c:v>420</c:v>
                </c:pt>
                <c:pt idx="14">
                  <c:v>450</c:v>
                </c:pt>
                <c:pt idx="15">
                  <c:v>480</c:v>
                </c:pt>
              </c:numCache>
            </c:numRef>
          </c:cat>
          <c:val>
            <c:numRef>
              <c:f>Plan2!$B$7:$B$22</c:f>
              <c:numCache>
                <c:formatCode>0.0</c:formatCode>
                <c:ptCount val="16"/>
                <c:pt idx="0">
                  <c:v>85.880126182965299</c:v>
                </c:pt>
                <c:pt idx="1">
                  <c:v>82.343255224825839</c:v>
                </c:pt>
                <c:pt idx="2">
                  <c:v>84.63352127114301</c:v>
                </c:pt>
                <c:pt idx="3">
                  <c:v>76.208151382823871</c:v>
                </c:pt>
                <c:pt idx="4">
                  <c:v>74.964953271028037</c:v>
                </c:pt>
                <c:pt idx="5">
                  <c:v>74.477192982456145</c:v>
                </c:pt>
                <c:pt idx="6">
                  <c:v>74.67036352433766</c:v>
                </c:pt>
                <c:pt idx="7">
                  <c:v>64.705882352941174</c:v>
                </c:pt>
                <c:pt idx="8">
                  <c:v>71.951219512195124</c:v>
                </c:pt>
                <c:pt idx="9">
                  <c:v>75.03649635036497</c:v>
                </c:pt>
                <c:pt idx="10">
                  <c:v>57.709532949456168</c:v>
                </c:pt>
                <c:pt idx="11">
                  <c:v>61.051930758988014</c:v>
                </c:pt>
                <c:pt idx="12">
                  <c:v>61.611721611721613</c:v>
                </c:pt>
                <c:pt idx="13">
                  <c:v>54.204892966360859</c:v>
                </c:pt>
                <c:pt idx="14">
                  <c:v>59.949780288763343</c:v>
                </c:pt>
                <c:pt idx="15">
                  <c:v>62.312214239059436</c:v>
                </c:pt>
              </c:numCache>
            </c:numRef>
          </c:val>
        </c:ser>
        <c:ser>
          <c:idx val="1"/>
          <c:order val="1"/>
          <c:tx>
            <c:strRef>
              <c:f>Plan2!$C$6</c:f>
              <c:strCache>
                <c:ptCount val="1"/>
                <c:pt idx="0">
                  <c:v>Remoção manta 2</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Plan2!$A$7:$A$22</c:f>
              <c:numCache>
                <c:formatCode>General</c:formatCode>
                <c:ptCount val="16"/>
                <c:pt idx="0">
                  <c:v>30</c:v>
                </c:pt>
                <c:pt idx="1">
                  <c:v>60</c:v>
                </c:pt>
                <c:pt idx="2">
                  <c:v>90</c:v>
                </c:pt>
                <c:pt idx="3">
                  <c:v>120</c:v>
                </c:pt>
                <c:pt idx="4">
                  <c:v>150</c:v>
                </c:pt>
                <c:pt idx="5">
                  <c:v>180</c:v>
                </c:pt>
                <c:pt idx="6">
                  <c:v>210</c:v>
                </c:pt>
                <c:pt idx="7">
                  <c:v>240</c:v>
                </c:pt>
                <c:pt idx="8">
                  <c:v>270</c:v>
                </c:pt>
                <c:pt idx="9">
                  <c:v>300</c:v>
                </c:pt>
                <c:pt idx="10">
                  <c:v>330</c:v>
                </c:pt>
                <c:pt idx="11">
                  <c:v>360</c:v>
                </c:pt>
                <c:pt idx="12">
                  <c:v>390</c:v>
                </c:pt>
                <c:pt idx="13">
                  <c:v>420</c:v>
                </c:pt>
                <c:pt idx="14">
                  <c:v>450</c:v>
                </c:pt>
                <c:pt idx="15">
                  <c:v>480</c:v>
                </c:pt>
              </c:numCache>
            </c:numRef>
          </c:cat>
          <c:val>
            <c:numRef>
              <c:f>Plan2!$C$7:$C$22</c:f>
              <c:numCache>
                <c:formatCode>0.0</c:formatCode>
                <c:ptCount val="16"/>
                <c:pt idx="0">
                  <c:v>48.08884297520661</c:v>
                </c:pt>
                <c:pt idx="1">
                  <c:v>26.175349428208399</c:v>
                </c:pt>
                <c:pt idx="2">
                  <c:v>56.267154620311075</c:v>
                </c:pt>
                <c:pt idx="3">
                  <c:v>75.220529270248605</c:v>
                </c:pt>
                <c:pt idx="4">
                  <c:v>80.302076777847702</c:v>
                </c:pt>
                <c:pt idx="5">
                  <c:v>66.220735785953195</c:v>
                </c:pt>
                <c:pt idx="6">
                  <c:v>82.268278641335641</c:v>
                </c:pt>
                <c:pt idx="7">
                  <c:v>92.55528255528256</c:v>
                </c:pt>
                <c:pt idx="8">
                  <c:v>91.836158192090394</c:v>
                </c:pt>
                <c:pt idx="9">
                  <c:v>88.561806656101425</c:v>
                </c:pt>
                <c:pt idx="10">
                  <c:v>94.042145593869733</c:v>
                </c:pt>
                <c:pt idx="11">
                  <c:v>92.863436123348023</c:v>
                </c:pt>
                <c:pt idx="12">
                  <c:v>93.856262833675558</c:v>
                </c:pt>
                <c:pt idx="13">
                  <c:v>92.663573085846878</c:v>
                </c:pt>
                <c:pt idx="14">
                  <c:v>91.97539975399755</c:v>
                </c:pt>
                <c:pt idx="15">
                  <c:v>92.459459459459453</c:v>
                </c:pt>
              </c:numCache>
            </c:numRef>
          </c:val>
        </c:ser>
        <c:dLbls>
          <c:showLegendKey val="0"/>
          <c:showVal val="0"/>
          <c:showCatName val="0"/>
          <c:showSerName val="0"/>
          <c:showPercent val="0"/>
          <c:showBubbleSize val="0"/>
        </c:dLbls>
        <c:gapWidth val="164"/>
        <c:overlap val="-22"/>
        <c:axId val="557773600"/>
        <c:axId val="557769248"/>
      </c:barChart>
      <c:catAx>
        <c:axId val="557773600"/>
        <c:scaling>
          <c:orientation val="minMax"/>
        </c:scaling>
        <c:delete val="1"/>
        <c:axPos val="t"/>
        <c:numFmt formatCode="General" sourceLinked="1"/>
        <c:majorTickMark val="none"/>
        <c:minorTickMark val="none"/>
        <c:tickLblPos val="nextTo"/>
        <c:crossAx val="557769248"/>
        <c:crosses val="autoZero"/>
        <c:auto val="1"/>
        <c:lblAlgn val="ctr"/>
        <c:lblOffset val="100"/>
        <c:noMultiLvlLbl val="0"/>
      </c:catAx>
      <c:valAx>
        <c:axId val="557769248"/>
        <c:scaling>
          <c:orientation val="maxMin"/>
          <c:max val="10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pt-BR"/>
                  <a:t>Remoção de turbidez (%)</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557773600"/>
        <c:crosses val="autoZero"/>
        <c:crossBetween val="between"/>
        <c:majorUnit val="25"/>
      </c:valAx>
      <c:spPr>
        <a:noFill/>
        <a:ln>
          <a:noFill/>
        </a:ln>
        <a:effectLst/>
      </c:spPr>
    </c:plotArea>
    <c:legend>
      <c:legendPos val="t"/>
      <c:layout>
        <c:manualLayout>
          <c:xMode val="edge"/>
          <c:yMode val="edge"/>
          <c:x val="0.7807632364062228"/>
          <c:y val="0.2803006069371336"/>
          <c:w val="0.2164196675177559"/>
          <c:h val="0.2832431192002638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sz="1400"/>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31094141074594"/>
          <c:y val="5.5555555555555552E-2"/>
          <c:w val="0.75346694192228292"/>
          <c:h val="0.7230918099949479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Plan2!$A$27:$A$42</c:f>
              <c:numCache>
                <c:formatCode>General</c:formatCode>
                <c:ptCount val="16"/>
                <c:pt idx="0">
                  <c:v>30</c:v>
                </c:pt>
                <c:pt idx="1">
                  <c:v>60</c:v>
                </c:pt>
                <c:pt idx="2">
                  <c:v>90</c:v>
                </c:pt>
                <c:pt idx="3">
                  <c:v>120</c:v>
                </c:pt>
                <c:pt idx="4">
                  <c:v>150</c:v>
                </c:pt>
                <c:pt idx="5">
                  <c:v>180</c:v>
                </c:pt>
                <c:pt idx="6">
                  <c:v>210</c:v>
                </c:pt>
                <c:pt idx="7">
                  <c:v>240</c:v>
                </c:pt>
                <c:pt idx="8">
                  <c:v>270</c:v>
                </c:pt>
                <c:pt idx="9">
                  <c:v>300</c:v>
                </c:pt>
                <c:pt idx="10">
                  <c:v>330</c:v>
                </c:pt>
                <c:pt idx="11">
                  <c:v>360</c:v>
                </c:pt>
                <c:pt idx="12">
                  <c:v>390</c:v>
                </c:pt>
                <c:pt idx="13">
                  <c:v>420</c:v>
                </c:pt>
                <c:pt idx="14">
                  <c:v>450</c:v>
                </c:pt>
                <c:pt idx="15">
                  <c:v>480</c:v>
                </c:pt>
              </c:numCache>
            </c:numRef>
          </c:xVal>
          <c:yVal>
            <c:numRef>
              <c:f>Plan2!$G$27:$G$42</c:f>
              <c:numCache>
                <c:formatCode>General</c:formatCode>
                <c:ptCount val="16"/>
                <c:pt idx="0">
                  <c:v>0</c:v>
                </c:pt>
                <c:pt idx="1">
                  <c:v>0</c:v>
                </c:pt>
                <c:pt idx="2">
                  <c:v>0</c:v>
                </c:pt>
                <c:pt idx="3">
                  <c:v>0</c:v>
                </c:pt>
                <c:pt idx="4">
                  <c:v>0</c:v>
                </c:pt>
                <c:pt idx="5">
                  <c:v>9.9999999999997868E-2</c:v>
                </c:pt>
                <c:pt idx="6">
                  <c:v>0.1</c:v>
                </c:pt>
                <c:pt idx="7">
                  <c:v>9.9999999999997868E-2</c:v>
                </c:pt>
                <c:pt idx="8">
                  <c:v>9.9999999999997868E-2</c:v>
                </c:pt>
                <c:pt idx="9">
                  <c:v>9.9999999999997868E-2</c:v>
                </c:pt>
                <c:pt idx="10">
                  <c:v>9.9999999999997868E-2</c:v>
                </c:pt>
                <c:pt idx="11">
                  <c:v>9.9999999999997868E-2</c:v>
                </c:pt>
                <c:pt idx="12">
                  <c:v>9.9999999999997868E-2</c:v>
                </c:pt>
                <c:pt idx="13">
                  <c:v>0.19999999999999929</c:v>
                </c:pt>
                <c:pt idx="14">
                  <c:v>0.19999999999999929</c:v>
                </c:pt>
                <c:pt idx="15">
                  <c:v>0.19999999999999929</c:v>
                </c:pt>
              </c:numCache>
            </c:numRef>
          </c:yVal>
          <c:smooth val="0"/>
        </c:ser>
        <c:dLbls>
          <c:showLegendKey val="0"/>
          <c:showVal val="0"/>
          <c:showCatName val="0"/>
          <c:showSerName val="0"/>
          <c:showPercent val="0"/>
          <c:showBubbleSize val="0"/>
        </c:dLbls>
        <c:axId val="614248832"/>
        <c:axId val="614245568"/>
      </c:scatterChart>
      <c:valAx>
        <c:axId val="61424883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pt-BR"/>
                  <a:t>Tempo (min)</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614245568"/>
        <c:crosses val="autoZero"/>
        <c:crossBetween val="midCat"/>
      </c:valAx>
      <c:valAx>
        <c:axId val="6142455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pt-BR"/>
                  <a:t>aumento coluna d'água</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614248832"/>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17761503588277"/>
          <c:y val="0.10071851878243726"/>
          <c:w val="0.74371112701821362"/>
          <c:h val="0.69119257067847417"/>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xVal>
            <c:numRef>
              <c:f>Plan2!$A$27:$A$42</c:f>
              <c:numCache>
                <c:formatCode>General</c:formatCode>
                <c:ptCount val="16"/>
                <c:pt idx="0">
                  <c:v>30</c:v>
                </c:pt>
                <c:pt idx="1">
                  <c:v>60</c:v>
                </c:pt>
                <c:pt idx="2">
                  <c:v>90</c:v>
                </c:pt>
                <c:pt idx="3">
                  <c:v>120</c:v>
                </c:pt>
                <c:pt idx="4">
                  <c:v>150</c:v>
                </c:pt>
                <c:pt idx="5">
                  <c:v>180</c:v>
                </c:pt>
                <c:pt idx="6">
                  <c:v>210</c:v>
                </c:pt>
                <c:pt idx="7">
                  <c:v>240</c:v>
                </c:pt>
                <c:pt idx="8">
                  <c:v>270</c:v>
                </c:pt>
                <c:pt idx="9">
                  <c:v>300</c:v>
                </c:pt>
                <c:pt idx="10">
                  <c:v>330</c:v>
                </c:pt>
                <c:pt idx="11">
                  <c:v>360</c:v>
                </c:pt>
                <c:pt idx="12">
                  <c:v>390</c:v>
                </c:pt>
                <c:pt idx="13">
                  <c:v>420</c:v>
                </c:pt>
                <c:pt idx="14">
                  <c:v>450</c:v>
                </c:pt>
                <c:pt idx="15">
                  <c:v>480</c:v>
                </c:pt>
              </c:numCache>
            </c:numRef>
          </c:xVal>
          <c:yVal>
            <c:numRef>
              <c:f>Plan2!$D$27:$D$42</c:f>
              <c:numCache>
                <c:formatCode>General</c:formatCode>
                <c:ptCount val="16"/>
                <c:pt idx="0">
                  <c:v>0</c:v>
                </c:pt>
                <c:pt idx="1">
                  <c:v>0.19999999999999929</c:v>
                </c:pt>
                <c:pt idx="2">
                  <c:v>0.30000000000000071</c:v>
                </c:pt>
                <c:pt idx="3">
                  <c:v>0.39999999999999858</c:v>
                </c:pt>
                <c:pt idx="4">
                  <c:v>0.39999999999999858</c:v>
                </c:pt>
                <c:pt idx="5">
                  <c:v>0.60000000000000142</c:v>
                </c:pt>
                <c:pt idx="6">
                  <c:v>0.60000000000000142</c:v>
                </c:pt>
                <c:pt idx="7">
                  <c:v>1.1000000000000014</c:v>
                </c:pt>
                <c:pt idx="8">
                  <c:v>1</c:v>
                </c:pt>
                <c:pt idx="9">
                  <c:v>1.1000000000000014</c:v>
                </c:pt>
                <c:pt idx="10">
                  <c:v>1.6999999999999993</c:v>
                </c:pt>
                <c:pt idx="11">
                  <c:v>1.5</c:v>
                </c:pt>
                <c:pt idx="12">
                  <c:v>1.6000000000000014</c:v>
                </c:pt>
                <c:pt idx="13">
                  <c:v>1.5999999999999979</c:v>
                </c:pt>
                <c:pt idx="14">
                  <c:v>1.5</c:v>
                </c:pt>
                <c:pt idx="15">
                  <c:v>1.5</c:v>
                </c:pt>
              </c:numCache>
            </c:numRef>
          </c:yVal>
          <c:smooth val="0"/>
        </c:ser>
        <c:dLbls>
          <c:showLegendKey val="0"/>
          <c:showVal val="0"/>
          <c:showCatName val="0"/>
          <c:showSerName val="0"/>
          <c:showPercent val="0"/>
          <c:showBubbleSize val="0"/>
        </c:dLbls>
        <c:axId val="614242848"/>
        <c:axId val="614243392"/>
      </c:scatterChart>
      <c:valAx>
        <c:axId val="614242848"/>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pt-BR"/>
                  <a:t>Tempo (min)</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614243392"/>
        <c:crosses val="autoZero"/>
        <c:crossBetween val="midCat"/>
      </c:valAx>
      <c:valAx>
        <c:axId val="61424339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pt-BR"/>
                  <a:t>Aumento da coluna d'água</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614242848"/>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68665312595642E-2"/>
          <c:y val="0.14870308692452847"/>
          <c:w val="0.87491444311510536"/>
          <c:h val="0.72981338302922671"/>
        </c:manualLayout>
      </c:layout>
      <c:scatterChart>
        <c:scatterStyle val="lineMarker"/>
        <c:varyColors val="0"/>
        <c:ser>
          <c:idx val="0"/>
          <c:order val="0"/>
          <c:tx>
            <c:strRef>
              <c:f>Plan1!$B$1</c:f>
              <c:strCache>
                <c:ptCount val="1"/>
                <c:pt idx="0">
                  <c:v>Valores Y</c:v>
                </c:pt>
              </c:strCache>
            </c:strRef>
          </c:tx>
          <c:spPr>
            <a:ln w="38100" cap="rnd">
              <a:solidFill>
                <a:srgbClr val="C00000"/>
              </a:solidFill>
              <a:round/>
            </a:ln>
            <a:effectLst/>
          </c:spPr>
          <c:marker>
            <c:symbol val="circle"/>
            <c:size val="5"/>
            <c:spPr>
              <a:noFill/>
              <a:ln w="9525">
                <a:noFill/>
              </a:ln>
              <a:effectLst/>
            </c:spPr>
          </c:marker>
          <c:xVal>
            <c:numRef>
              <c:f>Plan1!$A$2:$A$5</c:f>
              <c:numCache>
                <c:formatCode>General</c:formatCode>
                <c:ptCount val="4"/>
                <c:pt idx="0">
                  <c:v>20</c:v>
                </c:pt>
                <c:pt idx="1">
                  <c:v>15</c:v>
                </c:pt>
                <c:pt idx="2">
                  <c:v>10</c:v>
                </c:pt>
                <c:pt idx="3">
                  <c:v>5</c:v>
                </c:pt>
              </c:numCache>
            </c:numRef>
          </c:xVal>
          <c:yVal>
            <c:numRef>
              <c:f>Plan1!$B$2:$B$5</c:f>
              <c:numCache>
                <c:formatCode>General</c:formatCode>
                <c:ptCount val="4"/>
                <c:pt idx="0">
                  <c:v>5</c:v>
                </c:pt>
                <c:pt idx="1">
                  <c:v>10</c:v>
                </c:pt>
                <c:pt idx="2">
                  <c:v>15</c:v>
                </c:pt>
                <c:pt idx="3">
                  <c:v>20</c:v>
                </c:pt>
              </c:numCache>
            </c:numRef>
          </c:yVal>
          <c:smooth val="0"/>
        </c:ser>
        <c:dLbls>
          <c:showLegendKey val="0"/>
          <c:showVal val="0"/>
          <c:showCatName val="0"/>
          <c:showSerName val="0"/>
          <c:showPercent val="0"/>
          <c:showBubbleSize val="0"/>
        </c:dLbls>
        <c:axId val="614244480"/>
        <c:axId val="614247200"/>
      </c:scatterChart>
      <c:valAx>
        <c:axId val="6142444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pt-BR" sz="2400"/>
                  <a:t>Remoção de turbidez </a:t>
                </a:r>
              </a:p>
            </c:rich>
          </c:tx>
          <c:layout>
            <c:manualLayout>
              <c:xMode val="edge"/>
              <c:yMode val="edge"/>
              <c:x val="0.49372519216435656"/>
              <c:y val="0.8800457768434450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400" b="0" i="0" u="none" strike="noStrike" kern="1200" baseline="0">
                <a:noFill/>
                <a:latin typeface="+mn-lt"/>
                <a:ea typeface="+mn-ea"/>
                <a:cs typeface="+mn-cs"/>
              </a:defRPr>
            </a:pPr>
            <a:endParaRPr lang="pt-BR"/>
          </a:p>
        </c:txPr>
        <c:crossAx val="614247200"/>
        <c:crosses val="autoZero"/>
        <c:crossBetween val="midCat"/>
      </c:valAx>
      <c:valAx>
        <c:axId val="614247200"/>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pt-BR" sz="2400"/>
                  <a:t>Vazão</a:t>
                </a:r>
              </a:p>
            </c:rich>
          </c:tx>
          <c:layout>
            <c:manualLayout>
              <c:xMode val="edge"/>
              <c:yMode val="edge"/>
              <c:x val="1.1063454048684076E-2"/>
              <c:y val="0.1774542904238306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noFill/>
                <a:latin typeface="+mn-lt"/>
                <a:ea typeface="+mn-ea"/>
                <a:cs typeface="+mn-cs"/>
              </a:defRPr>
            </a:pPr>
            <a:endParaRPr lang="pt-BR"/>
          </a:p>
        </c:txPr>
        <c:crossAx val="614244480"/>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5FB2ECD-4B62-456B-B26B-DA1B40849993}" type="datetimeFigureOut">
              <a:rPr lang="pt-BR" smtClean="0"/>
              <a:t>26/05/2015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170517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5FB2ECD-4B62-456B-B26B-DA1B40849993}" type="datetimeFigureOut">
              <a:rPr lang="pt-BR" smtClean="0"/>
              <a:t>26/05/2015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207368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5FB2ECD-4B62-456B-B26B-DA1B40849993}" type="datetimeFigureOut">
              <a:rPr lang="pt-BR" smtClean="0"/>
              <a:t>26/05/2015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88711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5FB2ECD-4B62-456B-B26B-DA1B40849993}" type="datetimeFigureOut">
              <a:rPr lang="pt-BR" smtClean="0"/>
              <a:t>26/05/2015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69240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95FB2ECD-4B62-456B-B26B-DA1B40849993}" type="datetimeFigureOut">
              <a:rPr lang="pt-BR" smtClean="0"/>
              <a:t>26/05/2015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423557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5FB2ECD-4B62-456B-B26B-DA1B40849993}" type="datetimeFigureOut">
              <a:rPr lang="pt-BR" smtClean="0"/>
              <a:t>26/05/2015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183342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5FB2ECD-4B62-456B-B26B-DA1B40849993}" type="datetimeFigureOut">
              <a:rPr lang="pt-BR" smtClean="0"/>
              <a:t>26/05/2015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128086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95FB2ECD-4B62-456B-B26B-DA1B40849993}" type="datetimeFigureOut">
              <a:rPr lang="pt-BR" smtClean="0"/>
              <a:t>26/05/2015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185356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5FB2ECD-4B62-456B-B26B-DA1B40849993}" type="datetimeFigureOut">
              <a:rPr lang="pt-BR" smtClean="0"/>
              <a:t>26/05/2015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361622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95FB2ECD-4B62-456B-B26B-DA1B40849993}" type="datetimeFigureOut">
              <a:rPr lang="pt-BR" smtClean="0"/>
              <a:t>26/05/2015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398624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95FB2ECD-4B62-456B-B26B-DA1B40849993}" type="datetimeFigureOut">
              <a:rPr lang="pt-BR" smtClean="0"/>
              <a:t>26/05/2015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E092A5C-6A60-40E4-999C-965592011675}" type="slidenum">
              <a:rPr lang="pt-BR" smtClean="0"/>
              <a:t>‹nº›</a:t>
            </a:fld>
            <a:endParaRPr lang="pt-BR"/>
          </a:p>
        </p:txBody>
      </p:sp>
    </p:spTree>
    <p:extLst>
      <p:ext uri="{BB962C8B-B14F-4D97-AF65-F5344CB8AC3E}">
        <p14:creationId xmlns:p14="http://schemas.microsoft.com/office/powerpoint/2010/main" val="214023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B2ECD-4B62-456B-B26B-DA1B40849993}" type="datetimeFigureOut">
              <a:rPr lang="pt-BR" smtClean="0"/>
              <a:t>26/05/2015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92A5C-6A60-40E4-999C-965592011675}" type="slidenum">
              <a:rPr lang="pt-BR" smtClean="0"/>
              <a:t>‹nº›</a:t>
            </a:fld>
            <a:endParaRPr lang="pt-BR"/>
          </a:p>
        </p:txBody>
      </p:sp>
    </p:spTree>
    <p:extLst>
      <p:ext uri="{BB962C8B-B14F-4D97-AF65-F5344CB8AC3E}">
        <p14:creationId xmlns:p14="http://schemas.microsoft.com/office/powerpoint/2010/main" val="283556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6.xml"/><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50.png"/><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Retângulo 4"/>
          <p:cNvSpPr/>
          <p:nvPr/>
        </p:nvSpPr>
        <p:spPr>
          <a:xfrm>
            <a:off x="5630780" y="56102"/>
            <a:ext cx="5101392" cy="6801898"/>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47114" y="607683"/>
            <a:ext cx="11544886" cy="2262781"/>
          </a:xfrm>
          <a:prstGeom prst="rect">
            <a:avLst/>
          </a:prstGeom>
          <a:solidFill>
            <a:schemeClr val="bg1">
              <a:lumMod val="65000"/>
              <a:alpha val="7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2"/>
          <p:cNvSpPr txBox="1">
            <a:spLocks/>
          </p:cNvSpPr>
          <p:nvPr/>
        </p:nvSpPr>
        <p:spPr>
          <a:xfrm>
            <a:off x="5630780" y="3120473"/>
            <a:ext cx="5101392" cy="346019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600" b="1" dirty="0" smtClean="0"/>
              <a:t>João Vitor Moreno Gaiotte</a:t>
            </a:r>
          </a:p>
          <a:p>
            <a:r>
              <a:rPr lang="pt-BR" sz="1800" b="1" dirty="0" smtClean="0"/>
              <a:t>Bacharel em Ciências e Tecnologia; e</a:t>
            </a:r>
          </a:p>
          <a:p>
            <a:r>
              <a:rPr lang="pt-BR" sz="1800" b="1" dirty="0" smtClean="0"/>
              <a:t>Graduando do curso de Engenharia Ambiental –</a:t>
            </a:r>
          </a:p>
          <a:p>
            <a:r>
              <a:rPr lang="pt-BR" sz="1800" b="1" dirty="0" smtClean="0"/>
              <a:t> </a:t>
            </a:r>
            <a:r>
              <a:rPr lang="pt-BR" sz="1800" b="1" dirty="0" smtClean="0">
                <a:solidFill>
                  <a:schemeClr val="accent1">
                    <a:lumMod val="50000"/>
                  </a:schemeClr>
                </a:solidFill>
              </a:rPr>
              <a:t>Universidade Federal de Alfenas - UNIFAL</a:t>
            </a:r>
          </a:p>
          <a:p>
            <a:r>
              <a:rPr lang="pt-BR" b="1" dirty="0" smtClean="0"/>
              <a:t>jv.moreno@hotmail.com</a:t>
            </a:r>
          </a:p>
          <a:p>
            <a:endParaRPr lang="pt-BR" b="1" dirty="0" smtClean="0"/>
          </a:p>
          <a:p>
            <a:r>
              <a:rPr lang="pt-BR" b="1" dirty="0" smtClean="0"/>
              <a:t>Rafael de Oliveira Tiezzi e</a:t>
            </a:r>
          </a:p>
          <a:p>
            <a:r>
              <a:rPr lang="pt-BR" b="1" dirty="0" smtClean="0"/>
              <a:t>Caio Pompeu Cavalhieri</a:t>
            </a:r>
          </a:p>
          <a:p>
            <a:r>
              <a:rPr lang="pt-BR" b="1" dirty="0" smtClean="0"/>
              <a:t>Rafael Brito de Moura</a:t>
            </a:r>
          </a:p>
          <a:p>
            <a:r>
              <a:rPr lang="pt-BR" b="1" dirty="0" smtClean="0"/>
              <a:t>Diego de Souza Sardinha</a:t>
            </a:r>
            <a:endParaRPr lang="pt-BR" b="1" dirty="0"/>
          </a:p>
          <a:p>
            <a:endParaRPr lang="pt-BR" b="1" dirty="0" smtClean="0"/>
          </a:p>
          <a:p>
            <a:endParaRPr lang="pt-BR" b="1" dirty="0"/>
          </a:p>
          <a:p>
            <a:endParaRPr lang="pt-BR" b="1" dirty="0" smtClean="0"/>
          </a:p>
          <a:p>
            <a:endParaRPr lang="pt-BR" b="1" dirty="0" smtClean="0"/>
          </a:p>
        </p:txBody>
      </p:sp>
      <p:sp>
        <p:nvSpPr>
          <p:cNvPr id="9" name="Título 1"/>
          <p:cNvSpPr txBox="1">
            <a:spLocks/>
          </p:cNvSpPr>
          <p:nvPr/>
        </p:nvSpPr>
        <p:spPr>
          <a:xfrm>
            <a:off x="680580" y="773468"/>
            <a:ext cx="10708199" cy="18519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smtClean="0">
                <a:solidFill>
                  <a:schemeClr val="tx1">
                    <a:lumMod val="95000"/>
                    <a:lumOff val="5000"/>
                  </a:schemeClr>
                </a:solidFill>
              </a:rPr>
              <a:t>AVALIAÇÃO DO DESEMPENHO DE BARREIRAS FLUTUANTES PARA USO NA PROTEÇÃO DE CAPTAÇÕES DE ÁGUA SUPERFICIAL EM SISTEMAS DE ABASTECIMENTO</a:t>
            </a:r>
            <a:endParaRPr lang="pt-BR" sz="3200" dirty="0">
              <a:solidFill>
                <a:schemeClr val="tx1">
                  <a:lumMod val="95000"/>
                  <a:lumOff val="5000"/>
                </a:schemeClr>
              </a:solidFill>
            </a:endParaRPr>
          </a:p>
        </p:txBody>
      </p:sp>
      <p:sp>
        <p:nvSpPr>
          <p:cNvPr id="2" name="Título 1"/>
          <p:cNvSpPr>
            <a:spLocks noGrp="1"/>
          </p:cNvSpPr>
          <p:nvPr>
            <p:ph type="ctrTitle"/>
          </p:nvPr>
        </p:nvSpPr>
        <p:spPr>
          <a:xfrm>
            <a:off x="672564" y="753420"/>
            <a:ext cx="10708199" cy="1851962"/>
          </a:xfrm>
        </p:spPr>
        <p:txBody>
          <a:bodyPr>
            <a:normAutofit/>
          </a:bodyPr>
          <a:lstStyle/>
          <a:p>
            <a:r>
              <a:rPr lang="pt-BR" sz="3200" dirty="0">
                <a:solidFill>
                  <a:schemeClr val="bg1"/>
                </a:solidFill>
              </a:rPr>
              <a:t>AVALIAÇÃO DO DESEMPENHO DE BARREIRAS FLUTUANTES PARA USO NA PROTEÇÃO DE CAPTAÇÕES DE ÁGUA SUPERFICIAL EM SISTEMAS DE ABASTECIMENTO</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2" y="5089290"/>
            <a:ext cx="1720995" cy="1371059"/>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8918" t="12098" r="6433" b="19827"/>
          <a:stretch/>
        </p:blipFill>
        <p:spPr>
          <a:xfrm>
            <a:off x="3596620" y="5137419"/>
            <a:ext cx="2030854" cy="1262706"/>
          </a:xfrm>
          <a:prstGeom prst="rect">
            <a:avLst/>
          </a:prstGeom>
        </p:spPr>
      </p:pic>
      <p:pic>
        <p:nvPicPr>
          <p:cNvPr id="3" name="Imagem 2"/>
          <p:cNvPicPr>
            <a:picLocks noChangeAspect="1"/>
          </p:cNvPicPr>
          <p:nvPr/>
        </p:nvPicPr>
        <p:blipFill>
          <a:blip r:embed="rId5"/>
          <a:stretch>
            <a:fillRect/>
          </a:stretch>
        </p:blipFill>
        <p:spPr>
          <a:xfrm>
            <a:off x="1714244" y="5137418"/>
            <a:ext cx="1786120" cy="1262707"/>
          </a:xfrm>
          <a:prstGeom prst="rect">
            <a:avLst/>
          </a:prstGeom>
        </p:spPr>
      </p:pic>
    </p:spTree>
    <p:extLst>
      <p:ext uri="{BB962C8B-B14F-4D97-AF65-F5344CB8AC3E}">
        <p14:creationId xmlns:p14="http://schemas.microsoft.com/office/powerpoint/2010/main" val="1640899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749743" y="0"/>
            <a:ext cx="10176984" cy="1325563"/>
          </a:xfrm>
        </p:spPr>
        <p:txBody>
          <a:bodyPr>
            <a:normAutofit/>
          </a:bodyPr>
          <a:lstStyle/>
          <a:p>
            <a:r>
              <a:rPr lang="pt-BR" sz="3200" dirty="0" smtClean="0"/>
              <a:t>Programação de ensaios)</a:t>
            </a:r>
            <a:endParaRPr lang="pt-BR" sz="3200" dirty="0"/>
          </a:p>
        </p:txBody>
      </p:sp>
      <p:sp>
        <p:nvSpPr>
          <p:cNvPr id="2" name="CaixaDeTexto 1"/>
          <p:cNvSpPr txBox="1"/>
          <p:nvPr/>
        </p:nvSpPr>
        <p:spPr>
          <a:xfrm>
            <a:off x="749743" y="1366507"/>
            <a:ext cx="10715426" cy="5509200"/>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400" dirty="0" smtClean="0"/>
              <a:t>Reproduzir elementos importantes:</a:t>
            </a:r>
          </a:p>
          <a:p>
            <a:pPr marL="817200" lvl="1" indent="-285750" algn="just">
              <a:spcAft>
                <a:spcPts val="600"/>
              </a:spcAft>
              <a:buFont typeface="Arial" panose="020B0604020202020204" pitchFamily="34" charset="0"/>
              <a:buChar char="•"/>
            </a:pPr>
            <a:r>
              <a:rPr lang="pt-BR" sz="2400" dirty="0" smtClean="0"/>
              <a:t>Elevada turbidez;</a:t>
            </a:r>
          </a:p>
          <a:p>
            <a:pPr marL="817200" lvl="1" indent="-285750" algn="just">
              <a:spcAft>
                <a:spcPts val="600"/>
              </a:spcAft>
              <a:buFont typeface="Arial" panose="020B0604020202020204" pitchFamily="34" charset="0"/>
              <a:buChar char="•"/>
            </a:pPr>
            <a:r>
              <a:rPr lang="pt-BR" sz="2400" dirty="0" smtClean="0"/>
              <a:t>Exposição prolongada da cortina ao aporte de sedimentos;</a:t>
            </a:r>
          </a:p>
          <a:p>
            <a:pPr marL="817200" lvl="1" indent="-285750" algn="just">
              <a:spcAft>
                <a:spcPts val="600"/>
              </a:spcAft>
              <a:buFont typeface="Arial" panose="020B0604020202020204" pitchFamily="34" charset="0"/>
              <a:buChar char="•"/>
            </a:pPr>
            <a:r>
              <a:rPr lang="pt-BR" sz="2400" dirty="0" smtClean="0"/>
              <a:t>Colmatação e cegamento; e</a:t>
            </a:r>
          </a:p>
          <a:p>
            <a:pPr marL="817200" lvl="1" indent="-285750" algn="just">
              <a:spcAft>
                <a:spcPts val="600"/>
              </a:spcAft>
              <a:buFont typeface="Arial" panose="020B0604020202020204" pitchFamily="34" charset="0"/>
              <a:buChar char="•"/>
            </a:pPr>
            <a:r>
              <a:rPr lang="pt-BR" sz="2400" dirty="0" smtClean="0"/>
              <a:t>Intempérie.</a:t>
            </a:r>
          </a:p>
          <a:p>
            <a:pPr marL="360000" indent="-285750" algn="just">
              <a:spcAft>
                <a:spcPts val="600"/>
              </a:spcAft>
              <a:buFont typeface="Arial" panose="020B0604020202020204" pitchFamily="34" charset="0"/>
              <a:buChar char="•"/>
            </a:pPr>
            <a:r>
              <a:rPr lang="pt-BR" sz="2400" dirty="0" smtClean="0"/>
              <a:t>Testes:</a:t>
            </a:r>
          </a:p>
          <a:p>
            <a:pPr marL="988650" lvl="1" indent="-457200" algn="just">
              <a:spcAft>
                <a:spcPts val="600"/>
              </a:spcAft>
              <a:buFont typeface="+mj-lt"/>
              <a:buAutoNum type="arabicPeriod"/>
            </a:pPr>
            <a:r>
              <a:rPr lang="pt-BR" sz="2400" dirty="0" smtClean="0"/>
              <a:t>Testes de capacidade de remoção por faixa granulométrica;</a:t>
            </a:r>
          </a:p>
          <a:p>
            <a:pPr marL="1257300" lvl="2" indent="-342900">
              <a:buFont typeface="Arial" panose="020B0604020202020204" pitchFamily="34" charset="0"/>
              <a:buChar char="•"/>
            </a:pPr>
            <a:r>
              <a:rPr lang="pt-BR" sz="2400" dirty="0" smtClean="0"/>
              <a:t>Entre </a:t>
            </a:r>
            <a:r>
              <a:rPr lang="pt-BR" sz="2400" dirty="0"/>
              <a:t>212 e 106 µm</a:t>
            </a:r>
          </a:p>
          <a:p>
            <a:pPr marL="1257300" lvl="2" indent="-342900">
              <a:buFont typeface="Arial" panose="020B0604020202020204" pitchFamily="34" charset="0"/>
              <a:buChar char="•"/>
            </a:pPr>
            <a:r>
              <a:rPr lang="pt-BR" sz="2400" dirty="0"/>
              <a:t>Entre 106 e 53 µm</a:t>
            </a:r>
          </a:p>
          <a:p>
            <a:pPr marL="1257300" lvl="2" indent="-342900">
              <a:buFont typeface="Arial" panose="020B0604020202020204" pitchFamily="34" charset="0"/>
              <a:buChar char="•"/>
            </a:pPr>
            <a:r>
              <a:rPr lang="pt-BR" sz="2400" dirty="0"/>
              <a:t>Abaixo de 53 µm</a:t>
            </a:r>
          </a:p>
          <a:p>
            <a:pPr marL="988650" lvl="1" indent="-457200" algn="just">
              <a:spcAft>
                <a:spcPts val="600"/>
              </a:spcAft>
              <a:buFont typeface="+mj-lt"/>
              <a:buAutoNum type="arabicPeriod"/>
            </a:pPr>
            <a:r>
              <a:rPr lang="pt-BR" sz="2400" dirty="0" smtClean="0"/>
              <a:t>Capacidade </a:t>
            </a:r>
            <a:r>
              <a:rPr lang="pt-BR" sz="2400" dirty="0"/>
              <a:t>de remoção de granulometrias abaixo de 53 micrometros </a:t>
            </a:r>
            <a:r>
              <a:rPr lang="pt-BR" sz="2400" dirty="0" smtClean="0"/>
              <a:t>em testes </a:t>
            </a:r>
            <a:r>
              <a:rPr lang="pt-BR" sz="2400" dirty="0"/>
              <a:t>contínuos;</a:t>
            </a:r>
          </a:p>
          <a:p>
            <a:pPr marL="531450" lvl="1" algn="just">
              <a:spcAft>
                <a:spcPts val="600"/>
              </a:spcAft>
            </a:pPr>
            <a:endParaRPr lang="pt-BR" sz="2400" dirty="0" smtClean="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spTree>
    <p:extLst>
      <p:ext uri="{BB962C8B-B14F-4D97-AF65-F5344CB8AC3E}">
        <p14:creationId xmlns:p14="http://schemas.microsoft.com/office/powerpoint/2010/main" val="2784858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23833" y="1722294"/>
            <a:ext cx="10280032" cy="5154083"/>
          </a:xfrm>
        </p:spPr>
        <p:txBody>
          <a:bodyPr>
            <a:normAutofit/>
          </a:bodyPr>
          <a:lstStyle/>
          <a:p>
            <a:pPr algn="l"/>
            <a:r>
              <a:rPr lang="pt-BR" dirty="0"/>
              <a:t>Mistura de sedimento e água entre 400 – 1000 </a:t>
            </a:r>
            <a:r>
              <a:rPr lang="pt-BR" dirty="0" smtClean="0"/>
              <a:t>UNT</a:t>
            </a:r>
          </a:p>
          <a:p>
            <a:pPr algn="l"/>
            <a:r>
              <a:rPr lang="pt-BR" dirty="0" smtClean="0"/>
              <a:t>Retiradas de amostras </a:t>
            </a:r>
            <a:r>
              <a:rPr lang="pt-BR" dirty="0"/>
              <a:t>de água ao longo do </a:t>
            </a:r>
            <a:r>
              <a:rPr lang="pt-BR" dirty="0" smtClean="0"/>
              <a:t>experimento</a:t>
            </a:r>
          </a:p>
          <a:p>
            <a:pPr lvl="1" algn="l"/>
            <a:r>
              <a:rPr lang="pt-BR" sz="2400" dirty="0" smtClean="0"/>
              <a:t>As posições </a:t>
            </a:r>
            <a:r>
              <a:rPr lang="pt-BR" sz="2400" dirty="0"/>
              <a:t>de coleta produzirão resultados </a:t>
            </a:r>
            <a:r>
              <a:rPr lang="pt-BR" sz="2400" dirty="0" smtClean="0"/>
              <a:t>distintos:</a:t>
            </a:r>
          </a:p>
          <a:p>
            <a:pPr lvl="2" algn="l"/>
            <a:r>
              <a:rPr lang="pt-BR" sz="2400" dirty="0"/>
              <a:t>R</a:t>
            </a:r>
            <a:r>
              <a:rPr lang="pt-BR" sz="2400" dirty="0" smtClean="0"/>
              <a:t>edução </a:t>
            </a:r>
            <a:r>
              <a:rPr lang="pt-BR" sz="2400" dirty="0"/>
              <a:t>entre o início e o fim de cada </a:t>
            </a:r>
            <a:r>
              <a:rPr lang="pt-BR" sz="2400" dirty="0" smtClean="0"/>
              <a:t>ensaio</a:t>
            </a:r>
          </a:p>
          <a:p>
            <a:pPr lvl="2" algn="l"/>
            <a:r>
              <a:rPr lang="pt-BR" sz="2400" dirty="0"/>
              <a:t>R</a:t>
            </a:r>
            <a:r>
              <a:rPr lang="pt-BR" sz="2400" dirty="0" smtClean="0"/>
              <a:t>eduções </a:t>
            </a:r>
            <a:r>
              <a:rPr lang="pt-BR" sz="2400" dirty="0"/>
              <a:t>localizadas nas </a:t>
            </a:r>
            <a:r>
              <a:rPr lang="pt-BR" sz="2400" dirty="0" smtClean="0"/>
              <a:t>mantas</a:t>
            </a:r>
          </a:p>
          <a:p>
            <a:pPr lvl="2" algn="l"/>
            <a:r>
              <a:rPr lang="pt-BR" sz="2400" dirty="0" smtClean="0"/>
              <a:t>Sedimentação</a:t>
            </a:r>
          </a:p>
          <a:p>
            <a:pPr algn="l"/>
            <a:r>
              <a:rPr lang="pt-BR" dirty="0" smtClean="0"/>
              <a:t>Coleta em três pontos diferentes em um mesma posição</a:t>
            </a:r>
          </a:p>
          <a:p>
            <a:pPr lvl="1" algn="l"/>
            <a:r>
              <a:rPr lang="pt-BR" sz="2400" dirty="0" smtClean="0"/>
              <a:t>Coletas em triplicata produzirão mais confiabilidade aos resultados</a:t>
            </a:r>
          </a:p>
          <a:p>
            <a:pPr lvl="2" algn="l"/>
            <a:r>
              <a:rPr lang="pt-BR" sz="2400" dirty="0" smtClean="0"/>
              <a:t>Considera erros analíticos e/ou erros do equipamento</a:t>
            </a:r>
          </a:p>
          <a:p>
            <a:pPr lvl="1" algn="l"/>
            <a:r>
              <a:rPr lang="pt-BR" sz="2400" dirty="0" smtClean="0"/>
              <a:t>Coletas feitas por pipetas</a:t>
            </a:r>
          </a:p>
          <a:p>
            <a:pPr lvl="2" algn="l"/>
            <a:r>
              <a:rPr lang="pt-BR" sz="2400" dirty="0" smtClean="0"/>
              <a:t>Minimizando agitação da água</a:t>
            </a:r>
          </a:p>
        </p:txBody>
      </p:sp>
      <p:sp>
        <p:nvSpPr>
          <p:cNvPr id="4" name="Título 1"/>
          <p:cNvSpPr txBox="1">
            <a:spLocks/>
          </p:cNvSpPr>
          <p:nvPr/>
        </p:nvSpPr>
        <p:spPr>
          <a:xfrm>
            <a:off x="1323833" y="1"/>
            <a:ext cx="9602894"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Metodologia dos testes</a:t>
            </a:r>
            <a:endParaRPr lang="pt-BR" sz="3200" dirty="0"/>
          </a:p>
        </p:txBody>
      </p:sp>
      <p:sp>
        <p:nvSpPr>
          <p:cNvPr id="5" name="CaixaDeTexto 4"/>
          <p:cNvSpPr txBox="1"/>
          <p:nvPr/>
        </p:nvSpPr>
        <p:spPr>
          <a:xfrm>
            <a:off x="1323833" y="902483"/>
            <a:ext cx="10141336" cy="400110"/>
          </a:xfrm>
          <a:prstGeom prst="rect">
            <a:avLst/>
          </a:prstGeom>
          <a:noFill/>
        </p:spPr>
        <p:txBody>
          <a:bodyPr wrap="square" rtlCol="0">
            <a:spAutoFit/>
          </a:bodyPr>
          <a:lstStyle/>
          <a:p>
            <a:pPr marL="74250" algn="just">
              <a:spcAft>
                <a:spcPts val="600"/>
              </a:spcAft>
            </a:pPr>
            <a:r>
              <a:rPr lang="pt-BR" sz="2000" dirty="0" smtClean="0"/>
              <a:t>Aspectos gerais</a:t>
            </a:r>
            <a:endParaRPr lang="pt-BR" sz="2000" dirty="0"/>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spTree>
    <p:extLst>
      <p:ext uri="{BB962C8B-B14F-4D97-AF65-F5344CB8AC3E}">
        <p14:creationId xmlns:p14="http://schemas.microsoft.com/office/powerpoint/2010/main" val="396751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910186" y="2633522"/>
            <a:ext cx="5041408" cy="3282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1"/>
          <p:cNvSpPr txBox="1">
            <a:spLocks/>
          </p:cNvSpPr>
          <p:nvPr/>
        </p:nvSpPr>
        <p:spPr>
          <a:xfrm>
            <a:off x="749743" y="395789"/>
            <a:ext cx="10176984"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Coleta de amostras</a:t>
            </a:r>
            <a:endParaRPr lang="pt-BR" sz="3200" dirty="0"/>
          </a:p>
        </p:txBody>
      </p:sp>
      <mc:AlternateContent xmlns:mc="http://schemas.openxmlformats.org/markup-compatibility/2006" xmlns:a14="http://schemas.microsoft.com/office/drawing/2010/main">
        <mc:Choice Requires="a14">
          <p:sp>
            <p:nvSpPr>
              <p:cNvPr id="2" name="Retângulo 1"/>
              <p:cNvSpPr/>
              <p:nvPr/>
            </p:nvSpPr>
            <p:spPr>
              <a:xfrm>
                <a:off x="749743" y="2254770"/>
                <a:ext cx="6142769" cy="6721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𝑆𝑒𝑑𝑖𝑚𝑒𝑛𝑡𝑎</m:t>
                      </m:r>
                      <m:r>
                        <a:rPr lang="pt-BR" i="1" smtClean="0">
                          <a:latin typeface="Cambria Math" panose="02040503050406030204" pitchFamily="18" charset="0"/>
                        </a:rPr>
                        <m:t>çã</m:t>
                      </m:r>
                      <m:r>
                        <a:rPr lang="pt-BR" i="1" smtClean="0">
                          <a:latin typeface="Cambria Math" panose="02040503050406030204" pitchFamily="18" charset="0"/>
                        </a:rPr>
                        <m:t>𝑜</m:t>
                      </m:r>
                      <m:r>
                        <a:rPr lang="pt-BR" i="1" smtClean="0">
                          <a:latin typeface="Cambria Math" panose="02040503050406030204" pitchFamily="18" charset="0"/>
                        </a:rPr>
                        <m:t> </m:t>
                      </m:r>
                      <m:r>
                        <a:rPr lang="pt-BR" i="1" smtClean="0">
                          <a:latin typeface="Cambria Math" panose="02040503050406030204" pitchFamily="18" charset="0"/>
                        </a:rPr>
                        <m:t>𝑖𝑛𝑖𝑐𝑖𝑎𝑙</m:t>
                      </m:r>
                      <m:r>
                        <a:rPr lang="pt-BR" i="1" smtClean="0">
                          <a:latin typeface="Cambria Math" panose="02040503050406030204" pitchFamily="18" charset="0"/>
                        </a:rPr>
                        <m:t> </m:t>
                      </m:r>
                      <m:d>
                        <m:dPr>
                          <m:ctrlPr>
                            <a:rPr lang="pt-BR" i="1">
                              <a:latin typeface="Cambria Math" panose="02040503050406030204" pitchFamily="18" charset="0"/>
                            </a:rPr>
                          </m:ctrlPr>
                        </m:dPr>
                        <m:e>
                          <m:r>
                            <a:rPr lang="pt-BR" i="1">
                              <a:latin typeface="Cambria Math" panose="02040503050406030204" pitchFamily="18" charset="0"/>
                            </a:rPr>
                            <m:t>%</m:t>
                          </m:r>
                        </m:e>
                      </m:d>
                      <m:r>
                        <a:rPr lang="pt-BR" i="1">
                          <a:latin typeface="Cambria Math" panose="02040503050406030204" pitchFamily="18" charset="0"/>
                        </a:rPr>
                        <m:t>= </m:t>
                      </m:r>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1</m:t>
                              </m:r>
                            </m:sub>
                          </m:sSub>
                          <m:r>
                            <a:rPr lang="pt-BR" i="1">
                              <a:latin typeface="Cambria Math" panose="02040503050406030204" pitchFamily="18" charset="0"/>
                            </a:rPr>
                            <m:t> −</m:t>
                          </m:r>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3</m:t>
                              </m:r>
                            </m:sub>
                          </m:sSub>
                        </m:num>
                        <m:den>
                          <m:sSub>
                            <m:sSubPr>
                              <m:ctrlPr>
                                <a:rPr lang="pt-BR" i="1" smtClean="0">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1</m:t>
                              </m:r>
                            </m:sub>
                          </m:sSub>
                        </m:den>
                      </m:f>
                      <m:r>
                        <a:rPr lang="pt-BR" i="1">
                          <a:latin typeface="Cambria Math" panose="02040503050406030204" pitchFamily="18" charset="0"/>
                        </a:rPr>
                        <m:t>𝑥</m:t>
                      </m:r>
                      <m:r>
                        <a:rPr lang="pt-BR" i="1">
                          <a:latin typeface="Cambria Math" panose="02040503050406030204" pitchFamily="18" charset="0"/>
                        </a:rPr>
                        <m:t> 100</m:t>
                      </m:r>
                    </m:oMath>
                  </m:oMathPara>
                </a14:m>
                <a:endParaRPr lang="pt-BR" dirty="0"/>
              </a:p>
            </p:txBody>
          </p:sp>
        </mc:Choice>
        <mc:Fallback xmlns="">
          <p:sp>
            <p:nvSpPr>
              <p:cNvPr id="2" name="Retângulo 1"/>
              <p:cNvSpPr>
                <a:spLocks noRot="1" noChangeAspect="1" noMove="1" noResize="1" noEditPoints="1" noAdjustHandles="1" noChangeArrowheads="1" noChangeShapeType="1" noTextEdit="1"/>
              </p:cNvSpPr>
              <p:nvPr/>
            </p:nvSpPr>
            <p:spPr>
              <a:xfrm>
                <a:off x="749743" y="2254770"/>
                <a:ext cx="6142769" cy="672172"/>
              </a:xfrm>
              <a:prstGeom prst="rect">
                <a:avLst/>
              </a:prstGeom>
              <a:blipFill rotWithShape="0">
                <a:blip r:embed="rId3"/>
                <a:stretch>
                  <a:fillRect/>
                </a:stretch>
              </a:blipFill>
            </p:spPr>
            <p:txBody>
              <a:bodyPr/>
              <a:lstStyle/>
              <a:p>
                <a:r>
                  <a:rPr lang="pt-BR">
                    <a:noFill/>
                  </a:rPr>
                  <a:t> </a:t>
                </a:r>
              </a:p>
            </p:txBody>
          </p:sp>
        </mc:Fallback>
      </mc:AlternateContent>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pic>
        <p:nvPicPr>
          <p:cNvPr id="11" name="Imagem 10" descr="C:\Estagio\imagens\desenhos\experiment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0186" y="2633522"/>
            <a:ext cx="5041408" cy="3282771"/>
          </a:xfrm>
          <a:prstGeom prst="rect">
            <a:avLst/>
          </a:prstGeom>
          <a:noFill/>
          <a:ln>
            <a:noFill/>
          </a:ln>
        </p:spPr>
      </p:pic>
      <mc:AlternateContent xmlns:mc="http://schemas.openxmlformats.org/markup-compatibility/2006" xmlns:a14="http://schemas.microsoft.com/office/drawing/2010/main">
        <mc:Choice Requires="a14">
          <p:sp>
            <p:nvSpPr>
              <p:cNvPr id="12" name="Retângulo 11"/>
              <p:cNvSpPr/>
              <p:nvPr/>
            </p:nvSpPr>
            <p:spPr>
              <a:xfrm>
                <a:off x="1026935" y="3499895"/>
                <a:ext cx="5606059" cy="6730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𝑅𝑒𝑑𝑢</m:t>
                      </m:r>
                      <m:r>
                        <a:rPr lang="pt-BR" i="0">
                          <a:latin typeface="Cambria Math" panose="02040503050406030204" pitchFamily="18" charset="0"/>
                        </a:rPr>
                        <m:t>çã</m:t>
                      </m:r>
                      <m:r>
                        <a:rPr lang="pt-BR" i="1">
                          <a:latin typeface="Cambria Math" panose="02040503050406030204" pitchFamily="18" charset="0"/>
                        </a:rPr>
                        <m:t>𝑜</m:t>
                      </m:r>
                      <m:r>
                        <a:rPr lang="pt-BR" i="0">
                          <a:latin typeface="Cambria Math" panose="02040503050406030204" pitchFamily="18" charset="0"/>
                        </a:rPr>
                        <m:t> </m:t>
                      </m:r>
                      <m:r>
                        <a:rPr lang="pt-BR" i="1">
                          <a:latin typeface="Cambria Math" panose="02040503050406030204" pitchFamily="18" charset="0"/>
                        </a:rPr>
                        <m:t>𝑔𝑙𝑜𝑏𝑎𝑙</m:t>
                      </m:r>
                      <m:r>
                        <a:rPr lang="pt-BR" i="0">
                          <a:latin typeface="Cambria Math" panose="02040503050406030204" pitchFamily="18" charset="0"/>
                        </a:rPr>
                        <m:t> </m:t>
                      </m:r>
                      <m:d>
                        <m:dPr>
                          <m:ctrlPr>
                            <a:rPr lang="pt-BR" i="1">
                              <a:latin typeface="Cambria Math" panose="02040503050406030204" pitchFamily="18" charset="0"/>
                            </a:rPr>
                          </m:ctrlPr>
                        </m:dPr>
                        <m:e>
                          <m:r>
                            <a:rPr lang="pt-BR" i="0">
                              <a:latin typeface="Cambria Math" panose="02040503050406030204" pitchFamily="18" charset="0"/>
                            </a:rPr>
                            <m:t>%</m:t>
                          </m:r>
                        </m:e>
                      </m:d>
                      <m:r>
                        <a:rPr lang="pt-BR" i="0">
                          <a:latin typeface="Cambria Math" panose="02040503050406030204" pitchFamily="18" charset="0"/>
                        </a:rPr>
                        <m:t>= </m:t>
                      </m:r>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1</m:t>
                              </m:r>
                            </m:sub>
                          </m:sSub>
                          <m:r>
                            <a:rPr lang="pt-BR" i="0">
                              <a:latin typeface="Cambria Math" panose="02040503050406030204" pitchFamily="18" charset="0"/>
                            </a:rPr>
                            <m:t> −</m:t>
                          </m:r>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2</m:t>
                              </m:r>
                            </m:sub>
                          </m:sSub>
                        </m:num>
                        <m:den>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1</m:t>
                              </m:r>
                            </m:sub>
                          </m:sSub>
                        </m:den>
                      </m:f>
                      <m:r>
                        <a:rPr lang="pt-BR" i="1">
                          <a:latin typeface="Cambria Math" panose="02040503050406030204" pitchFamily="18" charset="0"/>
                        </a:rPr>
                        <m:t>𝑥</m:t>
                      </m:r>
                      <m:r>
                        <a:rPr lang="pt-BR" i="0">
                          <a:latin typeface="Cambria Math" panose="02040503050406030204" pitchFamily="18" charset="0"/>
                        </a:rPr>
                        <m:t> 100 </m:t>
                      </m:r>
                    </m:oMath>
                  </m:oMathPara>
                </a14:m>
                <a:endParaRPr lang="pt-BR" dirty="0"/>
              </a:p>
            </p:txBody>
          </p:sp>
        </mc:Choice>
        <mc:Fallback xmlns="">
          <p:sp>
            <p:nvSpPr>
              <p:cNvPr id="12" name="Retângulo 11"/>
              <p:cNvSpPr>
                <a:spLocks noRot="1" noChangeAspect="1" noMove="1" noResize="1" noEditPoints="1" noAdjustHandles="1" noChangeArrowheads="1" noChangeShapeType="1" noTextEdit="1"/>
              </p:cNvSpPr>
              <p:nvPr/>
            </p:nvSpPr>
            <p:spPr>
              <a:xfrm>
                <a:off x="1026935" y="3499895"/>
                <a:ext cx="5606059" cy="673005"/>
              </a:xfrm>
              <a:prstGeom prst="rect">
                <a:avLst/>
              </a:prstGeom>
              <a:blipFill rotWithShape="0">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Retângulo 12"/>
              <p:cNvSpPr/>
              <p:nvPr/>
            </p:nvSpPr>
            <p:spPr>
              <a:xfrm>
                <a:off x="969946" y="4712105"/>
                <a:ext cx="5801644" cy="6754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𝐹𝑖𝑙𝑡𝑟𝑎</m:t>
                      </m:r>
                      <m:r>
                        <a:rPr lang="pt-BR" i="1" smtClean="0">
                          <a:latin typeface="Cambria Math" panose="02040503050406030204" pitchFamily="18" charset="0"/>
                        </a:rPr>
                        <m:t>çã</m:t>
                      </m:r>
                      <m:r>
                        <a:rPr lang="pt-BR" i="1" smtClean="0">
                          <a:latin typeface="Cambria Math" panose="02040503050406030204" pitchFamily="18" charset="0"/>
                        </a:rPr>
                        <m:t>𝑜</m:t>
                      </m:r>
                      <m:r>
                        <a:rPr lang="pt-BR" i="1" smtClean="0">
                          <a:latin typeface="Cambria Math" panose="02040503050406030204" pitchFamily="18" charset="0"/>
                        </a:rPr>
                        <m:t> </m:t>
                      </m:r>
                      <m:r>
                        <a:rPr lang="pt-BR" i="1" smtClean="0">
                          <a:latin typeface="Cambria Math" panose="02040503050406030204" pitchFamily="18" charset="0"/>
                        </a:rPr>
                        <m:t>𝑚𝑎𝑛𝑡𝑎</m:t>
                      </m:r>
                      <m:r>
                        <a:rPr lang="pt-BR" i="1" smtClean="0">
                          <a:latin typeface="Cambria Math" panose="02040503050406030204" pitchFamily="18" charset="0"/>
                        </a:rPr>
                        <m:t> 1</m:t>
                      </m:r>
                      <m:d>
                        <m:dPr>
                          <m:ctrlPr>
                            <a:rPr lang="pt-BR" i="1">
                              <a:latin typeface="Cambria Math" panose="02040503050406030204" pitchFamily="18" charset="0"/>
                            </a:rPr>
                          </m:ctrlPr>
                        </m:dPr>
                        <m:e>
                          <m:r>
                            <a:rPr lang="pt-BR" i="1">
                              <a:latin typeface="Cambria Math" panose="02040503050406030204" pitchFamily="18" charset="0"/>
                            </a:rPr>
                            <m:t>%</m:t>
                          </m:r>
                        </m:e>
                      </m:d>
                      <m:r>
                        <a:rPr lang="pt-BR" i="1">
                          <a:latin typeface="Cambria Math" panose="02040503050406030204" pitchFamily="18" charset="0"/>
                        </a:rPr>
                        <m:t>= </m:t>
                      </m:r>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3</m:t>
                              </m:r>
                            </m:sub>
                          </m:sSub>
                          <m:r>
                            <a:rPr lang="pt-BR" i="1">
                              <a:latin typeface="Cambria Math" panose="02040503050406030204" pitchFamily="18" charset="0"/>
                            </a:rPr>
                            <m:t> −</m:t>
                          </m:r>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4</m:t>
                              </m:r>
                            </m:sub>
                          </m:sSub>
                        </m:num>
                        <m:den>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3</m:t>
                              </m:r>
                            </m:sub>
                          </m:sSub>
                        </m:den>
                      </m:f>
                      <m:r>
                        <a:rPr lang="pt-BR" i="1">
                          <a:latin typeface="Cambria Math" panose="02040503050406030204" pitchFamily="18" charset="0"/>
                        </a:rPr>
                        <m:t>𝑥</m:t>
                      </m:r>
                      <m:r>
                        <a:rPr lang="pt-BR" i="1">
                          <a:latin typeface="Cambria Math" panose="02040503050406030204" pitchFamily="18" charset="0"/>
                        </a:rPr>
                        <m:t> 100</m:t>
                      </m:r>
                    </m:oMath>
                  </m:oMathPara>
                </a14:m>
                <a:endParaRPr lang="pt-BR" dirty="0"/>
              </a:p>
            </p:txBody>
          </p:sp>
        </mc:Choice>
        <mc:Fallback xmlns="">
          <p:sp>
            <p:nvSpPr>
              <p:cNvPr id="13" name="Retângulo 12"/>
              <p:cNvSpPr>
                <a:spLocks noRot="1" noChangeAspect="1" noMove="1" noResize="1" noEditPoints="1" noAdjustHandles="1" noChangeArrowheads="1" noChangeShapeType="1" noTextEdit="1"/>
              </p:cNvSpPr>
              <p:nvPr/>
            </p:nvSpPr>
            <p:spPr>
              <a:xfrm>
                <a:off x="969946" y="4712105"/>
                <a:ext cx="5801644" cy="675441"/>
              </a:xfrm>
              <a:prstGeom prst="rect">
                <a:avLst/>
              </a:prstGeom>
              <a:blipFill rotWithShape="0">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Retângulo 13"/>
              <p:cNvSpPr/>
              <p:nvPr/>
            </p:nvSpPr>
            <p:spPr>
              <a:xfrm>
                <a:off x="985525" y="5686327"/>
                <a:ext cx="5827776" cy="6754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𝐹𝑖𝑙𝑡𝑟𝑎</m:t>
                      </m:r>
                      <m:r>
                        <a:rPr lang="pt-BR" i="1" smtClean="0">
                          <a:latin typeface="Cambria Math" panose="02040503050406030204" pitchFamily="18" charset="0"/>
                        </a:rPr>
                        <m:t>çã</m:t>
                      </m:r>
                      <m:r>
                        <a:rPr lang="pt-BR" i="1" smtClean="0">
                          <a:latin typeface="Cambria Math" panose="02040503050406030204" pitchFamily="18" charset="0"/>
                        </a:rPr>
                        <m:t>𝑜</m:t>
                      </m:r>
                      <m:r>
                        <a:rPr lang="pt-BR" i="1" smtClean="0">
                          <a:latin typeface="Cambria Math" panose="02040503050406030204" pitchFamily="18" charset="0"/>
                        </a:rPr>
                        <m:t> </m:t>
                      </m:r>
                      <m:r>
                        <a:rPr lang="pt-BR" i="1" smtClean="0">
                          <a:latin typeface="Cambria Math" panose="02040503050406030204" pitchFamily="18" charset="0"/>
                        </a:rPr>
                        <m:t>𝑚𝑎𝑛𝑡𝑎</m:t>
                      </m:r>
                      <m:r>
                        <a:rPr lang="pt-BR" i="1" smtClean="0">
                          <a:latin typeface="Cambria Math" panose="02040503050406030204" pitchFamily="18" charset="0"/>
                        </a:rPr>
                        <m:t> 2</m:t>
                      </m:r>
                      <m:d>
                        <m:dPr>
                          <m:ctrlPr>
                            <a:rPr lang="pt-BR" i="1">
                              <a:latin typeface="Cambria Math" panose="02040503050406030204" pitchFamily="18" charset="0"/>
                            </a:rPr>
                          </m:ctrlPr>
                        </m:dPr>
                        <m:e>
                          <m:r>
                            <a:rPr lang="pt-BR" i="1">
                              <a:latin typeface="Cambria Math" panose="02040503050406030204" pitchFamily="18" charset="0"/>
                            </a:rPr>
                            <m:t>%</m:t>
                          </m:r>
                        </m:e>
                      </m:d>
                      <m:r>
                        <a:rPr lang="pt-BR" i="1">
                          <a:latin typeface="Cambria Math" panose="02040503050406030204" pitchFamily="18" charset="0"/>
                        </a:rPr>
                        <m:t>= </m:t>
                      </m:r>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5</m:t>
                              </m:r>
                            </m:sub>
                          </m:sSub>
                          <m:r>
                            <a:rPr lang="pt-BR" i="1">
                              <a:latin typeface="Cambria Math" panose="02040503050406030204" pitchFamily="18" charset="0"/>
                            </a:rPr>
                            <m:t> −</m:t>
                          </m:r>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6</m:t>
                              </m:r>
                            </m:sub>
                          </m:sSub>
                        </m:num>
                        <m:den>
                          <m:sSub>
                            <m:sSubPr>
                              <m:ctrlPr>
                                <a:rPr lang="pt-BR" i="1">
                                  <a:latin typeface="Cambria Math" panose="02040503050406030204" pitchFamily="18" charset="0"/>
                                </a:rPr>
                              </m:ctrlPr>
                            </m:sSubPr>
                            <m:e>
                              <m:r>
                                <a:rPr lang="pt-BR" i="1">
                                  <a:latin typeface="Cambria Math" panose="02040503050406030204" pitchFamily="18" charset="0"/>
                                </a:rPr>
                                <m:t>𝑇𝑢𝑟𝑏𝑖𝑑𝑒𝑧</m:t>
                              </m:r>
                            </m:e>
                            <m:sub>
                              <m:r>
                                <a:rPr lang="pt-BR" b="0" i="1" smtClean="0">
                                  <a:latin typeface="Cambria Math" panose="02040503050406030204" pitchFamily="18" charset="0"/>
                                </a:rPr>
                                <m:t>5</m:t>
                              </m:r>
                            </m:sub>
                          </m:sSub>
                        </m:den>
                      </m:f>
                      <m:r>
                        <a:rPr lang="pt-BR" i="1">
                          <a:latin typeface="Cambria Math" panose="02040503050406030204" pitchFamily="18" charset="0"/>
                        </a:rPr>
                        <m:t>𝑥</m:t>
                      </m:r>
                      <m:r>
                        <a:rPr lang="pt-BR" i="1">
                          <a:latin typeface="Cambria Math" panose="02040503050406030204" pitchFamily="18" charset="0"/>
                        </a:rPr>
                        <m:t> 100</m:t>
                      </m:r>
                    </m:oMath>
                  </m:oMathPara>
                </a14:m>
                <a:endParaRPr lang="pt-BR" dirty="0"/>
              </a:p>
            </p:txBody>
          </p:sp>
        </mc:Choice>
        <mc:Fallback xmlns="">
          <p:sp>
            <p:nvSpPr>
              <p:cNvPr id="14" name="Retângulo 13"/>
              <p:cNvSpPr>
                <a:spLocks noRot="1" noChangeAspect="1" noMove="1" noResize="1" noEditPoints="1" noAdjustHandles="1" noChangeArrowheads="1" noChangeShapeType="1" noTextEdit="1"/>
              </p:cNvSpPr>
              <p:nvPr/>
            </p:nvSpPr>
            <p:spPr>
              <a:xfrm>
                <a:off x="985525" y="5686327"/>
                <a:ext cx="5827776" cy="675441"/>
              </a:xfrm>
              <a:prstGeom prst="rect">
                <a:avLst/>
              </a:prstGeom>
              <a:blipFill rotWithShape="0">
                <a:blip r:embed="rId8"/>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1171587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23834" y="1692324"/>
            <a:ext cx="3771935" cy="4981432"/>
          </a:xfrm>
        </p:spPr>
        <p:txBody>
          <a:bodyPr>
            <a:normAutofit/>
          </a:bodyPr>
          <a:lstStyle/>
          <a:p>
            <a:pPr marL="342900" indent="-342900" algn="l">
              <a:buFont typeface="Arial" panose="020B0604020202020204" pitchFamily="34" charset="0"/>
              <a:buChar char="•"/>
            </a:pPr>
            <a:r>
              <a:rPr lang="pt-BR" dirty="0" smtClean="0"/>
              <a:t>Acompanhamento por meio de réguas.</a:t>
            </a:r>
          </a:p>
          <a:p>
            <a:pPr marL="342900" indent="-342900" algn="l">
              <a:buFont typeface="Arial" panose="020B0604020202020204" pitchFamily="34" charset="0"/>
              <a:buChar char="•"/>
            </a:pPr>
            <a:endParaRPr lang="pt-BR" dirty="0"/>
          </a:p>
          <a:p>
            <a:pPr marL="342900" indent="-342900" algn="l">
              <a:buFont typeface="Arial" panose="020B0604020202020204" pitchFamily="34" charset="0"/>
              <a:buChar char="•"/>
            </a:pPr>
            <a:endParaRPr lang="pt-BR" dirty="0" smtClean="0"/>
          </a:p>
          <a:p>
            <a:pPr marL="342900" indent="-342900" algn="l">
              <a:buFont typeface="Arial" panose="020B0604020202020204" pitchFamily="34" charset="0"/>
              <a:buChar char="•"/>
            </a:pPr>
            <a:endParaRPr lang="pt-BR" dirty="0"/>
          </a:p>
          <a:p>
            <a:pPr marL="342900" indent="-342900" algn="l">
              <a:buFont typeface="Arial" panose="020B0604020202020204" pitchFamily="34" charset="0"/>
              <a:buChar char="•"/>
            </a:pPr>
            <a:endParaRPr lang="pt-BR" dirty="0" smtClean="0"/>
          </a:p>
          <a:p>
            <a:pPr marL="342900" indent="-342900" algn="l">
              <a:buFont typeface="Arial" panose="020B0604020202020204" pitchFamily="34" charset="0"/>
              <a:buChar char="•"/>
            </a:pPr>
            <a:endParaRPr lang="pt-BR" dirty="0"/>
          </a:p>
          <a:p>
            <a:pPr marL="342900" indent="-342900" algn="l">
              <a:buFont typeface="Arial" panose="020B0604020202020204" pitchFamily="34" charset="0"/>
              <a:buChar char="•"/>
            </a:pPr>
            <a:endParaRPr lang="pt-BR" dirty="0" smtClean="0"/>
          </a:p>
          <a:p>
            <a:pPr algn="l"/>
            <a:r>
              <a:rPr lang="pt-BR" dirty="0" smtClean="0"/>
              <a:t>a) cegamento</a:t>
            </a:r>
          </a:p>
          <a:p>
            <a:pPr algn="l"/>
            <a:r>
              <a:rPr lang="pt-BR" dirty="0" smtClean="0"/>
              <a:t>b) colmatação</a:t>
            </a:r>
          </a:p>
        </p:txBody>
      </p:sp>
      <p:sp>
        <p:nvSpPr>
          <p:cNvPr id="4" name="Título 1"/>
          <p:cNvSpPr txBox="1">
            <a:spLocks/>
          </p:cNvSpPr>
          <p:nvPr/>
        </p:nvSpPr>
        <p:spPr>
          <a:xfrm>
            <a:off x="1097279" y="341197"/>
            <a:ext cx="9829447"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Aumento da perda de carga</a:t>
            </a:r>
            <a:endParaRPr lang="pt-BR" sz="3200"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030" y="2984112"/>
            <a:ext cx="4548554" cy="3411416"/>
          </a:xfrm>
          <a:prstGeom prst="rect">
            <a:avLst/>
          </a:prstGeom>
        </p:spPr>
      </p:pic>
      <p:sp>
        <p:nvSpPr>
          <p:cNvPr id="11" name="Elipse 10"/>
          <p:cNvSpPr/>
          <p:nvPr/>
        </p:nvSpPr>
        <p:spPr>
          <a:xfrm>
            <a:off x="6691321" y="5118378"/>
            <a:ext cx="455506" cy="4778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7591647" y="5186169"/>
            <a:ext cx="464234" cy="507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5" name="Conector reto 14"/>
          <p:cNvCxnSpPr>
            <a:stCxn id="11" idx="1"/>
            <a:endCxn id="6" idx="2"/>
          </p:cNvCxnSpPr>
          <p:nvPr/>
        </p:nvCxnSpPr>
        <p:spPr>
          <a:xfrm flipV="1">
            <a:off x="6758028" y="2724594"/>
            <a:ext cx="641914" cy="24637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a:stCxn id="11" idx="5"/>
            <a:endCxn id="6" idx="5"/>
          </p:cNvCxnSpPr>
          <p:nvPr/>
        </p:nvCxnSpPr>
        <p:spPr>
          <a:xfrm flipV="1">
            <a:off x="7080120" y="3414522"/>
            <a:ext cx="2901573" cy="21117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2942">
            <a:off x="7397967" y="1485533"/>
            <a:ext cx="2979086" cy="2324754"/>
          </a:xfrm>
          <a:prstGeom prst="ellipse">
            <a:avLst/>
          </a:prstGeom>
          <a:ln w="285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1" name="Conector reto 20"/>
          <p:cNvCxnSpPr>
            <a:stCxn id="12" idx="0"/>
            <a:endCxn id="9" idx="1"/>
          </p:cNvCxnSpPr>
          <p:nvPr/>
        </p:nvCxnSpPr>
        <p:spPr>
          <a:xfrm flipV="1">
            <a:off x="7823764" y="4099610"/>
            <a:ext cx="1592366" cy="10865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a:stCxn id="12" idx="4"/>
            <a:endCxn id="9" idx="4"/>
          </p:cNvCxnSpPr>
          <p:nvPr/>
        </p:nvCxnSpPr>
        <p:spPr>
          <a:xfrm>
            <a:off x="7823764" y="5693649"/>
            <a:ext cx="2698642" cy="4090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895" y="3755934"/>
            <a:ext cx="3129021" cy="2346766"/>
          </a:xfrm>
          <a:prstGeom prst="ellipse">
            <a:avLst/>
          </a:prstGeom>
          <a:ln w="285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82" y="3153429"/>
            <a:ext cx="3985090" cy="1892361"/>
          </a:xfrm>
          <a:prstGeom prst="rect">
            <a:avLst/>
          </a:prstGeom>
        </p:spPr>
      </p:pic>
      <p:pic>
        <p:nvPicPr>
          <p:cNvPr id="14" name="Image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spTree>
    <p:extLst>
      <p:ext uri="{BB962C8B-B14F-4D97-AF65-F5344CB8AC3E}">
        <p14:creationId xmlns:p14="http://schemas.microsoft.com/office/powerpoint/2010/main" val="766942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ctrTitle"/>
          </p:nvPr>
        </p:nvSpPr>
        <p:spPr>
          <a:xfrm>
            <a:off x="2354247" y="2441816"/>
            <a:ext cx="8915399" cy="1147482"/>
          </a:xfrm>
        </p:spPr>
        <p:txBody>
          <a:bodyPr>
            <a:normAutofit/>
          </a:bodyPr>
          <a:lstStyle/>
          <a:p>
            <a:r>
              <a:rPr lang="pt-BR" sz="4400" dirty="0" smtClean="0"/>
              <a:t>Resultados</a:t>
            </a:r>
            <a:endParaRPr lang="pt-BR" sz="4400" dirty="0"/>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spTree>
    <p:extLst>
      <p:ext uri="{BB962C8B-B14F-4D97-AF65-F5344CB8AC3E}">
        <p14:creationId xmlns:p14="http://schemas.microsoft.com/office/powerpoint/2010/main" val="3681497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579549" y="0"/>
            <a:ext cx="10347178" cy="1325563"/>
          </a:xfrm>
        </p:spPr>
        <p:txBody>
          <a:bodyPr>
            <a:normAutofit/>
          </a:bodyPr>
          <a:lstStyle/>
          <a:p>
            <a:r>
              <a:rPr lang="pt-BR" sz="3200" dirty="0" smtClean="0"/>
              <a:t>Redução de turbidez (</a:t>
            </a:r>
            <a:r>
              <a:rPr lang="pt-BR" sz="3200" dirty="0"/>
              <a:t>solo de diâmetro entre </a:t>
            </a:r>
            <a:r>
              <a:rPr lang="pt-BR" sz="3200" dirty="0" smtClean="0"/>
              <a:t>212 e 106 µm)</a:t>
            </a:r>
            <a:endParaRPr lang="pt-BR" sz="3200" dirty="0"/>
          </a:p>
        </p:txBody>
      </p:sp>
      <p:sp>
        <p:nvSpPr>
          <p:cNvPr id="2" name="CaixaDeTexto 1"/>
          <p:cNvSpPr txBox="1"/>
          <p:nvPr/>
        </p:nvSpPr>
        <p:spPr>
          <a:xfrm>
            <a:off x="579549" y="1325563"/>
            <a:ext cx="10885620" cy="2169825"/>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000" dirty="0" smtClean="0">
                <a:solidFill>
                  <a:prstClr val="black"/>
                </a:solidFill>
              </a:rPr>
              <a:t>A </a:t>
            </a:r>
            <a:r>
              <a:rPr lang="pt-BR" sz="2000" dirty="0">
                <a:solidFill>
                  <a:prstClr val="black"/>
                </a:solidFill>
              </a:rPr>
              <a:t>redução de turbidez referente ao intervalo de antes da primeira manta e depois da segunda obteve rendimento maior que 80 % de redução.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Sedimentação entre </a:t>
            </a:r>
            <a:r>
              <a:rPr lang="pt-BR" sz="2000" dirty="0">
                <a:solidFill>
                  <a:prstClr val="black"/>
                </a:solidFill>
              </a:rPr>
              <a:t>o reservatório principal e a primeira manta foi de 25% em média.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Redução de turbidez </a:t>
            </a:r>
            <a:r>
              <a:rPr lang="pt-BR" sz="2000" dirty="0">
                <a:solidFill>
                  <a:prstClr val="black"/>
                </a:solidFill>
              </a:rPr>
              <a:t>a montante e a jusante das mantas ficaram entre 70 e 31% para o primeiro e segundo geotêxtil respectivamente.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Redução </a:t>
            </a:r>
            <a:r>
              <a:rPr lang="pt-BR" sz="2000" dirty="0">
                <a:solidFill>
                  <a:prstClr val="black"/>
                </a:solidFill>
              </a:rPr>
              <a:t>global para esse experimento foi de 89,5%.</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graphicFrame>
        <p:nvGraphicFramePr>
          <p:cNvPr id="7" name="Gráfico 6"/>
          <p:cNvGraphicFramePr>
            <a:graphicFrameLocks/>
          </p:cNvGraphicFramePr>
          <p:nvPr>
            <p:extLst>
              <p:ext uri="{D42A27DB-BD31-4B8C-83A1-F6EECF244321}">
                <p14:modId xmlns:p14="http://schemas.microsoft.com/office/powerpoint/2010/main" val="266153286"/>
              </p:ext>
            </p:extLst>
          </p:nvPr>
        </p:nvGraphicFramePr>
        <p:xfrm>
          <a:off x="1491176" y="3333749"/>
          <a:ext cx="9973994" cy="31623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27563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528033" y="0"/>
            <a:ext cx="10398694" cy="1325563"/>
          </a:xfrm>
        </p:spPr>
        <p:txBody>
          <a:bodyPr>
            <a:normAutofit/>
          </a:bodyPr>
          <a:lstStyle/>
          <a:p>
            <a:r>
              <a:rPr lang="pt-BR" sz="3200" dirty="0" smtClean="0"/>
              <a:t>Redução de turbidez (</a:t>
            </a:r>
            <a:r>
              <a:rPr lang="pt-BR" sz="3200" dirty="0"/>
              <a:t>solo de diâmetro entre </a:t>
            </a:r>
            <a:r>
              <a:rPr lang="pt-BR" sz="3200" dirty="0" smtClean="0"/>
              <a:t>106 e 53 µm)</a:t>
            </a:r>
            <a:endParaRPr lang="pt-BR" sz="3200" dirty="0"/>
          </a:p>
        </p:txBody>
      </p:sp>
      <p:sp>
        <p:nvSpPr>
          <p:cNvPr id="2" name="CaixaDeTexto 1"/>
          <p:cNvSpPr txBox="1"/>
          <p:nvPr/>
        </p:nvSpPr>
        <p:spPr>
          <a:xfrm>
            <a:off x="528033" y="1325563"/>
            <a:ext cx="10937135" cy="2477601"/>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000" dirty="0" smtClean="0">
                <a:solidFill>
                  <a:prstClr val="black"/>
                </a:solidFill>
              </a:rPr>
              <a:t>A </a:t>
            </a:r>
            <a:r>
              <a:rPr lang="pt-BR" sz="2000" dirty="0">
                <a:solidFill>
                  <a:prstClr val="black"/>
                </a:solidFill>
              </a:rPr>
              <a:t>redução de turbidez referente ao intervalo de antes da primeira manta e depois da segunda obteve rendimento maior que 80 % de redução chegando inclusive ao final dos testes com rendimento superior a 90</a:t>
            </a:r>
            <a:r>
              <a:rPr lang="pt-BR" sz="2000" dirty="0" smtClean="0">
                <a:solidFill>
                  <a:prstClr val="black"/>
                </a:solidFill>
              </a:rPr>
              <a:t>%. </a:t>
            </a:r>
          </a:p>
          <a:p>
            <a:pPr marL="360000" indent="-285750" algn="just">
              <a:spcAft>
                <a:spcPts val="600"/>
              </a:spcAft>
              <a:buFont typeface="Arial" panose="020B0604020202020204" pitchFamily="34" charset="0"/>
              <a:buChar char="•"/>
            </a:pPr>
            <a:r>
              <a:rPr lang="pt-BR" sz="2000" dirty="0" smtClean="0">
                <a:solidFill>
                  <a:prstClr val="black"/>
                </a:solidFill>
              </a:rPr>
              <a:t>Sedimentação entre </a:t>
            </a:r>
            <a:r>
              <a:rPr lang="pt-BR" sz="2000" dirty="0">
                <a:solidFill>
                  <a:prstClr val="black"/>
                </a:solidFill>
              </a:rPr>
              <a:t>o reservatório principal e a primeira manta foi de 25% em média.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Redução de turbidez </a:t>
            </a:r>
            <a:r>
              <a:rPr lang="pt-BR" sz="2000" dirty="0">
                <a:solidFill>
                  <a:prstClr val="black"/>
                </a:solidFill>
              </a:rPr>
              <a:t>a montante e a jusante das mantas ficaram entre </a:t>
            </a:r>
            <a:r>
              <a:rPr lang="pt-BR" sz="2000" dirty="0" smtClean="0">
                <a:solidFill>
                  <a:prstClr val="black"/>
                </a:solidFill>
              </a:rPr>
              <a:t>88 </a:t>
            </a:r>
            <a:r>
              <a:rPr lang="pt-BR" sz="2000" dirty="0">
                <a:solidFill>
                  <a:prstClr val="black"/>
                </a:solidFill>
              </a:rPr>
              <a:t>e </a:t>
            </a:r>
            <a:r>
              <a:rPr lang="pt-BR" sz="2000" dirty="0" smtClean="0">
                <a:solidFill>
                  <a:prstClr val="black"/>
                </a:solidFill>
              </a:rPr>
              <a:t>52% </a:t>
            </a:r>
            <a:r>
              <a:rPr lang="pt-BR" sz="2000" dirty="0">
                <a:solidFill>
                  <a:prstClr val="black"/>
                </a:solidFill>
              </a:rPr>
              <a:t>para o primeiro e segundo geotêxtil respectivamente.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Redução </a:t>
            </a:r>
            <a:r>
              <a:rPr lang="pt-BR" sz="2000" dirty="0">
                <a:solidFill>
                  <a:prstClr val="black"/>
                </a:solidFill>
              </a:rPr>
              <a:t>global para esse experimento foi de </a:t>
            </a:r>
            <a:r>
              <a:rPr lang="pt-BR" sz="2000" dirty="0" smtClean="0">
                <a:solidFill>
                  <a:prstClr val="black"/>
                </a:solidFill>
              </a:rPr>
              <a:t>94,5</a:t>
            </a:r>
            <a:r>
              <a:rPr lang="pt-BR" sz="2000" dirty="0">
                <a:solidFill>
                  <a:prstClr val="black"/>
                </a:solidFill>
              </a:rPr>
              <a:t>%.</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graphicFrame>
        <p:nvGraphicFramePr>
          <p:cNvPr id="7" name="Gráfico 6"/>
          <p:cNvGraphicFramePr>
            <a:graphicFrameLocks/>
          </p:cNvGraphicFramePr>
          <p:nvPr>
            <p:extLst>
              <p:ext uri="{D42A27DB-BD31-4B8C-83A1-F6EECF244321}">
                <p14:modId xmlns:p14="http://schemas.microsoft.com/office/powerpoint/2010/main" val="2687587941"/>
              </p:ext>
            </p:extLst>
          </p:nvPr>
        </p:nvGraphicFramePr>
        <p:xfrm>
          <a:off x="1111348" y="3287370"/>
          <a:ext cx="10353820" cy="34369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9827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502275" y="0"/>
            <a:ext cx="10424452" cy="1325563"/>
          </a:xfrm>
        </p:spPr>
        <p:txBody>
          <a:bodyPr>
            <a:normAutofit/>
          </a:bodyPr>
          <a:lstStyle/>
          <a:p>
            <a:r>
              <a:rPr lang="pt-BR" sz="3200" dirty="0" smtClean="0"/>
              <a:t>Redução de turbidez (solo de diâmetro abaixo de 53 µm)</a:t>
            </a:r>
            <a:endParaRPr lang="pt-BR" sz="3200" dirty="0"/>
          </a:p>
        </p:txBody>
      </p:sp>
      <p:sp>
        <p:nvSpPr>
          <p:cNvPr id="2" name="CaixaDeTexto 1"/>
          <p:cNvSpPr txBox="1"/>
          <p:nvPr/>
        </p:nvSpPr>
        <p:spPr>
          <a:xfrm>
            <a:off x="502275" y="1325563"/>
            <a:ext cx="10962893" cy="2169825"/>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000" dirty="0" smtClean="0">
                <a:solidFill>
                  <a:prstClr val="black"/>
                </a:solidFill>
              </a:rPr>
              <a:t>A </a:t>
            </a:r>
            <a:r>
              <a:rPr lang="pt-BR" sz="2000" dirty="0">
                <a:solidFill>
                  <a:prstClr val="black"/>
                </a:solidFill>
              </a:rPr>
              <a:t>redução de turbidez referente ao intervalo de antes da primeira manta e depois da segunda obteve rendimento </a:t>
            </a:r>
            <a:r>
              <a:rPr lang="pt-BR" sz="2000" dirty="0" smtClean="0">
                <a:solidFill>
                  <a:prstClr val="black"/>
                </a:solidFill>
              </a:rPr>
              <a:t>sempre maior </a:t>
            </a:r>
            <a:r>
              <a:rPr lang="pt-BR" sz="2000" dirty="0">
                <a:solidFill>
                  <a:prstClr val="black"/>
                </a:solidFill>
              </a:rPr>
              <a:t>que </a:t>
            </a:r>
            <a:r>
              <a:rPr lang="pt-BR" sz="2000" dirty="0" smtClean="0">
                <a:solidFill>
                  <a:prstClr val="black"/>
                </a:solidFill>
              </a:rPr>
              <a:t>90 </a:t>
            </a:r>
            <a:r>
              <a:rPr lang="pt-BR" sz="2000" dirty="0">
                <a:solidFill>
                  <a:prstClr val="black"/>
                </a:solidFill>
              </a:rPr>
              <a:t>% de redução.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Sedimentação entre </a:t>
            </a:r>
            <a:r>
              <a:rPr lang="pt-BR" sz="2000" dirty="0">
                <a:solidFill>
                  <a:prstClr val="black"/>
                </a:solidFill>
              </a:rPr>
              <a:t>o reservatório principal e a primeira manta foi de </a:t>
            </a:r>
            <a:r>
              <a:rPr lang="pt-BR" sz="2000" dirty="0" smtClean="0">
                <a:solidFill>
                  <a:prstClr val="black"/>
                </a:solidFill>
              </a:rPr>
              <a:t>22% </a:t>
            </a:r>
            <a:r>
              <a:rPr lang="pt-BR" sz="2000" dirty="0">
                <a:solidFill>
                  <a:prstClr val="black"/>
                </a:solidFill>
              </a:rPr>
              <a:t>em média.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Redução de turbidez </a:t>
            </a:r>
            <a:r>
              <a:rPr lang="pt-BR" sz="2000" dirty="0">
                <a:solidFill>
                  <a:prstClr val="black"/>
                </a:solidFill>
              </a:rPr>
              <a:t>a montante e a jusante das mantas ficaram entre </a:t>
            </a:r>
            <a:r>
              <a:rPr lang="pt-BR" sz="2000" dirty="0" smtClean="0">
                <a:solidFill>
                  <a:prstClr val="black"/>
                </a:solidFill>
              </a:rPr>
              <a:t>86,2 </a:t>
            </a:r>
            <a:r>
              <a:rPr lang="pt-BR" sz="2000" dirty="0">
                <a:solidFill>
                  <a:prstClr val="black"/>
                </a:solidFill>
              </a:rPr>
              <a:t>e </a:t>
            </a:r>
            <a:r>
              <a:rPr lang="pt-BR" sz="2000" dirty="0" smtClean="0">
                <a:solidFill>
                  <a:prstClr val="black"/>
                </a:solidFill>
              </a:rPr>
              <a:t>58,7% </a:t>
            </a:r>
            <a:r>
              <a:rPr lang="pt-BR" sz="2000" dirty="0">
                <a:solidFill>
                  <a:prstClr val="black"/>
                </a:solidFill>
              </a:rPr>
              <a:t>para o primeiro e segundo geotêxtil respectivamente. </a:t>
            </a:r>
            <a:endParaRPr lang="pt-BR" sz="2000" dirty="0" smtClean="0">
              <a:solidFill>
                <a:prstClr val="black"/>
              </a:solidFill>
            </a:endParaRPr>
          </a:p>
          <a:p>
            <a:pPr marL="360000" indent="-285750" algn="just">
              <a:spcAft>
                <a:spcPts val="600"/>
              </a:spcAft>
              <a:buFont typeface="Arial" panose="020B0604020202020204" pitchFamily="34" charset="0"/>
              <a:buChar char="•"/>
            </a:pPr>
            <a:r>
              <a:rPr lang="pt-BR" sz="2000" dirty="0" smtClean="0">
                <a:solidFill>
                  <a:prstClr val="black"/>
                </a:solidFill>
              </a:rPr>
              <a:t>Redução </a:t>
            </a:r>
            <a:r>
              <a:rPr lang="pt-BR" sz="2000" dirty="0">
                <a:solidFill>
                  <a:prstClr val="black"/>
                </a:solidFill>
              </a:rPr>
              <a:t>global para esse experimento foi de </a:t>
            </a:r>
            <a:r>
              <a:rPr lang="pt-BR" sz="2000" dirty="0" smtClean="0">
                <a:solidFill>
                  <a:prstClr val="black"/>
                </a:solidFill>
              </a:rPr>
              <a:t>97%.</a:t>
            </a:r>
            <a:endParaRPr lang="pt-BR" sz="2000" dirty="0">
              <a:solidFill>
                <a:prstClr val="black"/>
              </a:solidFill>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graphicFrame>
        <p:nvGraphicFramePr>
          <p:cNvPr id="6" name="Gráfico 5"/>
          <p:cNvGraphicFramePr>
            <a:graphicFrameLocks/>
          </p:cNvGraphicFramePr>
          <p:nvPr>
            <p:extLst>
              <p:ext uri="{D42A27DB-BD31-4B8C-83A1-F6EECF244321}">
                <p14:modId xmlns:p14="http://schemas.microsoft.com/office/powerpoint/2010/main" val="316788144"/>
              </p:ext>
            </p:extLst>
          </p:nvPr>
        </p:nvGraphicFramePr>
        <p:xfrm>
          <a:off x="1406769" y="3495388"/>
          <a:ext cx="9875519" cy="33626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06633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737978" y="0"/>
            <a:ext cx="10188748" cy="1325563"/>
          </a:xfrm>
        </p:spPr>
        <p:txBody>
          <a:bodyPr>
            <a:normAutofit/>
          </a:bodyPr>
          <a:lstStyle/>
          <a:p>
            <a:r>
              <a:rPr lang="pt-BR" sz="3200" dirty="0" smtClean="0"/>
              <a:t>Redução de turbidez </a:t>
            </a:r>
            <a:endParaRPr lang="pt-BR" sz="2400" dirty="0"/>
          </a:p>
        </p:txBody>
      </p:sp>
      <p:sp>
        <p:nvSpPr>
          <p:cNvPr id="8" name="CaixaDeTexto 7"/>
          <p:cNvSpPr txBox="1"/>
          <p:nvPr/>
        </p:nvSpPr>
        <p:spPr>
          <a:xfrm>
            <a:off x="8397025" y="2270572"/>
            <a:ext cx="3702210" cy="3831818"/>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1600" dirty="0">
                <a:solidFill>
                  <a:prstClr val="black"/>
                </a:solidFill>
              </a:rPr>
              <a:t>D</a:t>
            </a:r>
            <a:r>
              <a:rPr lang="pt-BR" sz="1600" dirty="0" smtClean="0">
                <a:solidFill>
                  <a:prstClr val="black"/>
                </a:solidFill>
              </a:rPr>
              <a:t>iminuição </a:t>
            </a:r>
            <a:r>
              <a:rPr lang="pt-BR" sz="1600" dirty="0">
                <a:solidFill>
                  <a:prstClr val="black"/>
                </a:solidFill>
              </a:rPr>
              <a:t>da turbidez do efluente </a:t>
            </a:r>
            <a:r>
              <a:rPr lang="pt-BR" sz="1600" dirty="0" smtClean="0">
                <a:solidFill>
                  <a:prstClr val="black"/>
                </a:solidFill>
              </a:rPr>
              <a:t>final</a:t>
            </a:r>
          </a:p>
          <a:p>
            <a:pPr marL="360000" indent="-285750" algn="just">
              <a:spcAft>
                <a:spcPts val="600"/>
              </a:spcAft>
              <a:buFont typeface="Arial" panose="020B0604020202020204" pitchFamily="34" charset="0"/>
              <a:buChar char="•"/>
            </a:pPr>
            <a:r>
              <a:rPr lang="pt-BR" sz="1600" dirty="0" smtClean="0">
                <a:solidFill>
                  <a:prstClr val="black"/>
                </a:solidFill>
              </a:rPr>
              <a:t>Diminuição </a:t>
            </a:r>
            <a:r>
              <a:rPr lang="pt-BR" sz="1600" dirty="0">
                <a:solidFill>
                  <a:prstClr val="black"/>
                </a:solidFill>
              </a:rPr>
              <a:t>da </a:t>
            </a:r>
            <a:r>
              <a:rPr lang="pt-BR" sz="1600" dirty="0" smtClean="0">
                <a:solidFill>
                  <a:prstClr val="black"/>
                </a:solidFill>
              </a:rPr>
              <a:t>eficiência de </a:t>
            </a:r>
            <a:r>
              <a:rPr lang="pt-BR" sz="1600" dirty="0">
                <a:solidFill>
                  <a:prstClr val="black"/>
                </a:solidFill>
              </a:rPr>
              <a:t>remoção da primeira </a:t>
            </a:r>
            <a:r>
              <a:rPr lang="pt-BR" sz="1600" dirty="0" smtClean="0">
                <a:solidFill>
                  <a:prstClr val="black"/>
                </a:solidFill>
              </a:rPr>
              <a:t>manta</a:t>
            </a:r>
          </a:p>
          <a:p>
            <a:pPr marL="817200" lvl="1" indent="-285750" algn="just">
              <a:spcAft>
                <a:spcPts val="600"/>
              </a:spcAft>
              <a:buFont typeface="Arial" panose="020B0604020202020204" pitchFamily="34" charset="0"/>
              <a:buChar char="•"/>
            </a:pPr>
            <a:r>
              <a:rPr lang="pt-BR" sz="1600" b="1" dirty="0" smtClean="0">
                <a:solidFill>
                  <a:prstClr val="black"/>
                </a:solidFill>
              </a:rPr>
              <a:t>NÃO</a:t>
            </a:r>
            <a:r>
              <a:rPr lang="pt-BR" sz="1600" dirty="0" smtClean="0">
                <a:solidFill>
                  <a:prstClr val="black"/>
                </a:solidFill>
              </a:rPr>
              <a:t> </a:t>
            </a:r>
            <a:r>
              <a:rPr lang="pt-BR" sz="1600" dirty="0">
                <a:solidFill>
                  <a:prstClr val="black"/>
                </a:solidFill>
              </a:rPr>
              <a:t>interferiu na turbidez final do </a:t>
            </a:r>
            <a:r>
              <a:rPr lang="pt-BR" sz="1600" dirty="0" smtClean="0">
                <a:solidFill>
                  <a:prstClr val="black"/>
                </a:solidFill>
              </a:rPr>
              <a:t>efluente</a:t>
            </a:r>
          </a:p>
          <a:p>
            <a:pPr marL="360000" indent="-285750" algn="just">
              <a:spcAft>
                <a:spcPts val="600"/>
              </a:spcAft>
              <a:buFont typeface="Arial" panose="020B0604020202020204" pitchFamily="34" charset="0"/>
              <a:buChar char="•"/>
            </a:pPr>
            <a:r>
              <a:rPr lang="pt-BR" sz="1600" dirty="0" smtClean="0">
                <a:solidFill>
                  <a:prstClr val="black"/>
                </a:solidFill>
              </a:rPr>
              <a:t>Aumento da eficiência da manta 2</a:t>
            </a:r>
          </a:p>
          <a:p>
            <a:pPr marL="360000" indent="-285750" algn="just">
              <a:spcAft>
                <a:spcPts val="600"/>
              </a:spcAft>
              <a:buFont typeface="Arial" panose="020B0604020202020204" pitchFamily="34" charset="0"/>
              <a:buChar char="•"/>
            </a:pPr>
            <a:r>
              <a:rPr lang="pt-BR" sz="1600" dirty="0" smtClean="0">
                <a:solidFill>
                  <a:prstClr val="black"/>
                </a:solidFill>
              </a:rPr>
              <a:t>Remoção </a:t>
            </a:r>
            <a:r>
              <a:rPr lang="pt-BR" sz="1600" dirty="0">
                <a:solidFill>
                  <a:prstClr val="black"/>
                </a:solidFill>
              </a:rPr>
              <a:t>maior que 97% em todo </a:t>
            </a:r>
            <a:r>
              <a:rPr lang="pt-BR" sz="1600" dirty="0" smtClean="0">
                <a:solidFill>
                  <a:prstClr val="black"/>
                </a:solidFill>
              </a:rPr>
              <a:t>teste.</a:t>
            </a:r>
          </a:p>
          <a:p>
            <a:pPr marL="360000" indent="-285750" algn="just">
              <a:spcAft>
                <a:spcPts val="600"/>
              </a:spcAft>
              <a:buFont typeface="Arial" panose="020B0604020202020204" pitchFamily="34" charset="0"/>
              <a:buChar char="•"/>
            </a:pPr>
            <a:r>
              <a:rPr lang="pt-BR" sz="1600" dirty="0">
                <a:solidFill>
                  <a:prstClr val="black"/>
                </a:solidFill>
              </a:rPr>
              <a:t>Manta 1: de 70%  </a:t>
            </a:r>
            <a:r>
              <a:rPr lang="pt-BR" sz="1600" dirty="0" smtClean="0">
                <a:solidFill>
                  <a:prstClr val="black"/>
                </a:solidFill>
              </a:rPr>
              <a:t>(primeiras </a:t>
            </a:r>
            <a:r>
              <a:rPr lang="pt-BR" sz="1600" dirty="0">
                <a:solidFill>
                  <a:prstClr val="black"/>
                </a:solidFill>
              </a:rPr>
              <a:t>5 </a:t>
            </a:r>
            <a:r>
              <a:rPr lang="pt-BR" sz="1600" dirty="0" smtClean="0">
                <a:solidFill>
                  <a:prstClr val="black"/>
                </a:solidFill>
              </a:rPr>
              <a:t>horas) a </a:t>
            </a:r>
            <a:r>
              <a:rPr lang="pt-BR" sz="1600" dirty="0">
                <a:solidFill>
                  <a:prstClr val="black"/>
                </a:solidFill>
              </a:rPr>
              <a:t>60% </a:t>
            </a:r>
            <a:endParaRPr lang="pt-BR" sz="1600" dirty="0" smtClean="0">
              <a:solidFill>
                <a:prstClr val="black"/>
              </a:solidFill>
            </a:endParaRPr>
          </a:p>
          <a:p>
            <a:pPr marL="360000" indent="-285750" algn="just">
              <a:spcAft>
                <a:spcPts val="600"/>
              </a:spcAft>
              <a:buFont typeface="Arial" panose="020B0604020202020204" pitchFamily="34" charset="0"/>
              <a:buChar char="•"/>
            </a:pPr>
            <a:r>
              <a:rPr lang="pt-BR" sz="1600" dirty="0" smtClean="0">
                <a:solidFill>
                  <a:prstClr val="black"/>
                </a:solidFill>
              </a:rPr>
              <a:t>Manta 2: de 30 a 90%</a:t>
            </a:r>
          </a:p>
          <a:p>
            <a:pPr marL="360000" indent="-285750" algn="just">
              <a:spcAft>
                <a:spcPts val="600"/>
              </a:spcAft>
              <a:buFont typeface="Arial" panose="020B0604020202020204" pitchFamily="34" charset="0"/>
              <a:buChar char="•"/>
            </a:pPr>
            <a:r>
              <a:rPr lang="pt-BR" sz="1600" dirty="0" smtClean="0">
                <a:solidFill>
                  <a:prstClr val="black"/>
                </a:solidFill>
              </a:rPr>
              <a:t>Sedimentação: em média 9%</a:t>
            </a:r>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grpSp>
        <p:nvGrpSpPr>
          <p:cNvPr id="3" name="Grupo 2"/>
          <p:cNvGrpSpPr/>
          <p:nvPr/>
        </p:nvGrpSpPr>
        <p:grpSpPr>
          <a:xfrm>
            <a:off x="737978" y="1325563"/>
            <a:ext cx="7659047" cy="5532437"/>
            <a:chOff x="737978" y="1325563"/>
            <a:chExt cx="7659047" cy="5532437"/>
          </a:xfrm>
        </p:grpSpPr>
        <p:graphicFrame>
          <p:nvGraphicFramePr>
            <p:cNvPr id="10" name="Gráfico 9"/>
            <p:cNvGraphicFramePr>
              <a:graphicFrameLocks/>
            </p:cNvGraphicFramePr>
            <p:nvPr>
              <p:extLst>
                <p:ext uri="{D42A27DB-BD31-4B8C-83A1-F6EECF244321}">
                  <p14:modId xmlns:p14="http://schemas.microsoft.com/office/powerpoint/2010/main" val="2526610844"/>
                </p:ext>
              </p:extLst>
            </p:nvPr>
          </p:nvGraphicFramePr>
          <p:xfrm>
            <a:off x="743601" y="1325563"/>
            <a:ext cx="7612428" cy="33156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p:cNvGraphicFramePr>
              <a:graphicFrameLocks/>
            </p:cNvGraphicFramePr>
            <p:nvPr>
              <p:extLst>
                <p:ext uri="{D42A27DB-BD31-4B8C-83A1-F6EECF244321}">
                  <p14:modId xmlns:p14="http://schemas.microsoft.com/office/powerpoint/2010/main" val="4230974426"/>
                </p:ext>
              </p:extLst>
            </p:nvPr>
          </p:nvGraphicFramePr>
          <p:xfrm>
            <a:off x="737978" y="4410032"/>
            <a:ext cx="7659047" cy="2447968"/>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4090350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601849" y="0"/>
            <a:ext cx="10324877" cy="1325563"/>
          </a:xfrm>
        </p:spPr>
        <p:txBody>
          <a:bodyPr>
            <a:normAutofit/>
          </a:bodyPr>
          <a:lstStyle/>
          <a:p>
            <a:r>
              <a:rPr lang="pt-BR" sz="3200" dirty="0" smtClean="0"/>
              <a:t>Modelagem (perda de carga + sedimentação)</a:t>
            </a:r>
            <a:br>
              <a:rPr lang="pt-BR" sz="3200" dirty="0" smtClean="0"/>
            </a:br>
            <a:r>
              <a:rPr lang="pt-BR" sz="2400" dirty="0" smtClean="0"/>
              <a:t>experimento continuo</a:t>
            </a:r>
            <a:endParaRPr lang="pt-BR" sz="2400" dirty="0"/>
          </a:p>
        </p:txBody>
      </p:sp>
      <p:sp>
        <p:nvSpPr>
          <p:cNvPr id="2" name="CaixaDeTexto 1"/>
          <p:cNvSpPr txBox="1"/>
          <p:nvPr/>
        </p:nvSpPr>
        <p:spPr>
          <a:xfrm>
            <a:off x="357607" y="1306513"/>
            <a:ext cx="5132423" cy="523220"/>
          </a:xfrm>
          <a:prstGeom prst="rect">
            <a:avLst/>
          </a:prstGeom>
          <a:noFill/>
        </p:spPr>
        <p:txBody>
          <a:bodyPr wrap="square" rtlCol="0">
            <a:spAutoFit/>
          </a:bodyPr>
          <a:lstStyle/>
          <a:p>
            <a:pPr marL="74250" algn="ctr">
              <a:spcAft>
                <a:spcPts val="600"/>
              </a:spcAft>
            </a:pPr>
            <a:r>
              <a:rPr lang="pt-BR" sz="2800" dirty="0" smtClean="0">
                <a:solidFill>
                  <a:srgbClr val="5B9BD5">
                    <a:lumMod val="50000"/>
                  </a:srgbClr>
                </a:solidFill>
              </a:rPr>
              <a:t>MANTA 1</a:t>
            </a:r>
            <a:endParaRPr lang="pt-BR" sz="2800" dirty="0">
              <a:solidFill>
                <a:srgbClr val="5B9BD5">
                  <a:lumMod val="50000"/>
                </a:srgbClr>
              </a:solidFill>
            </a:endParaRPr>
          </a:p>
        </p:txBody>
      </p:sp>
      <p:sp>
        <p:nvSpPr>
          <p:cNvPr id="7" name="CaixaDeTexto 6"/>
          <p:cNvSpPr txBox="1"/>
          <p:nvPr/>
        </p:nvSpPr>
        <p:spPr>
          <a:xfrm>
            <a:off x="6351794" y="1369153"/>
            <a:ext cx="5132423" cy="523220"/>
          </a:xfrm>
          <a:prstGeom prst="rect">
            <a:avLst/>
          </a:prstGeom>
          <a:noFill/>
        </p:spPr>
        <p:txBody>
          <a:bodyPr wrap="square" rtlCol="0">
            <a:spAutoFit/>
          </a:bodyPr>
          <a:lstStyle/>
          <a:p>
            <a:pPr marL="74250" algn="ctr">
              <a:spcAft>
                <a:spcPts val="600"/>
              </a:spcAft>
            </a:pPr>
            <a:r>
              <a:rPr lang="pt-BR" sz="2800" dirty="0" smtClean="0">
                <a:solidFill>
                  <a:srgbClr val="5B9BD5">
                    <a:lumMod val="50000"/>
                  </a:srgbClr>
                </a:solidFill>
              </a:rPr>
              <a:t>MANTA 2</a:t>
            </a:r>
            <a:endParaRPr lang="pt-BR" sz="2800" dirty="0">
              <a:solidFill>
                <a:srgbClr val="5B9BD5">
                  <a:lumMod val="50000"/>
                </a:srgbClr>
              </a:solidFill>
            </a:endParaRPr>
          </a:p>
        </p:txBody>
      </p:sp>
      <p:sp>
        <p:nvSpPr>
          <p:cNvPr id="8" name="CaixaDeTexto 7"/>
          <p:cNvSpPr txBox="1"/>
          <p:nvPr/>
        </p:nvSpPr>
        <p:spPr>
          <a:xfrm>
            <a:off x="601849" y="5518149"/>
            <a:ext cx="10882368" cy="400110"/>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000" dirty="0">
                <a:solidFill>
                  <a:prstClr val="black"/>
                </a:solidFill>
              </a:rPr>
              <a:t>distribuição do χ² obteve-se 0,90 e 0,83 de confiança para o ajuste </a:t>
            </a:r>
            <a:endParaRPr lang="pt-BR" sz="2000" dirty="0" smtClean="0">
              <a:solidFill>
                <a:prstClr val="black"/>
              </a:solidFill>
            </a:endParaRPr>
          </a:p>
        </p:txBody>
      </p:sp>
      <p:graphicFrame>
        <p:nvGraphicFramePr>
          <p:cNvPr id="9" name="Gráfico 8"/>
          <p:cNvGraphicFramePr/>
          <p:nvPr>
            <p:extLst>
              <p:ext uri="{D42A27DB-BD31-4B8C-83A1-F6EECF244321}">
                <p14:modId xmlns:p14="http://schemas.microsoft.com/office/powerpoint/2010/main" val="645577658"/>
              </p:ext>
            </p:extLst>
          </p:nvPr>
        </p:nvGraphicFramePr>
        <p:xfrm>
          <a:off x="6804474" y="1998736"/>
          <a:ext cx="4105275" cy="2244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extLst>
              <p:ext uri="{D42A27DB-BD31-4B8C-83A1-F6EECF244321}">
                <p14:modId xmlns:p14="http://schemas.microsoft.com/office/powerpoint/2010/main" val="3367228362"/>
              </p:ext>
            </p:extLst>
          </p:nvPr>
        </p:nvGraphicFramePr>
        <p:xfrm>
          <a:off x="989467" y="1708151"/>
          <a:ext cx="4086225" cy="255205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3" name="Retângulo 2"/>
              <p:cNvSpPr/>
              <p:nvPr/>
            </p:nvSpPr>
            <p:spPr>
              <a:xfrm>
                <a:off x="7704788" y="4322841"/>
                <a:ext cx="2426433" cy="584775"/>
              </a:xfrm>
              <a:prstGeom prst="rect">
                <a:avLst/>
              </a:prstGeom>
            </p:spPr>
            <p:txBody>
              <a:bodyPr wrap="square">
                <a:spAutoFit/>
              </a:bodyPr>
              <a:lstStyle/>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bPr>
                        <m:e>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h</m:t>
                          </m:r>
                        </m:e>
                        <m:sub>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𝑚</m:t>
                          </m:r>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b>
                      </m:sSub>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=0,0005</m:t>
                      </m:r>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−0,03</m:t>
                      </m:r>
                    </m:oMath>
                  </m:oMathPara>
                </a14:m>
                <a:endParaRPr lang="pt-BR" sz="1600" dirty="0">
                  <a:solidFill>
                    <a:prstClr val="black"/>
                  </a:solidFill>
                  <a:ea typeface="Calibri" panose="020F0502020204030204" pitchFamily="34" charset="0"/>
                  <a:cs typeface="Times New Roman" panose="02020603050405020304" pitchFamily="18" charset="0"/>
                </a:endParaRPr>
              </a:p>
            </p:txBody>
          </p:sp>
        </mc:Choice>
        <mc:Fallback xmlns="">
          <p:sp>
            <p:nvSpPr>
              <p:cNvPr id="3" name="Retângulo 2"/>
              <p:cNvSpPr>
                <a:spLocks noRot="1" noChangeAspect="1" noMove="1" noResize="1" noEditPoints="1" noAdjustHandles="1" noChangeArrowheads="1" noChangeShapeType="1" noTextEdit="1"/>
              </p:cNvSpPr>
              <p:nvPr/>
            </p:nvSpPr>
            <p:spPr>
              <a:xfrm>
                <a:off x="7704788" y="4322841"/>
                <a:ext cx="2426433" cy="584775"/>
              </a:xfrm>
              <a:prstGeom prst="rect">
                <a:avLst/>
              </a:prstGeom>
              <a:blipFill rotWithShape="0">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1813380" y="4260201"/>
                <a:ext cx="2426433" cy="584775"/>
              </a:xfrm>
              <a:prstGeom prst="rect">
                <a:avLst/>
              </a:prstGeom>
            </p:spPr>
            <p:txBody>
              <a:bodyPr wrap="none">
                <a:spAutoFit/>
              </a:bodyPr>
              <a:lstStyle/>
              <a:p>
                <a:pP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bPr>
                        <m:e>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h</m:t>
                          </m:r>
                        </m:e>
                        <m:sub>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𝑚</m:t>
                          </m:r>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ub>
                      </m:sSub>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=0,004</m:t>
                      </m:r>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𝑡</m:t>
                      </m:r>
                      <m:r>
                        <a:rPr lang="pt-BR" i="1">
                          <a:solidFill>
                            <a:prstClr val="black"/>
                          </a:solidFill>
                          <a:latin typeface="Cambria Math" panose="02040503050406030204" pitchFamily="18" charset="0"/>
                          <a:ea typeface="Times New Roman" panose="02020603050405020304" pitchFamily="18" charset="0"/>
                          <a:cs typeface="Arial" panose="020B0604020202020204" pitchFamily="34" charset="0"/>
                        </a:rPr>
                        <m:t>−0,045</m:t>
                      </m:r>
                    </m:oMath>
                  </m:oMathPara>
                </a14:m>
                <a:endParaRPr lang="pt-BR" sz="1600" dirty="0">
                  <a:solidFill>
                    <a:prstClr val="black"/>
                  </a:solidFill>
                  <a:ea typeface="Calibri" panose="020F0502020204030204" pitchFamily="34" charset="0"/>
                  <a:cs typeface="Times New Roman" panose="02020603050405020304" pitchFamily="18" charset="0"/>
                </a:endParaRPr>
              </a:p>
            </p:txBody>
          </p:sp>
        </mc:Choice>
        <mc:Fallback xmlns="">
          <p:sp>
            <p:nvSpPr>
              <p:cNvPr id="11" name="Retângulo 10"/>
              <p:cNvSpPr>
                <a:spLocks noRot="1" noChangeAspect="1" noMove="1" noResize="1" noEditPoints="1" noAdjustHandles="1" noChangeArrowheads="1" noChangeShapeType="1" noTextEdit="1"/>
              </p:cNvSpPr>
              <p:nvPr/>
            </p:nvSpPr>
            <p:spPr>
              <a:xfrm>
                <a:off x="1813380" y="4260201"/>
                <a:ext cx="2426433" cy="584775"/>
              </a:xfrm>
              <a:prstGeom prst="rect">
                <a:avLst/>
              </a:prstGeom>
              <a:blipFill rotWithShape="0">
                <a:blip r:embed="rId6"/>
                <a:stretch>
                  <a:fillRect/>
                </a:stretch>
              </a:blipFill>
            </p:spPr>
            <p:txBody>
              <a:bodyPr/>
              <a:lstStyle/>
              <a:p>
                <a:r>
                  <a:rPr lang="pt-BR">
                    <a:noFill/>
                  </a:rPr>
                  <a:t> </a:t>
                </a:r>
              </a:p>
            </p:txBody>
          </p:sp>
        </mc:Fallback>
      </mc:AlternateContent>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pic>
        <p:nvPicPr>
          <p:cNvPr id="13" name="Imagem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1590" y="1306513"/>
            <a:ext cx="7645394" cy="5292965"/>
          </a:xfrm>
          <a:prstGeom prst="rect">
            <a:avLst/>
          </a:prstGeom>
        </p:spPr>
      </p:pic>
    </p:spTree>
    <p:extLst>
      <p:ext uri="{BB962C8B-B14F-4D97-AF65-F5344CB8AC3E}">
        <p14:creationId xmlns:p14="http://schemas.microsoft.com/office/powerpoint/2010/main" val="7297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830179" y="2115305"/>
            <a:ext cx="10455442" cy="4437895"/>
          </a:xfrm>
        </p:spPr>
        <p:txBody>
          <a:bodyPr>
            <a:normAutofit/>
          </a:bodyPr>
          <a:lstStyle/>
          <a:p>
            <a:pPr algn="l"/>
            <a:r>
              <a:rPr lang="pt-BR" sz="2600" dirty="0" smtClean="0"/>
              <a:t>Aumento de turbidez:</a:t>
            </a:r>
          </a:p>
          <a:p>
            <a:pPr algn="l"/>
            <a:endParaRPr lang="pt-BR" sz="2600" dirty="0" smtClean="0"/>
          </a:p>
          <a:p>
            <a:pPr algn="l"/>
            <a:r>
              <a:rPr lang="pt-BR" sz="2600" dirty="0" smtClean="0"/>
              <a:t>Obras as margens de corpos d’água</a:t>
            </a:r>
          </a:p>
          <a:p>
            <a:pPr algn="l"/>
            <a:endParaRPr lang="pt-BR" sz="2600" dirty="0" smtClean="0"/>
          </a:p>
          <a:p>
            <a:pPr algn="l"/>
            <a:r>
              <a:rPr lang="pt-BR" sz="2600" dirty="0" smtClean="0"/>
              <a:t>Operações de dragagens</a:t>
            </a:r>
          </a:p>
          <a:p>
            <a:pPr algn="l"/>
            <a:endParaRPr lang="pt-BR" sz="2600" dirty="0" smtClean="0"/>
          </a:p>
          <a:p>
            <a:pPr algn="l"/>
            <a:r>
              <a:rPr lang="pt-BR" sz="2600" dirty="0" smtClean="0"/>
              <a:t>Eventos de chuva intensa</a:t>
            </a:r>
          </a:p>
        </p:txBody>
      </p:sp>
      <p:sp>
        <p:nvSpPr>
          <p:cNvPr id="4" name="Título 1"/>
          <p:cNvSpPr txBox="1">
            <a:spLocks/>
          </p:cNvSpPr>
          <p:nvPr/>
        </p:nvSpPr>
        <p:spPr>
          <a:xfrm>
            <a:off x="978794" y="464025"/>
            <a:ext cx="9975228"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Turbidez</a:t>
            </a:r>
          </a:p>
          <a:p>
            <a:pPr algn="l"/>
            <a:r>
              <a:rPr lang="pt-BR" sz="2500" dirty="0" smtClean="0"/>
              <a:t>Controle</a:t>
            </a:r>
            <a:r>
              <a:rPr lang="pt-BR" sz="2500" dirty="0"/>
              <a:t> </a:t>
            </a:r>
            <a:r>
              <a:rPr lang="pt-BR" sz="2500" dirty="0" smtClean="0"/>
              <a:t>e redução</a:t>
            </a:r>
            <a:endParaRPr lang="pt-BR" sz="2500"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8" y="-185229"/>
            <a:ext cx="742955" cy="7292106"/>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562" y="2462215"/>
            <a:ext cx="5612101" cy="3744073"/>
          </a:xfrm>
          <a:prstGeom prst="rect">
            <a:avLst/>
          </a:prstGeom>
        </p:spPr>
      </p:pic>
      <p:sp>
        <p:nvSpPr>
          <p:cNvPr id="8" name="CaixaDeTexto 7"/>
          <p:cNvSpPr txBox="1"/>
          <p:nvPr/>
        </p:nvSpPr>
        <p:spPr>
          <a:xfrm>
            <a:off x="10527632" y="6280482"/>
            <a:ext cx="1143000" cy="369332"/>
          </a:xfrm>
          <a:prstGeom prst="rect">
            <a:avLst/>
          </a:prstGeom>
          <a:noFill/>
        </p:spPr>
        <p:txBody>
          <a:bodyPr wrap="square" rtlCol="0">
            <a:spAutoFit/>
          </a:bodyPr>
          <a:lstStyle/>
          <a:p>
            <a:r>
              <a:rPr lang="pt-BR" dirty="0" smtClean="0">
                <a:solidFill>
                  <a:schemeClr val="accent1">
                    <a:lumMod val="50000"/>
                  </a:schemeClr>
                </a:solidFill>
              </a:rPr>
              <a:t>IPT, 2008</a:t>
            </a:r>
            <a:endParaRPr lang="pt-BR" dirty="0">
              <a:solidFill>
                <a:schemeClr val="accent1">
                  <a:lumMod val="50000"/>
                </a:schemeClr>
              </a:solidFill>
            </a:endParaRPr>
          </a:p>
        </p:txBody>
      </p:sp>
    </p:spTree>
    <p:extLst>
      <p:ext uri="{BB962C8B-B14F-4D97-AF65-F5344CB8AC3E}">
        <p14:creationId xmlns:p14="http://schemas.microsoft.com/office/powerpoint/2010/main" val="2639965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502275" y="0"/>
            <a:ext cx="10424452" cy="1325563"/>
          </a:xfrm>
        </p:spPr>
        <p:txBody>
          <a:bodyPr>
            <a:normAutofit/>
          </a:bodyPr>
          <a:lstStyle/>
          <a:p>
            <a:r>
              <a:rPr lang="pt-BR" sz="3200" dirty="0" err="1" smtClean="0"/>
              <a:t>Jar</a:t>
            </a:r>
            <a:r>
              <a:rPr lang="pt-BR" sz="3200" dirty="0" smtClean="0"/>
              <a:t>-Test</a:t>
            </a:r>
            <a:endParaRPr lang="pt-BR" sz="3200" dirty="0"/>
          </a:p>
        </p:txBody>
      </p:sp>
      <p:sp>
        <p:nvSpPr>
          <p:cNvPr id="2" name="CaixaDeTexto 1"/>
          <p:cNvSpPr txBox="1"/>
          <p:nvPr/>
        </p:nvSpPr>
        <p:spPr>
          <a:xfrm>
            <a:off x="670723" y="5380218"/>
            <a:ext cx="10962893" cy="1169551"/>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000" dirty="0" smtClean="0">
                <a:solidFill>
                  <a:prstClr val="black"/>
                </a:solidFill>
              </a:rPr>
              <a:t>Economia de 10 mg/L</a:t>
            </a:r>
          </a:p>
          <a:p>
            <a:pPr marL="360000" indent="-285750" algn="just">
              <a:spcAft>
                <a:spcPts val="600"/>
              </a:spcAft>
              <a:buFont typeface="Arial" panose="020B0604020202020204" pitchFamily="34" charset="0"/>
              <a:buChar char="•"/>
            </a:pPr>
            <a:r>
              <a:rPr lang="pt-BR" sz="2000" dirty="0"/>
              <a:t>G</a:t>
            </a:r>
            <a:r>
              <a:rPr lang="pt-BR" sz="2000" dirty="0" smtClean="0"/>
              <a:t>eração </a:t>
            </a:r>
            <a:r>
              <a:rPr lang="pt-BR" sz="2000" dirty="0"/>
              <a:t>de lodo </a:t>
            </a:r>
            <a:r>
              <a:rPr lang="pt-BR" sz="2000" dirty="0" smtClean="0"/>
              <a:t>aproximadamente </a:t>
            </a:r>
            <a:r>
              <a:rPr lang="pt-BR" sz="2000" dirty="0"/>
              <a:t>78</a:t>
            </a:r>
            <a:r>
              <a:rPr lang="pt-BR" sz="2000" dirty="0" smtClean="0"/>
              <a:t>% menor</a:t>
            </a:r>
          </a:p>
          <a:p>
            <a:pPr marL="817200" lvl="1" indent="-285750" algn="just">
              <a:spcAft>
                <a:spcPts val="600"/>
              </a:spcAft>
              <a:buFont typeface="Arial" panose="020B0604020202020204" pitchFamily="34" charset="0"/>
              <a:buChar char="•"/>
            </a:pPr>
            <a:r>
              <a:rPr lang="pt-BR" sz="2000" dirty="0" smtClean="0"/>
              <a:t>De 0,1877 </a:t>
            </a:r>
            <a:r>
              <a:rPr lang="pt-BR" sz="2000" dirty="0"/>
              <a:t>g/L </a:t>
            </a:r>
            <a:r>
              <a:rPr lang="pt-BR" sz="2000" dirty="0" smtClean="0"/>
              <a:t>para 0,0413 </a:t>
            </a:r>
            <a:r>
              <a:rPr lang="pt-BR" sz="2000" dirty="0"/>
              <a:t>g/L </a:t>
            </a:r>
            <a:endParaRPr lang="pt-BR" sz="2000" dirty="0">
              <a:solidFill>
                <a:prstClr val="black"/>
              </a:solidFill>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graphicFrame>
        <p:nvGraphicFramePr>
          <p:cNvPr id="3" name="Tabela 2"/>
          <p:cNvGraphicFramePr>
            <a:graphicFrameLocks noGrp="1"/>
          </p:cNvGraphicFramePr>
          <p:nvPr>
            <p:extLst>
              <p:ext uri="{D42A27DB-BD31-4B8C-83A1-F6EECF244321}">
                <p14:modId xmlns:p14="http://schemas.microsoft.com/office/powerpoint/2010/main" val="510461163"/>
              </p:ext>
            </p:extLst>
          </p:nvPr>
        </p:nvGraphicFramePr>
        <p:xfrm>
          <a:off x="1403796" y="1722129"/>
          <a:ext cx="9697792" cy="2968320"/>
        </p:xfrm>
        <a:graphic>
          <a:graphicData uri="http://schemas.openxmlformats.org/drawingml/2006/table">
            <a:tbl>
              <a:tblPr firstRow="1" firstCol="1" bandRow="1">
                <a:tableStyleId>{5C22544A-7EE6-4342-B048-85BDC9FD1C3A}</a:tableStyleId>
              </a:tblPr>
              <a:tblGrid>
                <a:gridCol w="2192659"/>
                <a:gridCol w="2656237"/>
                <a:gridCol w="2192659"/>
                <a:gridCol w="2656237"/>
              </a:tblGrid>
              <a:tr h="371040">
                <a:tc gridSpan="2">
                  <a:txBody>
                    <a:bodyPr/>
                    <a:lstStyle/>
                    <a:p>
                      <a:pPr algn="ctr">
                        <a:spcAft>
                          <a:spcPts val="0"/>
                        </a:spcAft>
                      </a:pPr>
                      <a:r>
                        <a:rPr lang="pt-BR" sz="2000" dirty="0">
                          <a:effectLst/>
                        </a:rPr>
                        <a:t>Antes – 460 UNT</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pt-BR"/>
                    </a:p>
                  </a:txBody>
                  <a:tcPr/>
                </a:tc>
                <a:tc gridSpan="2">
                  <a:txBody>
                    <a:bodyPr/>
                    <a:lstStyle/>
                    <a:p>
                      <a:pPr algn="ctr">
                        <a:spcAft>
                          <a:spcPts val="0"/>
                        </a:spcAft>
                      </a:pPr>
                      <a:r>
                        <a:rPr lang="pt-BR" sz="2000">
                          <a:effectLst/>
                        </a:rPr>
                        <a:t>Depois – 29 UNT</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pt-BR"/>
                    </a:p>
                  </a:txBody>
                  <a:tcPr/>
                </a:tc>
              </a:tr>
              <a:tr h="371040">
                <a:tc>
                  <a:txBody>
                    <a:bodyPr/>
                    <a:lstStyle/>
                    <a:p>
                      <a:pPr algn="ctr">
                        <a:spcAft>
                          <a:spcPts val="0"/>
                        </a:spcAft>
                      </a:pPr>
                      <a:r>
                        <a:rPr lang="pt-BR" sz="2000" dirty="0">
                          <a:effectLst/>
                        </a:rPr>
                        <a:t>Dosagem (mg/L)</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dirty="0">
                          <a:effectLst/>
                        </a:rPr>
                        <a:t>Turbidez final (UNT)</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b="1" dirty="0">
                          <a:solidFill>
                            <a:schemeClr val="bg1"/>
                          </a:solidFill>
                          <a:effectLst/>
                        </a:rPr>
                        <a:t>Dosagem (mg/L)</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b">
                    <a:solidFill>
                      <a:srgbClr val="5B9BD5"/>
                    </a:solidFill>
                  </a:tcPr>
                </a:tc>
                <a:tc>
                  <a:txBody>
                    <a:bodyPr/>
                    <a:lstStyle/>
                    <a:p>
                      <a:pPr algn="ctr">
                        <a:spcAft>
                          <a:spcPts val="0"/>
                        </a:spcAft>
                      </a:pPr>
                      <a:r>
                        <a:rPr lang="pt-BR" sz="2000">
                          <a:effectLst/>
                        </a:rPr>
                        <a:t>Turbidez final (UNT)</a:t>
                      </a:r>
                      <a:endParaRPr lang="pt-BR" sz="2000">
                        <a:effectLst/>
                        <a:latin typeface="Times New Roman" panose="02020603050405020304" pitchFamily="18" charset="0"/>
                        <a:ea typeface="Times New Roman" panose="02020603050405020304" pitchFamily="18" charset="0"/>
                      </a:endParaRPr>
                    </a:p>
                  </a:txBody>
                  <a:tcPr marL="44450" marR="44450" marT="0" marB="0" anchor="b"/>
                </a:tc>
              </a:tr>
              <a:tr h="371040">
                <a:tc>
                  <a:txBody>
                    <a:bodyPr/>
                    <a:lstStyle/>
                    <a:p>
                      <a:pPr algn="ctr">
                        <a:spcAft>
                          <a:spcPts val="0"/>
                        </a:spcAft>
                      </a:pPr>
                      <a:r>
                        <a:rPr lang="pt-BR" sz="2000">
                          <a:effectLst/>
                        </a:rPr>
                        <a:t>10</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dirty="0">
                          <a:effectLst/>
                        </a:rPr>
                        <a:t>33,20</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b="1" dirty="0">
                          <a:solidFill>
                            <a:schemeClr val="bg1"/>
                          </a:solidFill>
                          <a:effectLst/>
                        </a:rPr>
                        <a:t>5</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solidFill>
                      <a:srgbClr val="5B9BD5"/>
                    </a:solidFill>
                  </a:tcPr>
                </a:tc>
                <a:tc>
                  <a:txBody>
                    <a:bodyPr/>
                    <a:lstStyle/>
                    <a:p>
                      <a:pPr algn="ctr">
                        <a:spcAft>
                          <a:spcPts val="0"/>
                        </a:spcAft>
                      </a:pPr>
                      <a:r>
                        <a:rPr lang="pt-BR" sz="2000" dirty="0">
                          <a:effectLst/>
                        </a:rPr>
                        <a:t>10,40</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r>
              <a:tr h="371040">
                <a:tc>
                  <a:txBody>
                    <a:bodyPr/>
                    <a:lstStyle/>
                    <a:p>
                      <a:pPr algn="ctr">
                        <a:spcAft>
                          <a:spcPts val="0"/>
                        </a:spcAft>
                      </a:pPr>
                      <a:r>
                        <a:rPr lang="pt-BR" sz="2000">
                          <a:effectLst/>
                        </a:rPr>
                        <a:t>15</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a:effectLst/>
                        </a:rPr>
                        <a:t>21,70</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b="1" dirty="0">
                          <a:solidFill>
                            <a:schemeClr val="bg1"/>
                          </a:solidFill>
                          <a:effectLst/>
                        </a:rPr>
                        <a:t>10</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solidFill>
                      <a:srgbClr val="5B9BD5"/>
                    </a:solidFill>
                  </a:tcPr>
                </a:tc>
                <a:tc>
                  <a:txBody>
                    <a:bodyPr/>
                    <a:lstStyle/>
                    <a:p>
                      <a:pPr algn="ctr">
                        <a:spcAft>
                          <a:spcPts val="0"/>
                        </a:spcAft>
                      </a:pPr>
                      <a:r>
                        <a:rPr lang="pt-BR" sz="2000" dirty="0">
                          <a:effectLst/>
                        </a:rPr>
                        <a:t>5,29</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r>
              <a:tr h="371040">
                <a:tc>
                  <a:txBody>
                    <a:bodyPr/>
                    <a:lstStyle/>
                    <a:p>
                      <a:pPr algn="ctr">
                        <a:spcAft>
                          <a:spcPts val="0"/>
                        </a:spcAft>
                      </a:pPr>
                      <a:r>
                        <a:rPr lang="pt-BR" sz="2000">
                          <a:effectLst/>
                        </a:rPr>
                        <a:t>20</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a:effectLst/>
                        </a:rPr>
                        <a:t>10,50</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b="1" dirty="0">
                          <a:solidFill>
                            <a:schemeClr val="bg1"/>
                          </a:solidFill>
                          <a:effectLst/>
                        </a:rPr>
                        <a:t>15</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solidFill>
                      <a:srgbClr val="5B9BD5"/>
                    </a:solidFill>
                  </a:tcPr>
                </a:tc>
                <a:tc>
                  <a:txBody>
                    <a:bodyPr/>
                    <a:lstStyle/>
                    <a:p>
                      <a:pPr algn="ctr">
                        <a:spcAft>
                          <a:spcPts val="0"/>
                        </a:spcAft>
                      </a:pPr>
                      <a:r>
                        <a:rPr lang="pt-BR" sz="2000" dirty="0">
                          <a:effectLst/>
                        </a:rPr>
                        <a:t>4,30</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r>
              <a:tr h="371040">
                <a:tc>
                  <a:txBody>
                    <a:bodyPr/>
                    <a:lstStyle/>
                    <a:p>
                      <a:pPr algn="ctr">
                        <a:spcAft>
                          <a:spcPts val="0"/>
                        </a:spcAft>
                      </a:pPr>
                      <a:r>
                        <a:rPr lang="pt-BR" sz="2000">
                          <a:effectLst/>
                        </a:rPr>
                        <a:t>25</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a:effectLst/>
                        </a:rPr>
                        <a:t>4,95</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b="1" dirty="0">
                          <a:solidFill>
                            <a:schemeClr val="bg1"/>
                          </a:solidFill>
                          <a:effectLst/>
                        </a:rPr>
                        <a:t>20</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solidFill>
                      <a:srgbClr val="5B9BD5"/>
                    </a:solidFill>
                  </a:tcPr>
                </a:tc>
                <a:tc>
                  <a:txBody>
                    <a:bodyPr/>
                    <a:lstStyle/>
                    <a:p>
                      <a:pPr algn="ctr">
                        <a:spcAft>
                          <a:spcPts val="0"/>
                        </a:spcAft>
                      </a:pPr>
                      <a:r>
                        <a:rPr lang="pt-BR" sz="2000" dirty="0">
                          <a:effectLst/>
                        </a:rPr>
                        <a:t>3,46</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r>
              <a:tr h="371040">
                <a:tc>
                  <a:txBody>
                    <a:bodyPr/>
                    <a:lstStyle/>
                    <a:p>
                      <a:pPr algn="ctr">
                        <a:spcAft>
                          <a:spcPts val="0"/>
                        </a:spcAft>
                      </a:pPr>
                      <a:r>
                        <a:rPr lang="pt-BR" sz="2000">
                          <a:effectLst/>
                        </a:rPr>
                        <a:t>30</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a:effectLst/>
                        </a:rPr>
                        <a:t>3,50</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b="1" dirty="0">
                          <a:solidFill>
                            <a:schemeClr val="bg1"/>
                          </a:solidFill>
                          <a:effectLst/>
                        </a:rPr>
                        <a:t>25</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solidFill>
                      <a:srgbClr val="5B9BD5"/>
                    </a:solidFill>
                  </a:tcPr>
                </a:tc>
                <a:tc>
                  <a:txBody>
                    <a:bodyPr/>
                    <a:lstStyle/>
                    <a:p>
                      <a:pPr algn="ctr">
                        <a:spcAft>
                          <a:spcPts val="0"/>
                        </a:spcAft>
                      </a:pPr>
                      <a:r>
                        <a:rPr lang="pt-BR" sz="2000" dirty="0">
                          <a:effectLst/>
                        </a:rPr>
                        <a:t>4,22</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r>
              <a:tr h="371040">
                <a:tc>
                  <a:txBody>
                    <a:bodyPr/>
                    <a:lstStyle/>
                    <a:p>
                      <a:pPr algn="ctr">
                        <a:spcAft>
                          <a:spcPts val="0"/>
                        </a:spcAft>
                      </a:pPr>
                      <a:r>
                        <a:rPr lang="pt-BR" sz="2000">
                          <a:effectLst/>
                        </a:rPr>
                        <a:t>35</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a:effectLst/>
                        </a:rPr>
                        <a:t>5,63</a:t>
                      </a:r>
                      <a:endParaRPr lang="pt-B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pt-BR" sz="2000" b="1" dirty="0">
                          <a:solidFill>
                            <a:schemeClr val="bg1"/>
                          </a:solidFill>
                          <a:effectLst/>
                        </a:rPr>
                        <a:t>30</a:t>
                      </a:r>
                      <a:endParaRPr lang="pt-BR" sz="2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solidFill>
                      <a:srgbClr val="5B9BD5"/>
                    </a:solidFill>
                  </a:tcPr>
                </a:tc>
                <a:tc>
                  <a:txBody>
                    <a:bodyPr/>
                    <a:lstStyle/>
                    <a:p>
                      <a:pPr algn="ctr">
                        <a:spcAft>
                          <a:spcPts val="0"/>
                        </a:spcAft>
                      </a:pPr>
                      <a:r>
                        <a:rPr lang="pt-BR" sz="2000" dirty="0">
                          <a:effectLst/>
                        </a:rPr>
                        <a:t>3,22</a:t>
                      </a:r>
                      <a:endParaRPr lang="pt-BR" sz="20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190" y="1566499"/>
            <a:ext cx="4950063" cy="3713745"/>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1062" y="1566499"/>
            <a:ext cx="4999272" cy="3713745"/>
          </a:xfrm>
          <a:prstGeom prst="rect">
            <a:avLst/>
          </a:prstGeom>
        </p:spPr>
      </p:pic>
    </p:spTree>
    <p:extLst>
      <p:ext uri="{BB962C8B-B14F-4D97-AF65-F5344CB8AC3E}">
        <p14:creationId xmlns:p14="http://schemas.microsoft.com/office/powerpoint/2010/main" val="27088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502275" y="0"/>
            <a:ext cx="10424452" cy="1325563"/>
          </a:xfrm>
        </p:spPr>
        <p:txBody>
          <a:bodyPr>
            <a:normAutofit/>
          </a:bodyPr>
          <a:lstStyle/>
          <a:p>
            <a:r>
              <a:rPr lang="pt-BR" sz="3200" dirty="0" smtClean="0"/>
              <a:t>Calculo da geração de </a:t>
            </a:r>
            <a:r>
              <a:rPr lang="pt-BR" sz="3200" dirty="0" smtClean="0"/>
              <a:t>lodo </a:t>
            </a:r>
            <a:r>
              <a:rPr lang="pt-BR" sz="3200" smtClean="0"/>
              <a:t>(teórico)</a:t>
            </a:r>
            <a:endParaRPr lang="pt-BR" sz="3200" dirty="0"/>
          </a:p>
        </p:txBody>
      </p:sp>
      <p:sp>
        <p:nvSpPr>
          <p:cNvPr id="2" name="CaixaDeTexto 1"/>
          <p:cNvSpPr txBox="1"/>
          <p:nvPr/>
        </p:nvSpPr>
        <p:spPr>
          <a:xfrm>
            <a:off x="502275" y="1325563"/>
            <a:ext cx="10962893" cy="907941"/>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400" dirty="0"/>
              <a:t>American </a:t>
            </a:r>
            <a:r>
              <a:rPr lang="pt-BR" sz="2400" dirty="0" err="1"/>
              <a:t>Water</a:t>
            </a:r>
            <a:r>
              <a:rPr lang="pt-BR" sz="2400" dirty="0"/>
              <a:t> </a:t>
            </a:r>
            <a:r>
              <a:rPr lang="pt-BR" sz="2400" dirty="0" err="1"/>
              <a:t>Work</a:t>
            </a:r>
            <a:r>
              <a:rPr lang="pt-BR" sz="2400" dirty="0"/>
              <a:t> </a:t>
            </a:r>
            <a:r>
              <a:rPr lang="pt-BR" sz="2400" dirty="0" err="1"/>
              <a:t>Association</a:t>
            </a:r>
            <a:r>
              <a:rPr lang="pt-BR" sz="2400" dirty="0"/>
              <a:t> – AWWA (1978</a:t>
            </a:r>
            <a:r>
              <a:rPr lang="pt-BR" sz="2400" dirty="0" smtClean="0"/>
              <a:t>)</a:t>
            </a:r>
          </a:p>
          <a:p>
            <a:pPr marL="360000" indent="-285750" algn="just">
              <a:spcAft>
                <a:spcPts val="600"/>
              </a:spcAft>
              <a:buFont typeface="Arial" panose="020B0604020202020204" pitchFamily="34" charset="0"/>
              <a:buChar char="•"/>
            </a:pPr>
            <a:endParaRPr lang="pt-BR" sz="2400" dirty="0">
              <a:solidFill>
                <a:prstClr val="black"/>
              </a:solidFill>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mc:AlternateContent xmlns:mc="http://schemas.openxmlformats.org/markup-compatibility/2006" xmlns:a14="http://schemas.microsoft.com/office/drawing/2010/main">
        <mc:Choice Requires="a14">
          <p:sp>
            <p:nvSpPr>
              <p:cNvPr id="11" name="Retângulo 10"/>
              <p:cNvSpPr/>
              <p:nvPr/>
            </p:nvSpPr>
            <p:spPr>
              <a:xfrm>
                <a:off x="4758230" y="1824590"/>
                <a:ext cx="285321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a:latin typeface="Cambria Math" panose="02040503050406030204" pitchFamily="18" charset="0"/>
                        </a:rPr>
                        <m:t>𝑃</m:t>
                      </m:r>
                      <m:r>
                        <a:rPr lang="pt-BR" i="0">
                          <a:latin typeface="Cambria Math" panose="02040503050406030204" pitchFamily="18" charset="0"/>
                        </a:rPr>
                        <m:t>= 3,5</m:t>
                      </m:r>
                      <m:r>
                        <a:rPr lang="pt-BR" i="1">
                          <a:latin typeface="Cambria Math" panose="02040503050406030204" pitchFamily="18" charset="0"/>
                        </a:rPr>
                        <m:t>𝑥</m:t>
                      </m:r>
                      <m:sSup>
                        <m:sSupPr>
                          <m:ctrlPr>
                            <a:rPr lang="pt-BR" i="1">
                              <a:latin typeface="Cambria Math" panose="02040503050406030204" pitchFamily="18" charset="0"/>
                            </a:rPr>
                          </m:ctrlPr>
                        </m:sSupPr>
                        <m:e>
                          <m:r>
                            <a:rPr lang="pt-BR" i="0">
                              <a:latin typeface="Cambria Math" panose="02040503050406030204" pitchFamily="18" charset="0"/>
                            </a:rPr>
                            <m:t>10</m:t>
                          </m:r>
                        </m:e>
                        <m:sup>
                          <m:r>
                            <a:rPr lang="pt-BR" i="0">
                              <a:latin typeface="Cambria Math" panose="02040503050406030204" pitchFamily="18" charset="0"/>
                            </a:rPr>
                            <m:t>−3</m:t>
                          </m:r>
                        </m:sup>
                      </m:sSup>
                      <m:r>
                        <a:rPr lang="pt-BR" i="1">
                          <a:latin typeface="Cambria Math" panose="02040503050406030204" pitchFamily="18" charset="0"/>
                        </a:rPr>
                        <m:t>𝑥</m:t>
                      </m:r>
                      <m:r>
                        <a:rPr lang="pt-BR" i="0">
                          <a:latin typeface="Cambria Math" panose="02040503050406030204" pitchFamily="18" charset="0"/>
                        </a:rPr>
                        <m:t> </m:t>
                      </m:r>
                      <m:sSup>
                        <m:sSupPr>
                          <m:ctrlPr>
                            <a:rPr lang="pt-BR" i="1">
                              <a:latin typeface="Cambria Math" panose="02040503050406030204" pitchFamily="18" charset="0"/>
                            </a:rPr>
                          </m:ctrlPr>
                        </m:sSupPr>
                        <m:e>
                          <m:r>
                            <a:rPr lang="pt-BR" i="1">
                              <a:latin typeface="Cambria Math" panose="02040503050406030204" pitchFamily="18" charset="0"/>
                            </a:rPr>
                            <m:t>𝑇𝑢</m:t>
                          </m:r>
                        </m:e>
                        <m:sup>
                          <m:r>
                            <a:rPr lang="pt-BR" i="0">
                              <a:latin typeface="Cambria Math" panose="02040503050406030204" pitchFamily="18" charset="0"/>
                            </a:rPr>
                            <m:t>0,66</m:t>
                          </m:r>
                        </m:sup>
                      </m:sSup>
                      <m:r>
                        <a:rPr lang="pt-BR" i="0">
                          <a:latin typeface="Cambria Math" panose="02040503050406030204" pitchFamily="18" charset="0"/>
                        </a:rPr>
                        <m:t> </m:t>
                      </m:r>
                    </m:oMath>
                  </m:oMathPara>
                </a14:m>
                <a:endParaRPr lang="pt-BR" dirty="0"/>
              </a:p>
            </p:txBody>
          </p:sp>
        </mc:Choice>
        <mc:Fallback xmlns="">
          <p:sp>
            <p:nvSpPr>
              <p:cNvPr id="11" name="Retângulo 10"/>
              <p:cNvSpPr>
                <a:spLocks noRot="1" noChangeAspect="1" noMove="1" noResize="1" noEditPoints="1" noAdjustHandles="1" noChangeArrowheads="1" noChangeShapeType="1" noTextEdit="1"/>
              </p:cNvSpPr>
              <p:nvPr/>
            </p:nvSpPr>
            <p:spPr>
              <a:xfrm>
                <a:off x="4758230" y="1824590"/>
                <a:ext cx="2853219" cy="369332"/>
              </a:xfrm>
              <a:prstGeom prst="rect">
                <a:avLst/>
              </a:prstGeom>
              <a:blipFill rotWithShape="0">
                <a:blip r:embed="rId4"/>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Retângulo 11"/>
              <p:cNvSpPr/>
              <p:nvPr/>
            </p:nvSpPr>
            <p:spPr>
              <a:xfrm>
                <a:off x="4867811" y="2305849"/>
                <a:ext cx="260379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BR" i="1">
                          <a:latin typeface="Cambria Math" panose="02040503050406030204" pitchFamily="18" charset="0"/>
                        </a:rPr>
                        <m:t>𝑊</m:t>
                      </m:r>
                      <m:r>
                        <a:rPr lang="pt-BR" i="0">
                          <a:latin typeface="Cambria Math" panose="02040503050406030204" pitchFamily="18" charset="0"/>
                        </a:rPr>
                        <m:t>= 86400 </m:t>
                      </m:r>
                      <m:r>
                        <a:rPr lang="pt-BR" i="1">
                          <a:latin typeface="Cambria Math" panose="02040503050406030204" pitchFamily="18" charset="0"/>
                        </a:rPr>
                        <m:t>𝑥</m:t>
                      </m:r>
                      <m:r>
                        <a:rPr lang="pt-BR" i="0">
                          <a:latin typeface="Cambria Math" panose="02040503050406030204" pitchFamily="18" charset="0"/>
                        </a:rPr>
                        <m:t> </m:t>
                      </m:r>
                      <m:r>
                        <a:rPr lang="pt-BR" i="1">
                          <a:latin typeface="Cambria Math" panose="02040503050406030204" pitchFamily="18" charset="0"/>
                        </a:rPr>
                        <m:t>𝑃</m:t>
                      </m:r>
                      <m:r>
                        <a:rPr lang="pt-BR" i="0">
                          <a:latin typeface="Cambria Math" panose="02040503050406030204" pitchFamily="18" charset="0"/>
                        </a:rPr>
                        <m:t> </m:t>
                      </m:r>
                      <m:r>
                        <a:rPr lang="pt-BR" i="1">
                          <a:latin typeface="Cambria Math" panose="02040503050406030204" pitchFamily="18" charset="0"/>
                        </a:rPr>
                        <m:t>𝑥</m:t>
                      </m:r>
                      <m:r>
                        <a:rPr lang="pt-BR" i="0">
                          <a:latin typeface="Cambria Math" panose="02040503050406030204" pitchFamily="18" charset="0"/>
                        </a:rPr>
                        <m:t> </m:t>
                      </m:r>
                      <m:r>
                        <a:rPr lang="pt-BR" i="1">
                          <a:latin typeface="Cambria Math" panose="02040503050406030204" pitchFamily="18" charset="0"/>
                        </a:rPr>
                        <m:t>𝑄</m:t>
                      </m:r>
                      <m:r>
                        <a:rPr lang="pt-BR" i="0">
                          <a:latin typeface="Cambria Math" panose="02040503050406030204" pitchFamily="18" charset="0"/>
                        </a:rPr>
                        <m:t> </m:t>
                      </m:r>
                    </m:oMath>
                  </m:oMathPara>
                </a14:m>
                <a:endParaRPr lang="pt-BR" dirty="0"/>
              </a:p>
            </p:txBody>
          </p:sp>
        </mc:Choice>
        <mc:Fallback xmlns="">
          <p:sp>
            <p:nvSpPr>
              <p:cNvPr id="12" name="Retângulo 11"/>
              <p:cNvSpPr>
                <a:spLocks noRot="1" noChangeAspect="1" noMove="1" noResize="1" noEditPoints="1" noAdjustHandles="1" noChangeArrowheads="1" noChangeShapeType="1" noTextEdit="1"/>
              </p:cNvSpPr>
              <p:nvPr/>
            </p:nvSpPr>
            <p:spPr>
              <a:xfrm>
                <a:off x="4867811" y="2305849"/>
                <a:ext cx="2603799" cy="369332"/>
              </a:xfrm>
              <a:prstGeom prst="rect">
                <a:avLst/>
              </a:prstGeom>
              <a:blipFill rotWithShape="0">
                <a:blip r:embed="rId5"/>
                <a:stretch>
                  <a:fillRect b="-9836"/>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Retângulo 12"/>
              <p:cNvSpPr/>
              <p:nvPr/>
            </p:nvSpPr>
            <p:spPr>
              <a:xfrm>
                <a:off x="1106907" y="2776992"/>
                <a:ext cx="10125606" cy="1015663"/>
              </a:xfrm>
              <a:prstGeom prst="rect">
                <a:avLst/>
              </a:prstGeom>
            </p:spPr>
            <p:txBody>
              <a:bodyPr wrap="square">
                <a:spAutoFit/>
              </a:bodyPr>
              <a:lstStyle/>
              <a:p>
                <a:pPr marL="74250" algn="just">
                  <a:spcAft>
                    <a:spcPts val="600"/>
                  </a:spcAft>
                </a:pPr>
                <a:r>
                  <a:rPr lang="pt-BR" sz="2000" dirty="0"/>
                  <a:t>onde: </a:t>
                </a:r>
                <a14:m>
                  <m:oMath xmlns:m="http://schemas.openxmlformats.org/officeDocument/2006/math">
                    <m:r>
                      <a:rPr lang="pt-BR" sz="2000" i="1">
                        <a:latin typeface="Cambria Math" panose="02040503050406030204" pitchFamily="18" charset="0"/>
                      </a:rPr>
                      <m:t>𝑃</m:t>
                    </m:r>
                    <m:r>
                      <a:rPr lang="pt-BR" sz="2000" i="1">
                        <a:latin typeface="Cambria Math" panose="02040503050406030204" pitchFamily="18" charset="0"/>
                      </a:rPr>
                      <m:t>  </m:t>
                    </m:r>
                  </m:oMath>
                </a14:m>
                <a:r>
                  <a:rPr lang="pt-BR" sz="2000" dirty="0"/>
                  <a:t>= produção de sólidos (kg de matéria seca / m</a:t>
                </a:r>
                <a:r>
                  <a:rPr lang="pt-BR" sz="2000" baseline="30000" dirty="0"/>
                  <a:t>3</a:t>
                </a:r>
                <a:r>
                  <a:rPr lang="pt-BR" sz="2000" dirty="0"/>
                  <a:t> de água bruta tratada), </a:t>
                </a:r>
                <a14:m>
                  <m:oMath xmlns:m="http://schemas.openxmlformats.org/officeDocument/2006/math">
                    <m:r>
                      <a:rPr lang="pt-BR" sz="2000" i="1">
                        <a:latin typeface="Cambria Math" panose="02040503050406030204" pitchFamily="18" charset="0"/>
                      </a:rPr>
                      <m:t>𝑇𝑢</m:t>
                    </m:r>
                    <m:r>
                      <a:rPr lang="pt-BR" sz="2000" i="1">
                        <a:latin typeface="Cambria Math" panose="02040503050406030204" pitchFamily="18" charset="0"/>
                      </a:rPr>
                      <m:t>  </m:t>
                    </m:r>
                  </m:oMath>
                </a14:m>
                <a:r>
                  <a:rPr lang="pt-BR" sz="2000" dirty="0"/>
                  <a:t>= turbidez da água bruta (UNT), </a:t>
                </a:r>
                <a14:m>
                  <m:oMath xmlns:m="http://schemas.openxmlformats.org/officeDocument/2006/math">
                    <m:r>
                      <a:rPr lang="pt-BR" sz="2000" i="1">
                        <a:latin typeface="Cambria Math" panose="02040503050406030204" pitchFamily="18" charset="0"/>
                      </a:rPr>
                      <m:t>𝑊</m:t>
                    </m:r>
                    <m:r>
                      <a:rPr lang="pt-BR" sz="2000" i="1">
                        <a:latin typeface="Cambria Math" panose="02040503050406030204" pitchFamily="18" charset="0"/>
                      </a:rPr>
                      <m:t>  </m:t>
                    </m:r>
                  </m:oMath>
                </a14:m>
                <a:r>
                  <a:rPr lang="pt-BR" sz="2000" dirty="0"/>
                  <a:t>= quantidade de sólidos secos (kg/dia) e </a:t>
                </a:r>
                <a14:m>
                  <m:oMath xmlns:m="http://schemas.openxmlformats.org/officeDocument/2006/math">
                    <m:r>
                      <a:rPr lang="pt-BR" sz="2000" i="1">
                        <a:latin typeface="Cambria Math" panose="02040503050406030204" pitchFamily="18" charset="0"/>
                      </a:rPr>
                      <m:t>𝑄</m:t>
                    </m:r>
                    <m:r>
                      <a:rPr lang="pt-BR" sz="2000" i="1">
                        <a:latin typeface="Cambria Math" panose="02040503050406030204" pitchFamily="18" charset="0"/>
                      </a:rPr>
                      <m:t>  </m:t>
                    </m:r>
                  </m:oMath>
                </a14:m>
                <a:r>
                  <a:rPr lang="pt-BR" sz="2000" dirty="0"/>
                  <a:t>= vazão de água bruta tratada (m³/ s).</a:t>
                </a:r>
              </a:p>
            </p:txBody>
          </p:sp>
        </mc:Choice>
        <mc:Fallback xmlns="">
          <p:sp>
            <p:nvSpPr>
              <p:cNvPr id="13" name="Retângulo 12"/>
              <p:cNvSpPr>
                <a:spLocks noRot="1" noChangeAspect="1" noMove="1" noResize="1" noEditPoints="1" noAdjustHandles="1" noChangeArrowheads="1" noChangeShapeType="1" noTextEdit="1"/>
              </p:cNvSpPr>
              <p:nvPr/>
            </p:nvSpPr>
            <p:spPr>
              <a:xfrm>
                <a:off x="1106907" y="2776992"/>
                <a:ext cx="10125606" cy="1015663"/>
              </a:xfrm>
              <a:prstGeom prst="rect">
                <a:avLst/>
              </a:prstGeom>
              <a:blipFill rotWithShape="0">
                <a:blip r:embed="rId6"/>
                <a:stretch>
                  <a:fillRect t="-3614" r="-602" b="-10241"/>
                </a:stretch>
              </a:blipFill>
            </p:spPr>
            <p:txBody>
              <a:bodyPr/>
              <a:lstStyle/>
              <a:p>
                <a:r>
                  <a:rPr lang="pt-BR">
                    <a:noFill/>
                  </a:rPr>
                  <a:t> </a:t>
                </a:r>
              </a:p>
            </p:txBody>
          </p:sp>
        </mc:Fallback>
      </mc:AlternateContent>
      <p:graphicFrame>
        <p:nvGraphicFramePr>
          <p:cNvPr id="14" name="Tabela 13"/>
          <p:cNvGraphicFramePr>
            <a:graphicFrameLocks noGrp="1"/>
          </p:cNvGraphicFramePr>
          <p:nvPr>
            <p:extLst>
              <p:ext uri="{D42A27DB-BD31-4B8C-83A1-F6EECF244321}">
                <p14:modId xmlns:p14="http://schemas.microsoft.com/office/powerpoint/2010/main" val="3255508302"/>
              </p:ext>
            </p:extLst>
          </p:nvPr>
        </p:nvGraphicFramePr>
        <p:xfrm>
          <a:off x="1106663" y="4166146"/>
          <a:ext cx="10358505" cy="1219200"/>
        </p:xfrm>
        <a:graphic>
          <a:graphicData uri="http://schemas.openxmlformats.org/drawingml/2006/table">
            <a:tbl>
              <a:tblPr firstRow="1" firstCol="1" bandRow="1">
                <a:tableStyleId>{5C22544A-7EE6-4342-B048-85BDC9FD1C3A}</a:tableStyleId>
              </a:tblPr>
              <a:tblGrid>
                <a:gridCol w="1698794"/>
                <a:gridCol w="1729870"/>
                <a:gridCol w="1497840"/>
                <a:gridCol w="1528915"/>
                <a:gridCol w="2380385"/>
                <a:gridCol w="1522701"/>
              </a:tblGrid>
              <a:tr h="190500">
                <a:tc gridSpan="3">
                  <a:txBody>
                    <a:bodyPr/>
                    <a:lstStyle/>
                    <a:p>
                      <a:pPr algn="ctr">
                        <a:spcAft>
                          <a:spcPts val="0"/>
                        </a:spcAft>
                      </a:pPr>
                      <a:r>
                        <a:rPr lang="pt-BR" sz="2000" dirty="0">
                          <a:effectLst/>
                        </a:rPr>
                        <a:t>Turbidez</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pt-BR"/>
                    </a:p>
                  </a:txBody>
                  <a:tcPr/>
                </a:tc>
                <a:tc hMerge="1">
                  <a:txBody>
                    <a:bodyPr/>
                    <a:lstStyle/>
                    <a:p>
                      <a:endParaRPr lang="pt-BR"/>
                    </a:p>
                  </a:txBody>
                  <a:tcPr/>
                </a:tc>
                <a:tc gridSpan="3">
                  <a:txBody>
                    <a:bodyPr/>
                    <a:lstStyle/>
                    <a:p>
                      <a:pPr algn="ctr">
                        <a:spcAft>
                          <a:spcPts val="0"/>
                        </a:spcAft>
                      </a:pPr>
                      <a:r>
                        <a:rPr lang="pt-BR" sz="2000">
                          <a:effectLst/>
                        </a:rPr>
                        <a:t>Geração de lodo (valor estimado)</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pt-BR"/>
                    </a:p>
                  </a:txBody>
                  <a:tcPr/>
                </a:tc>
                <a:tc hMerge="1">
                  <a:txBody>
                    <a:bodyPr/>
                    <a:lstStyle/>
                    <a:p>
                      <a:endParaRPr lang="pt-BR"/>
                    </a:p>
                  </a:txBody>
                  <a:tcPr/>
                </a:tc>
              </a:tr>
              <a:tr h="190500">
                <a:tc>
                  <a:txBody>
                    <a:bodyPr/>
                    <a:lstStyle/>
                    <a:p>
                      <a:pPr algn="ctr">
                        <a:spcAft>
                          <a:spcPts val="0"/>
                        </a:spcAft>
                      </a:pPr>
                      <a:r>
                        <a:rPr lang="pt-BR" sz="2000" b="0" dirty="0">
                          <a:solidFill>
                            <a:schemeClr val="tx1"/>
                          </a:solidFill>
                          <a:effectLst/>
                        </a:rPr>
                        <a:t>Reservatório superior (UNT)</a:t>
                      </a:r>
                      <a:endParaRPr lang="pt-BR" sz="20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solidFill>
                      <a:srgbClr val="D2DEEF"/>
                    </a:solidFill>
                  </a:tcPr>
                </a:tc>
                <a:tc>
                  <a:txBody>
                    <a:bodyPr/>
                    <a:lstStyle/>
                    <a:p>
                      <a:pPr algn="ctr">
                        <a:spcAft>
                          <a:spcPts val="0"/>
                        </a:spcAft>
                      </a:pPr>
                      <a:r>
                        <a:rPr lang="pt-BR" sz="2000">
                          <a:effectLst/>
                        </a:rPr>
                        <a:t>Reservatório inferior (UNT)</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dirty="0">
                          <a:effectLst/>
                        </a:rPr>
                        <a:t>Remoção de turbidez (%)</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a:effectLst/>
                        </a:rPr>
                        <a:t>Água bruta (Kg/dia)</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a:effectLst/>
                        </a:rPr>
                        <a:t>Após a passagem pelas mantas (Kg/dia)</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a:effectLst/>
                        </a:rPr>
                        <a:t>Redução de Lodo (%)</a:t>
                      </a:r>
                      <a:endParaRPr lang="pt-BR" sz="2000">
                        <a:effectLst/>
                        <a:latin typeface="Times New Roman" panose="02020603050405020304" pitchFamily="18" charset="0"/>
                        <a:ea typeface="Times New Roman" panose="02020603050405020304" pitchFamily="18" charset="0"/>
                      </a:endParaRPr>
                    </a:p>
                  </a:txBody>
                  <a:tcPr marL="44450" marR="44450" marT="0" marB="0" anchor="b"/>
                </a:tc>
              </a:tr>
              <a:tr h="190500">
                <a:tc>
                  <a:txBody>
                    <a:bodyPr/>
                    <a:lstStyle/>
                    <a:p>
                      <a:pPr algn="ctr">
                        <a:spcAft>
                          <a:spcPts val="0"/>
                        </a:spcAft>
                      </a:pPr>
                      <a:r>
                        <a:rPr lang="pt-BR" sz="2000" b="0" dirty="0">
                          <a:solidFill>
                            <a:schemeClr val="tx1"/>
                          </a:solidFill>
                          <a:effectLst/>
                        </a:rPr>
                        <a:t>514</a:t>
                      </a:r>
                      <a:endParaRPr lang="pt-BR" sz="20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solidFill>
                      <a:srgbClr val="EAEFF7"/>
                    </a:solidFill>
                  </a:tcPr>
                </a:tc>
                <a:tc>
                  <a:txBody>
                    <a:bodyPr/>
                    <a:lstStyle/>
                    <a:p>
                      <a:pPr algn="ctr">
                        <a:spcAft>
                          <a:spcPts val="0"/>
                        </a:spcAft>
                      </a:pPr>
                      <a:r>
                        <a:rPr lang="pt-BR" sz="2000" dirty="0">
                          <a:effectLst/>
                        </a:rPr>
                        <a:t>12,6</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a:effectLst/>
                        </a:rPr>
                        <a:t>97,5</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a:effectLst/>
                        </a:rPr>
                        <a:t>3722,6</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a:effectLst/>
                        </a:rPr>
                        <a:t>322,0</a:t>
                      </a:r>
                      <a:endParaRPr lang="pt-BR" sz="2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pt-BR" sz="2000" dirty="0">
                          <a:effectLst/>
                        </a:rPr>
                        <a:t>91,4</a:t>
                      </a:r>
                      <a:endParaRPr lang="pt-BR" sz="2000" dirty="0">
                        <a:effectLst/>
                        <a:latin typeface="Times New Roman" panose="02020603050405020304" pitchFamily="18" charset="0"/>
                        <a:ea typeface="Times New Roman" panose="02020603050405020304" pitchFamily="18" charset="0"/>
                      </a:endParaRPr>
                    </a:p>
                  </a:txBody>
                  <a:tcPr marL="44450" marR="44450" marT="0" marB="0" anchor="b"/>
                </a:tc>
              </a:tr>
            </a:tbl>
          </a:graphicData>
        </a:graphic>
      </p:graphicFrame>
      <p:sp>
        <p:nvSpPr>
          <p:cNvPr id="15" name="Retângulo 14"/>
          <p:cNvSpPr/>
          <p:nvPr/>
        </p:nvSpPr>
        <p:spPr>
          <a:xfrm>
            <a:off x="1106906" y="5757584"/>
            <a:ext cx="10370293" cy="707886"/>
          </a:xfrm>
          <a:prstGeom prst="rect">
            <a:avLst/>
          </a:prstGeom>
        </p:spPr>
        <p:txBody>
          <a:bodyPr wrap="square">
            <a:spAutoFit/>
          </a:bodyPr>
          <a:lstStyle/>
          <a:p>
            <a:r>
              <a:rPr lang="pt-BR" sz="2000" dirty="0" smtClean="0">
                <a:ea typeface="Times New Roman" panose="02020603050405020304" pitchFamily="18" charset="0"/>
              </a:rPr>
              <a:t>Para uma </a:t>
            </a:r>
            <a:r>
              <a:rPr lang="pt-BR" sz="2000" dirty="0">
                <a:ea typeface="Times New Roman" panose="02020603050405020304" pitchFamily="18" charset="0"/>
              </a:rPr>
              <a:t>redução de apenas 20% nos valores de </a:t>
            </a:r>
            <a:r>
              <a:rPr lang="pt-BR" sz="2000" dirty="0" smtClean="0">
                <a:ea typeface="Times New Roman" panose="02020603050405020304" pitchFamily="18" charset="0"/>
              </a:rPr>
              <a:t>turbidez:</a:t>
            </a:r>
          </a:p>
          <a:p>
            <a:r>
              <a:rPr lang="pt-BR" sz="2000" dirty="0" smtClean="0">
                <a:ea typeface="Times New Roman" panose="02020603050405020304" pitchFamily="18" charset="0"/>
              </a:rPr>
              <a:t>	3722 </a:t>
            </a:r>
            <a:r>
              <a:rPr lang="pt-BR" sz="2000" dirty="0">
                <a:ea typeface="Times New Roman" panose="02020603050405020304" pitchFamily="18" charset="0"/>
              </a:rPr>
              <a:t>Kg/dia para 1286 Kg/dia.</a:t>
            </a:r>
            <a:endParaRPr lang="pt-BR" sz="2000" dirty="0"/>
          </a:p>
        </p:txBody>
      </p:sp>
    </p:spTree>
    <p:extLst>
      <p:ext uri="{BB962C8B-B14F-4D97-AF65-F5344CB8AC3E}">
        <p14:creationId xmlns:p14="http://schemas.microsoft.com/office/powerpoint/2010/main" val="2348575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502275" y="0"/>
            <a:ext cx="10424452" cy="1325563"/>
          </a:xfrm>
        </p:spPr>
        <p:txBody>
          <a:bodyPr>
            <a:normAutofit/>
          </a:bodyPr>
          <a:lstStyle/>
          <a:p>
            <a:r>
              <a:rPr lang="pt-BR" sz="3200" dirty="0" smtClean="0"/>
              <a:t>Controle de turbidez</a:t>
            </a:r>
            <a:endParaRPr lang="pt-BR" sz="3200" dirty="0"/>
          </a:p>
        </p:txBody>
      </p:sp>
      <p:sp>
        <p:nvSpPr>
          <p:cNvPr id="2" name="CaixaDeTexto 1"/>
          <p:cNvSpPr txBox="1"/>
          <p:nvPr/>
        </p:nvSpPr>
        <p:spPr>
          <a:xfrm>
            <a:off x="516343" y="1691324"/>
            <a:ext cx="10962893" cy="461665"/>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400" dirty="0" smtClean="0"/>
              <a:t>Uma configuração diferente para cada aplicação</a:t>
            </a:r>
            <a:endParaRPr lang="pt-BR" sz="2400" dirty="0">
              <a:solidFill>
                <a:prstClr val="black"/>
              </a:solidFill>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 y="-141669"/>
            <a:ext cx="742955" cy="7292106"/>
          </a:xfrm>
          <a:prstGeom prst="rect">
            <a:avLst/>
          </a:prstGeom>
        </p:spPr>
      </p:pic>
      <p:graphicFrame>
        <p:nvGraphicFramePr>
          <p:cNvPr id="19" name="Gráfico 18"/>
          <p:cNvGraphicFramePr/>
          <p:nvPr>
            <p:extLst>
              <p:ext uri="{D42A27DB-BD31-4B8C-83A1-F6EECF244321}">
                <p14:modId xmlns:p14="http://schemas.microsoft.com/office/powerpoint/2010/main" val="1430104095"/>
              </p:ext>
            </p:extLst>
          </p:nvPr>
        </p:nvGraphicFramePr>
        <p:xfrm>
          <a:off x="2940147" y="2278966"/>
          <a:ext cx="6063175" cy="35780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073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23833" y="1992574"/>
            <a:ext cx="9812739" cy="4612942"/>
          </a:xfrm>
        </p:spPr>
        <p:txBody>
          <a:bodyPr>
            <a:normAutofit fontScale="92500" lnSpcReduction="20000"/>
          </a:bodyPr>
          <a:lstStyle/>
          <a:p>
            <a:pPr algn="just"/>
            <a:r>
              <a:rPr lang="pt-BR" dirty="0" smtClean="0"/>
              <a:t>	</a:t>
            </a:r>
            <a:r>
              <a:rPr lang="pt-BR" dirty="0"/>
              <a:t>O equipamento e a metodologia desenvolvidos permitem que uma ampla gama de testes seja conduzida em função das especificidades de cada projeto, de maneira que seja possível determinar para cada situação as condições ideais de taxa de escoamento e redução de turbidez. Para tanto, o equipamento permite a avaliação da combinação de </a:t>
            </a:r>
            <a:r>
              <a:rPr lang="pt-BR" dirty="0" err="1"/>
              <a:t>geotêxteis</a:t>
            </a:r>
            <a:r>
              <a:rPr lang="pt-BR" dirty="0"/>
              <a:t> de diferentes tipos (por exemplo, tecido e não tecido agulhado) e gramaturas.</a:t>
            </a:r>
          </a:p>
          <a:p>
            <a:pPr algn="just"/>
            <a:r>
              <a:rPr lang="pt-BR" dirty="0" smtClean="0"/>
              <a:t>Para </a:t>
            </a:r>
            <a:r>
              <a:rPr lang="pt-BR" dirty="0"/>
              <a:t>a configuração avaliada neste trabalho (dois </a:t>
            </a:r>
            <a:r>
              <a:rPr lang="pt-BR" dirty="0" err="1"/>
              <a:t>geotêxteis</a:t>
            </a:r>
            <a:r>
              <a:rPr lang="pt-BR" dirty="0"/>
              <a:t> em série) pode-se destacar os seguintes resultados:</a:t>
            </a:r>
          </a:p>
          <a:p>
            <a:pPr algn="just"/>
            <a:r>
              <a:rPr lang="pt-BR" dirty="0" smtClean="0"/>
              <a:t>	1) Todas </a:t>
            </a:r>
            <a:r>
              <a:rPr lang="pt-BR" dirty="0"/>
              <a:t>as misturas de água e sedimentos de diferentes granulometrias obtiveram redução de turbidez acima de 80% (valor referente à mistura antes da primeira manta e depois da segunda). Quando inserido o fator sedimentação, a redução de turbidez ficou sempre acima de 89%, atingindo 97% de redução em alguns casos, o que demonstra que as barreiras de redução de turbidez apresentam uma importante aplicação para o controle de sedimentos muito finos. Há uma tendência visualizada em todos os gráficos da turbidez da mistura final diminuir à medida que o tempo passa, o que se deve ao fato da </a:t>
            </a:r>
            <a:r>
              <a:rPr lang="pt-BR" dirty="0" err="1"/>
              <a:t>colmatação</a:t>
            </a:r>
            <a:r>
              <a:rPr lang="pt-BR" dirty="0"/>
              <a:t> melhorar significativamente o fator filtração nos testes</a:t>
            </a:r>
            <a:r>
              <a:rPr lang="pt-BR" dirty="0" smtClean="0"/>
              <a:t>;</a:t>
            </a:r>
            <a:endParaRPr lang="pt-BR" dirty="0"/>
          </a:p>
        </p:txBody>
      </p:sp>
      <p:sp>
        <p:nvSpPr>
          <p:cNvPr id="4" name="Título 1"/>
          <p:cNvSpPr txBox="1">
            <a:spLocks/>
          </p:cNvSpPr>
          <p:nvPr/>
        </p:nvSpPr>
        <p:spPr>
          <a:xfrm>
            <a:off x="1323833" y="1"/>
            <a:ext cx="9602894"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Conclusões</a:t>
            </a:r>
            <a:endParaRPr lang="pt-BR" sz="3200" dirty="0"/>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 y="-176654"/>
            <a:ext cx="742955" cy="7288391"/>
          </a:xfrm>
          <a:prstGeom prst="rect">
            <a:avLst/>
          </a:prstGeom>
        </p:spPr>
      </p:pic>
    </p:spTree>
    <p:extLst>
      <p:ext uri="{BB962C8B-B14F-4D97-AF65-F5344CB8AC3E}">
        <p14:creationId xmlns:p14="http://schemas.microsoft.com/office/powerpoint/2010/main" val="2457045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23833" y="1992574"/>
            <a:ext cx="9812739" cy="4612942"/>
          </a:xfrm>
        </p:spPr>
        <p:txBody>
          <a:bodyPr>
            <a:normAutofit fontScale="85000" lnSpcReduction="20000"/>
          </a:bodyPr>
          <a:lstStyle/>
          <a:p>
            <a:pPr algn="just"/>
            <a:r>
              <a:rPr lang="pt-BR" dirty="0" smtClean="0"/>
              <a:t>	2) Quando </a:t>
            </a:r>
            <a:r>
              <a:rPr lang="pt-BR" dirty="0"/>
              <a:t>os </a:t>
            </a:r>
            <a:r>
              <a:rPr lang="pt-BR" dirty="0" err="1"/>
              <a:t>geotêxteis</a:t>
            </a:r>
            <a:r>
              <a:rPr lang="pt-BR" dirty="0"/>
              <a:t> foram colocados em operação por oito horas, sua capacidade de remoção foi mantida e até mesmo melhorada em alguns pontos. Houve uma tendência da turbidez entre as duas mantas igualar-se à turbidez da mistura inicial à medida que a primeira manta perdeu eficiência. No entanto, tal fato não afeta a qualidade da mistura final devido à presença da segunda manta, o que evidencia a importância da aplicação de duas ou mais mantas em série; e</a:t>
            </a:r>
          </a:p>
          <a:p>
            <a:pPr algn="just"/>
            <a:r>
              <a:rPr lang="pt-BR" dirty="0" smtClean="0"/>
              <a:t>	3) A síntese </a:t>
            </a:r>
            <a:r>
              <a:rPr lang="pt-BR" dirty="0"/>
              <a:t>dos resultados mostrou que, apesar da sedimentação antes do contato com o primeiro geotêxtil existir, esse fenômeno não foi expressivo em nenhum dos testes quando comparado com a redução de turbidez via filtração gerada pelas dois </a:t>
            </a:r>
            <a:r>
              <a:rPr lang="pt-BR" dirty="0" err="1"/>
              <a:t>geotêxteis</a:t>
            </a:r>
            <a:r>
              <a:rPr lang="pt-BR" dirty="0"/>
              <a:t> em série.</a:t>
            </a:r>
          </a:p>
          <a:p>
            <a:pPr algn="just"/>
            <a:r>
              <a:rPr lang="pt-BR" dirty="0"/>
              <a:t>Por fim, os resultados mostram a importância da aplicação dos </a:t>
            </a:r>
            <a:r>
              <a:rPr lang="pt-BR" dirty="0" err="1"/>
              <a:t>geotêxteis</a:t>
            </a:r>
            <a:r>
              <a:rPr lang="pt-BR" dirty="0"/>
              <a:t> como barreiras flutuantes para controle de sedimentos em suspensão e também evidenciam a necessidade de se estudar as demais variáveis envolvidas no processo, de maneira que para uma melhor formulação de diretrizes associadas à otimização do desempenho de barreiras flutuantes para o controle de sedimentos em suspensão e contribuir com a difusão desse tipo de medida e, portanto, beneficiar um amplo conjunto de empreendimentos. Além disso, observa-se que as medidas estudadas neste trabalho tem bastante potencial para beneficiar diferentes tipos de ETAS, visto que tendem a diminuir o uso de produtos químicos (coagulantes) e, consequentemente, reduzir a geração de lodo (um dos grandes problemas em ETAS atualmente).</a:t>
            </a:r>
          </a:p>
          <a:p>
            <a:pPr algn="just"/>
            <a:endParaRPr lang="pt-BR" dirty="0"/>
          </a:p>
        </p:txBody>
      </p:sp>
      <p:sp>
        <p:nvSpPr>
          <p:cNvPr id="4" name="Título 1"/>
          <p:cNvSpPr txBox="1">
            <a:spLocks/>
          </p:cNvSpPr>
          <p:nvPr/>
        </p:nvSpPr>
        <p:spPr>
          <a:xfrm>
            <a:off x="1323833" y="1"/>
            <a:ext cx="9602894"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Conclusões</a:t>
            </a:r>
            <a:endParaRPr lang="pt-BR" sz="3200"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 y="-176654"/>
            <a:ext cx="742955" cy="7288391"/>
          </a:xfrm>
          <a:prstGeom prst="rect">
            <a:avLst/>
          </a:prstGeom>
        </p:spPr>
      </p:pic>
    </p:spTree>
    <p:extLst>
      <p:ext uri="{BB962C8B-B14F-4D97-AF65-F5344CB8AC3E}">
        <p14:creationId xmlns:p14="http://schemas.microsoft.com/office/powerpoint/2010/main" val="435386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23833" y="1774212"/>
            <a:ext cx="9812739" cy="4981432"/>
          </a:xfrm>
        </p:spPr>
        <p:txBody>
          <a:bodyPr>
            <a:normAutofit fontScale="92500" lnSpcReduction="20000"/>
          </a:bodyPr>
          <a:lstStyle/>
          <a:p>
            <a:pPr algn="just"/>
            <a:r>
              <a:rPr lang="pt-BR" sz="1700" dirty="0" smtClean="0"/>
              <a:t>ASSIS</a:t>
            </a:r>
            <a:r>
              <a:rPr lang="pt-BR" sz="1700" dirty="0"/>
              <a:t>, L. R. - Avaliação do impacto em corpos d’água devido ao lançamento </a:t>
            </a:r>
            <a:r>
              <a:rPr lang="pt-BR" sz="1700" dirty="0" smtClean="0"/>
              <a:t>de resíduos </a:t>
            </a:r>
            <a:r>
              <a:rPr lang="pt-BR" sz="1700" dirty="0"/>
              <a:t>de uma estação de tratamento de água de Juiz de Fora – MG. </a:t>
            </a:r>
            <a:r>
              <a:rPr lang="pt-BR" sz="1700" dirty="0" smtClean="0"/>
              <a:t>Trabalho Final </a:t>
            </a:r>
            <a:r>
              <a:rPr lang="pt-BR" sz="1700" dirty="0"/>
              <a:t>de Curso. Faculdade de Engenharia da Universidade Federal de Juiz de </a:t>
            </a:r>
            <a:r>
              <a:rPr lang="pt-BR" sz="1700" dirty="0" smtClean="0"/>
              <a:t>Fora. Juiz </a:t>
            </a:r>
            <a:r>
              <a:rPr lang="pt-BR" sz="1700" dirty="0"/>
              <a:t>de Fora, 50p. 2014.</a:t>
            </a:r>
          </a:p>
          <a:p>
            <a:pPr algn="just"/>
            <a:r>
              <a:rPr lang="pt-BR" sz="1700" dirty="0" smtClean="0"/>
              <a:t>BIDONE</a:t>
            </a:r>
            <a:r>
              <a:rPr lang="pt-BR" sz="1700" dirty="0"/>
              <a:t>, F.; SILVA, A. P.; MARQUES, D. M. - Lodos Produzidos nas Estações </a:t>
            </a:r>
            <a:r>
              <a:rPr lang="pt-BR" sz="1700" dirty="0" smtClean="0"/>
              <a:t>de Tratamento </a:t>
            </a:r>
            <a:r>
              <a:rPr lang="pt-BR" sz="1700" dirty="0"/>
              <a:t>de Água (ETAs): Desidratação em Leitos de Secagem </a:t>
            </a:r>
            <a:r>
              <a:rPr lang="pt-BR" sz="1700" dirty="0" smtClean="0"/>
              <a:t>e </a:t>
            </a:r>
            <a:r>
              <a:rPr lang="pt-BR" sz="1700" dirty="0" err="1" smtClean="0"/>
              <a:t>Codisposição</a:t>
            </a:r>
            <a:r>
              <a:rPr lang="pt-BR" sz="1700" dirty="0" smtClean="0"/>
              <a:t> </a:t>
            </a:r>
            <a:r>
              <a:rPr lang="pt-BR" sz="1700" dirty="0"/>
              <a:t>em Aterros Sanitários. Rede Cooperativa de Pesquisas. </a:t>
            </a:r>
            <a:r>
              <a:rPr lang="pt-BR" sz="1700" dirty="0" smtClean="0"/>
              <a:t>SANEPAR, UEL</a:t>
            </a:r>
            <a:r>
              <a:rPr lang="pt-BR" sz="1700" dirty="0"/>
              <a:t>, UFRGS, </a:t>
            </a:r>
            <a:r>
              <a:rPr lang="pt-BR" sz="1700" dirty="0" err="1"/>
              <a:t>UFPb</a:t>
            </a:r>
            <a:r>
              <a:rPr lang="pt-BR" sz="1700" dirty="0"/>
              <a:t>, UNISINOS, UFSCar, UFES. 257p. Capitulo 9. Curitiba, </a:t>
            </a:r>
            <a:r>
              <a:rPr lang="pt-BR" sz="1700" dirty="0" smtClean="0"/>
              <a:t>2001.</a:t>
            </a:r>
          </a:p>
          <a:p>
            <a:pPr algn="just"/>
            <a:r>
              <a:rPr lang="pt-BR" sz="1700" dirty="0" smtClean="0"/>
              <a:t>BITAR</a:t>
            </a:r>
            <a:r>
              <a:rPr lang="pt-BR" sz="1700" dirty="0"/>
              <a:t>, O. Y.; CAMPOS, S. J. A. M.; GALLARDO, A. L. C. F.; CAVALHIERI, C. P. </a:t>
            </a:r>
            <a:r>
              <a:rPr lang="pt-BR" sz="1700" dirty="0" smtClean="0"/>
              <a:t>– Prevenção </a:t>
            </a:r>
            <a:r>
              <a:rPr lang="pt-BR" sz="1700" dirty="0"/>
              <a:t>e controle geoambiental na fase de construção de rodovias: O </a:t>
            </a:r>
            <a:r>
              <a:rPr lang="pt-BR" sz="1700" dirty="0" smtClean="0"/>
              <a:t>caso do </a:t>
            </a:r>
            <a:r>
              <a:rPr lang="pt-BR" sz="1700" dirty="0"/>
              <a:t>trecho sul do rodoanel de São Paulo, SP. 3º Simpósio sobre Obras </a:t>
            </a:r>
            <a:r>
              <a:rPr lang="pt-BR" sz="1700" dirty="0" smtClean="0"/>
              <a:t>Rodoviárias. p.61- </a:t>
            </a:r>
            <a:r>
              <a:rPr lang="pt-BR" sz="1700" dirty="0"/>
              <a:t>86. 2010</a:t>
            </a:r>
            <a:r>
              <a:rPr lang="pt-BR" sz="1700" dirty="0" smtClean="0"/>
              <a:t>.</a:t>
            </a:r>
          </a:p>
          <a:p>
            <a:pPr algn="just"/>
            <a:r>
              <a:rPr lang="pt-BR" sz="1700" dirty="0"/>
              <a:t>CAVALHIERI, C. P. - Avaliação de geotêxteis não-tecidos em cercas-silte para remoção de turbidez. Dissertação (mestrado). Faculdade de Engenharia Civil, Arquitetura e Urbanismo da Universidade Estadual de Campinas. Campinas, 2013</a:t>
            </a:r>
            <a:r>
              <a:rPr lang="pt-BR" sz="1700" dirty="0" smtClean="0"/>
              <a:t>.</a:t>
            </a:r>
          </a:p>
          <a:p>
            <a:pPr algn="just"/>
            <a:r>
              <a:rPr lang="pt-BR" sz="1700" dirty="0"/>
              <a:t>INSTITUTO DE PESQUISAS TECNOLÓGICAS – IPT. - Apoio tecnológico ao desenvolvimento de programas e medidas ambientais da fase de instalação do trecho sul do Rodoanel (SP-021): atividades de novembro/2008. São Paulo: IPT, Relatório Técnico, 2008.</a:t>
            </a:r>
          </a:p>
          <a:p>
            <a:pPr algn="just"/>
            <a:r>
              <a:rPr lang="pt-BR" sz="1700" dirty="0"/>
              <a:t>______. Apoio tecnológico ao desenvolvimento de programas e medidas ambientais da fase de instalação do trecho sul do Rodoanel (SP-021): atividades de fevereiro/2010. São Paulo: IPT, Relatório Técnico, 2010.</a:t>
            </a:r>
          </a:p>
          <a:p>
            <a:pPr algn="just"/>
            <a:r>
              <a:rPr lang="pt-BR" sz="1700" dirty="0"/>
              <a:t>MUÑOZ, C.S. - Desempenho de </a:t>
            </a:r>
            <a:r>
              <a:rPr lang="pt-BR" sz="1700" dirty="0" err="1"/>
              <a:t>geotêxteis</a:t>
            </a:r>
            <a:r>
              <a:rPr lang="pt-BR" sz="1700" dirty="0"/>
              <a:t> na filtração de solos internamente instáveis. Tese (Mestrado), Instituto Tecnológico de Aeronáutica: São José dos Campos. 2005.</a:t>
            </a:r>
          </a:p>
          <a:p>
            <a:pPr algn="just"/>
            <a:r>
              <a:rPr lang="pt-BR" sz="1700" dirty="0"/>
              <a:t>TSUTIYA, M. T. - Abastecimento de água. 2ª ed. Departamento de Engenharia Hidráulica e Sanitária da Escola Politécnica da Universidade de São Paulo: São Paulo. 643 p., 2005.</a:t>
            </a:r>
          </a:p>
          <a:p>
            <a:pPr algn="just"/>
            <a:endParaRPr lang="pt-BR" sz="1700" dirty="0"/>
          </a:p>
        </p:txBody>
      </p:sp>
      <p:sp>
        <p:nvSpPr>
          <p:cNvPr id="4" name="Título 1"/>
          <p:cNvSpPr txBox="1">
            <a:spLocks/>
          </p:cNvSpPr>
          <p:nvPr/>
        </p:nvSpPr>
        <p:spPr>
          <a:xfrm>
            <a:off x="411127" y="1"/>
            <a:ext cx="10515600" cy="9412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smtClean="0"/>
              <a:t>Bibliografia</a:t>
            </a:r>
            <a:endParaRPr lang="pt-BR" sz="3200" dirty="0"/>
          </a:p>
        </p:txBody>
      </p:sp>
    </p:spTree>
    <p:extLst>
      <p:ext uri="{BB962C8B-B14F-4D97-AF65-F5344CB8AC3E}">
        <p14:creationId xmlns:p14="http://schemas.microsoft.com/office/powerpoint/2010/main" val="1747803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Retângulo 4"/>
          <p:cNvSpPr/>
          <p:nvPr/>
        </p:nvSpPr>
        <p:spPr>
          <a:xfrm>
            <a:off x="4550389" y="56102"/>
            <a:ext cx="7262173" cy="6801898"/>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47114" y="382595"/>
            <a:ext cx="11544886" cy="2262781"/>
          </a:xfrm>
          <a:prstGeom prst="rect">
            <a:avLst/>
          </a:prstGeom>
          <a:solidFill>
            <a:schemeClr val="bg1">
              <a:lumMod val="65000"/>
              <a:alpha val="7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2"/>
          <p:cNvSpPr txBox="1">
            <a:spLocks/>
          </p:cNvSpPr>
          <p:nvPr/>
        </p:nvSpPr>
        <p:spPr>
          <a:xfrm>
            <a:off x="6758649" y="2991779"/>
            <a:ext cx="5101392" cy="37466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600" b="1" dirty="0" smtClean="0"/>
              <a:t>João Vitor Moreno Gaiotte</a:t>
            </a:r>
          </a:p>
          <a:p>
            <a:r>
              <a:rPr lang="pt-BR" sz="1800" b="1" dirty="0" smtClean="0"/>
              <a:t>Bacharel em Ciências e Tecnologia; e</a:t>
            </a:r>
          </a:p>
          <a:p>
            <a:r>
              <a:rPr lang="pt-BR" sz="1800" b="1" dirty="0" smtClean="0"/>
              <a:t>Graduando do curso de Engenharia Ambiental –</a:t>
            </a:r>
          </a:p>
          <a:p>
            <a:r>
              <a:rPr lang="pt-BR" sz="1800" b="1" dirty="0" smtClean="0"/>
              <a:t> </a:t>
            </a:r>
            <a:r>
              <a:rPr lang="pt-BR" sz="1800" b="1" dirty="0" smtClean="0">
                <a:solidFill>
                  <a:schemeClr val="accent1">
                    <a:lumMod val="50000"/>
                  </a:schemeClr>
                </a:solidFill>
              </a:rPr>
              <a:t>Universidade Federal de Alfenas - UNIFAL</a:t>
            </a:r>
          </a:p>
          <a:p>
            <a:r>
              <a:rPr lang="pt-BR" b="1" dirty="0" smtClean="0"/>
              <a:t>jv.moreno@hotmail.com</a:t>
            </a:r>
          </a:p>
          <a:p>
            <a:endParaRPr lang="pt-BR" b="1" dirty="0" smtClean="0"/>
          </a:p>
          <a:p>
            <a:endParaRPr lang="pt-BR" b="1" dirty="0"/>
          </a:p>
          <a:p>
            <a:r>
              <a:rPr lang="pt-BR" b="1" dirty="0" smtClean="0"/>
              <a:t>Obrigado!</a:t>
            </a:r>
          </a:p>
          <a:p>
            <a:endParaRPr lang="pt-BR" b="1" dirty="0" smtClean="0"/>
          </a:p>
        </p:txBody>
      </p:sp>
      <p:sp>
        <p:nvSpPr>
          <p:cNvPr id="9" name="Título 1"/>
          <p:cNvSpPr txBox="1">
            <a:spLocks/>
          </p:cNvSpPr>
          <p:nvPr/>
        </p:nvSpPr>
        <p:spPr>
          <a:xfrm>
            <a:off x="680580" y="548380"/>
            <a:ext cx="10708199" cy="18519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smtClean="0">
                <a:solidFill>
                  <a:schemeClr val="tx1">
                    <a:lumMod val="95000"/>
                    <a:lumOff val="5000"/>
                  </a:schemeClr>
                </a:solidFill>
              </a:rPr>
              <a:t>AVALIAÇÃO DO DESEMPENHO DE BARREIRAS FLUTUANTES PARA USO NA PROTEÇÃO DE CAPTAÇÕES DE ÁGUA SUPERFICIAL EM SISTEMAS DE ABASTECIMENTO</a:t>
            </a:r>
            <a:endParaRPr lang="pt-BR" sz="3200" dirty="0">
              <a:solidFill>
                <a:schemeClr val="tx1">
                  <a:lumMod val="95000"/>
                  <a:lumOff val="5000"/>
                </a:schemeClr>
              </a:solidFill>
            </a:endParaRPr>
          </a:p>
        </p:txBody>
      </p:sp>
      <p:sp>
        <p:nvSpPr>
          <p:cNvPr id="2" name="Título 1"/>
          <p:cNvSpPr>
            <a:spLocks noGrp="1"/>
          </p:cNvSpPr>
          <p:nvPr>
            <p:ph type="ctrTitle"/>
          </p:nvPr>
        </p:nvSpPr>
        <p:spPr>
          <a:xfrm>
            <a:off x="672564" y="516300"/>
            <a:ext cx="10708199" cy="1851962"/>
          </a:xfrm>
        </p:spPr>
        <p:txBody>
          <a:bodyPr>
            <a:normAutofit/>
          </a:bodyPr>
          <a:lstStyle/>
          <a:p>
            <a:r>
              <a:rPr lang="pt-BR" sz="3200" dirty="0">
                <a:solidFill>
                  <a:schemeClr val="bg1"/>
                </a:solidFill>
              </a:rPr>
              <a:t>AVALIAÇÃO DO DESEMPENHO DE BARREIRAS FLUTUANTES PARA USO NA PROTEÇÃO DE CAPTAÇÕES DE ÁGUA SUPERFICIAL EM SISTEMAS DE ABASTECIMENTO</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656" y="4006968"/>
            <a:ext cx="2088256" cy="1663644"/>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8918" t="12098" r="6433" b="19827"/>
          <a:stretch/>
        </p:blipFill>
        <p:spPr>
          <a:xfrm>
            <a:off x="4585357" y="2809283"/>
            <a:ext cx="2030854" cy="1262706"/>
          </a:xfrm>
          <a:prstGeom prst="rect">
            <a:avLst/>
          </a:prstGeom>
        </p:spPr>
      </p:pic>
      <p:pic>
        <p:nvPicPr>
          <p:cNvPr id="10" name="Imagem 9"/>
          <p:cNvPicPr>
            <a:picLocks noChangeAspect="1"/>
          </p:cNvPicPr>
          <p:nvPr/>
        </p:nvPicPr>
        <p:blipFill>
          <a:blip r:embed="rId5"/>
          <a:stretch>
            <a:fillRect/>
          </a:stretch>
        </p:blipFill>
        <p:spPr>
          <a:xfrm>
            <a:off x="4707724" y="5557634"/>
            <a:ext cx="1786120" cy="1262707"/>
          </a:xfrm>
          <a:prstGeom prst="rect">
            <a:avLst/>
          </a:prstGeom>
        </p:spPr>
      </p:pic>
    </p:spTree>
    <p:extLst>
      <p:ext uri="{BB962C8B-B14F-4D97-AF65-F5344CB8AC3E}">
        <p14:creationId xmlns:p14="http://schemas.microsoft.com/office/powerpoint/2010/main" val="4277664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953037" y="0"/>
            <a:ext cx="9973690" cy="1325563"/>
          </a:xfrm>
        </p:spPr>
        <p:txBody>
          <a:bodyPr>
            <a:normAutofit/>
          </a:bodyPr>
          <a:lstStyle/>
          <a:p>
            <a:r>
              <a:rPr lang="pt-BR" sz="3200" dirty="0" smtClean="0"/>
              <a:t>Turbidez em Estações Tratamento de água (</a:t>
            </a:r>
            <a:r>
              <a:rPr lang="pt-BR" sz="3200" dirty="0" err="1" smtClean="0"/>
              <a:t>ETA’s</a:t>
            </a:r>
            <a:r>
              <a:rPr lang="pt-BR" sz="3200" dirty="0" smtClean="0"/>
              <a:t>)</a:t>
            </a:r>
            <a:endParaRPr lang="pt-BR" sz="3200" dirty="0"/>
          </a:p>
        </p:txBody>
      </p:sp>
      <p:sp>
        <p:nvSpPr>
          <p:cNvPr id="2" name="CaixaDeTexto 1"/>
          <p:cNvSpPr txBox="1"/>
          <p:nvPr/>
        </p:nvSpPr>
        <p:spPr>
          <a:xfrm>
            <a:off x="953037" y="1770741"/>
            <a:ext cx="10512132" cy="4308872"/>
          </a:xfrm>
          <a:prstGeom prst="rect">
            <a:avLst/>
          </a:prstGeom>
          <a:noFill/>
        </p:spPr>
        <p:txBody>
          <a:bodyPr wrap="square" rtlCol="0">
            <a:spAutoFit/>
          </a:bodyPr>
          <a:lstStyle/>
          <a:p>
            <a:pPr marL="74250" algn="just">
              <a:spcAft>
                <a:spcPts val="600"/>
              </a:spcAft>
            </a:pPr>
            <a:r>
              <a:rPr lang="pt-BR" sz="2600" dirty="0" smtClean="0"/>
              <a:t>Turbidez elevada:</a:t>
            </a:r>
          </a:p>
          <a:p>
            <a:pPr marL="74250" algn="just">
              <a:spcAft>
                <a:spcPts val="600"/>
              </a:spcAft>
            </a:pPr>
            <a:endParaRPr lang="pt-BR" sz="2600" dirty="0" smtClean="0"/>
          </a:p>
          <a:p>
            <a:pPr marL="74250" algn="just">
              <a:spcAft>
                <a:spcPts val="600"/>
              </a:spcAft>
            </a:pPr>
            <a:r>
              <a:rPr lang="pt-BR" sz="2600" dirty="0" smtClean="0"/>
              <a:t>	Interferem negativamente no processo de coagulação;</a:t>
            </a:r>
          </a:p>
          <a:p>
            <a:pPr marL="74250" algn="just">
              <a:spcAft>
                <a:spcPts val="600"/>
              </a:spcAft>
            </a:pPr>
            <a:endParaRPr lang="pt-BR" sz="2600" dirty="0" smtClean="0"/>
          </a:p>
          <a:p>
            <a:pPr marL="74250" algn="just">
              <a:spcAft>
                <a:spcPts val="600"/>
              </a:spcAft>
            </a:pPr>
            <a:r>
              <a:rPr lang="pt-BR" sz="2600" dirty="0" smtClean="0"/>
              <a:t>		Maiores gastos com produtos químicos;</a:t>
            </a:r>
            <a:endParaRPr lang="pt-BR" sz="2600" dirty="0"/>
          </a:p>
          <a:p>
            <a:pPr marL="74250" algn="just">
              <a:spcAft>
                <a:spcPts val="600"/>
              </a:spcAft>
            </a:pPr>
            <a:endParaRPr lang="pt-BR" sz="2600" dirty="0"/>
          </a:p>
          <a:p>
            <a:pPr marL="74250" algn="just">
              <a:spcAft>
                <a:spcPts val="600"/>
              </a:spcAft>
            </a:pPr>
            <a:r>
              <a:rPr lang="pt-BR" sz="2600" dirty="0" smtClean="0"/>
              <a:t>	Maior geração de lodo; e</a:t>
            </a:r>
          </a:p>
          <a:p>
            <a:pPr marL="74250" algn="just">
              <a:spcAft>
                <a:spcPts val="600"/>
              </a:spcAft>
            </a:pPr>
            <a:endParaRPr lang="pt-BR" sz="2600" dirty="0"/>
          </a:p>
          <a:p>
            <a:pPr marL="74250" algn="just">
              <a:spcAft>
                <a:spcPts val="600"/>
              </a:spcAft>
            </a:pPr>
            <a:r>
              <a:rPr lang="pt-BR" sz="2600" dirty="0" smtClean="0"/>
              <a:t>	Menor intervalo de lavagem dos sistemas.</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8" y="-185229"/>
            <a:ext cx="742955" cy="7292106"/>
          </a:xfrm>
          <a:prstGeom prst="rect">
            <a:avLst/>
          </a:prstGeom>
        </p:spPr>
      </p:pic>
    </p:spTree>
    <p:extLst>
      <p:ext uri="{BB962C8B-B14F-4D97-AF65-F5344CB8AC3E}">
        <p14:creationId xmlns:p14="http://schemas.microsoft.com/office/powerpoint/2010/main" val="4212643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953037" y="0"/>
            <a:ext cx="9973690" cy="1325563"/>
          </a:xfrm>
        </p:spPr>
        <p:txBody>
          <a:bodyPr>
            <a:normAutofit/>
          </a:bodyPr>
          <a:lstStyle/>
          <a:p>
            <a:r>
              <a:rPr lang="pt-BR" sz="3200" dirty="0" smtClean="0"/>
              <a:t>Fluxo da água e do lodo em uma ETA</a:t>
            </a:r>
            <a:endParaRPr lang="pt-BR" sz="3200" dirty="0"/>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265961"/>
            <a:ext cx="8782050" cy="5372105"/>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1265960"/>
            <a:ext cx="8782050" cy="5372105"/>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8" y="-185229"/>
            <a:ext cx="742955" cy="7292106"/>
          </a:xfrm>
          <a:prstGeom prst="rect">
            <a:avLst/>
          </a:prstGeom>
        </p:spPr>
      </p:pic>
    </p:spTree>
    <p:extLst>
      <p:ext uri="{BB962C8B-B14F-4D97-AF65-F5344CB8AC3E}">
        <p14:creationId xmlns:p14="http://schemas.microsoft.com/office/powerpoint/2010/main" val="42172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953037" y="0"/>
            <a:ext cx="9973690" cy="1325563"/>
          </a:xfrm>
        </p:spPr>
        <p:txBody>
          <a:bodyPr>
            <a:normAutofit/>
          </a:bodyPr>
          <a:lstStyle/>
          <a:p>
            <a:r>
              <a:rPr lang="pt-BR" sz="3200" dirty="0" smtClean="0"/>
              <a:t>Rodoanel (Trecho Sul)</a:t>
            </a:r>
            <a:endParaRPr lang="pt-BR" sz="3200"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8" y="-185229"/>
            <a:ext cx="742955" cy="7292106"/>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558" y="1193211"/>
            <a:ext cx="6733391" cy="3471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294" y="3141965"/>
            <a:ext cx="5134331" cy="3526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aixaDeTexto 5"/>
          <p:cNvSpPr txBox="1"/>
          <p:nvPr/>
        </p:nvSpPr>
        <p:spPr>
          <a:xfrm>
            <a:off x="5065294" y="4905192"/>
            <a:ext cx="1143000" cy="369332"/>
          </a:xfrm>
          <a:prstGeom prst="rect">
            <a:avLst/>
          </a:prstGeom>
          <a:noFill/>
        </p:spPr>
        <p:txBody>
          <a:bodyPr wrap="square" rtlCol="0">
            <a:spAutoFit/>
          </a:bodyPr>
          <a:lstStyle/>
          <a:p>
            <a:r>
              <a:rPr lang="pt-BR" dirty="0" smtClean="0">
                <a:solidFill>
                  <a:schemeClr val="accent1">
                    <a:lumMod val="50000"/>
                  </a:schemeClr>
                </a:solidFill>
              </a:rPr>
              <a:t>IPT, 2008</a:t>
            </a:r>
            <a:endParaRPr lang="pt-BR" dirty="0">
              <a:solidFill>
                <a:schemeClr val="accent1">
                  <a:lumMod val="50000"/>
                </a:schemeClr>
              </a:solidFill>
            </a:endParaRPr>
          </a:p>
        </p:txBody>
      </p:sp>
      <p:sp>
        <p:nvSpPr>
          <p:cNvPr id="7" name="CaixaDeTexto 6"/>
          <p:cNvSpPr txBox="1"/>
          <p:nvPr/>
        </p:nvSpPr>
        <p:spPr>
          <a:xfrm>
            <a:off x="10142622" y="2688209"/>
            <a:ext cx="1143000" cy="369332"/>
          </a:xfrm>
          <a:prstGeom prst="rect">
            <a:avLst/>
          </a:prstGeom>
          <a:noFill/>
        </p:spPr>
        <p:txBody>
          <a:bodyPr wrap="square" rtlCol="0">
            <a:spAutoFit/>
          </a:bodyPr>
          <a:lstStyle/>
          <a:p>
            <a:r>
              <a:rPr lang="pt-BR" dirty="0" smtClean="0">
                <a:solidFill>
                  <a:schemeClr val="accent1">
                    <a:lumMod val="50000"/>
                  </a:schemeClr>
                </a:solidFill>
              </a:rPr>
              <a:t>IPT, 2008</a:t>
            </a:r>
            <a:endParaRPr lang="pt-BR" dirty="0">
              <a:solidFill>
                <a:schemeClr val="accent1">
                  <a:lumMod val="50000"/>
                </a:schemeClr>
              </a:solidFill>
            </a:endParaRPr>
          </a:p>
        </p:txBody>
      </p:sp>
    </p:spTree>
    <p:extLst>
      <p:ext uri="{BB962C8B-B14F-4D97-AF65-F5344CB8AC3E}">
        <p14:creationId xmlns:p14="http://schemas.microsoft.com/office/powerpoint/2010/main" val="3555005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477077" y="2328896"/>
            <a:ext cx="8915399" cy="3778650"/>
          </a:xfrm>
        </p:spPr>
        <p:txBody>
          <a:bodyPr>
            <a:normAutofit/>
          </a:bodyPr>
          <a:lstStyle/>
          <a:p>
            <a:r>
              <a:rPr lang="pt-BR" sz="3600" dirty="0"/>
              <a:t>A</a:t>
            </a:r>
            <a:r>
              <a:rPr lang="pt-BR" sz="3600" dirty="0" smtClean="0"/>
              <a:t>valiar </a:t>
            </a:r>
            <a:r>
              <a:rPr lang="pt-BR" sz="3600" dirty="0"/>
              <a:t>o </a:t>
            </a:r>
            <a:r>
              <a:rPr lang="pt-BR" sz="3600" dirty="0" smtClean="0"/>
              <a:t>desempenho </a:t>
            </a:r>
            <a:r>
              <a:rPr lang="pt-BR" sz="3600" dirty="0"/>
              <a:t>de barreiras flutuantes como estruturas de remoção de turbidez de água bruta em captações de sistemas de abastecimento público de </a:t>
            </a:r>
            <a:r>
              <a:rPr lang="pt-BR" sz="3600" dirty="0" smtClean="0"/>
              <a:t>água.</a:t>
            </a:r>
            <a:endParaRPr lang="pt-BR" sz="3600" dirty="0"/>
          </a:p>
        </p:txBody>
      </p:sp>
      <p:sp>
        <p:nvSpPr>
          <p:cNvPr id="6" name="Título 1"/>
          <p:cNvSpPr>
            <a:spLocks noGrp="1"/>
          </p:cNvSpPr>
          <p:nvPr>
            <p:ph type="ctrTitle"/>
          </p:nvPr>
        </p:nvSpPr>
        <p:spPr>
          <a:xfrm>
            <a:off x="2477077" y="230879"/>
            <a:ext cx="8915399" cy="1147482"/>
          </a:xfrm>
        </p:spPr>
        <p:txBody>
          <a:bodyPr>
            <a:normAutofit/>
          </a:bodyPr>
          <a:lstStyle/>
          <a:p>
            <a:r>
              <a:rPr lang="pt-BR" sz="4400" dirty="0" smtClean="0"/>
              <a:t>OBJETIVO</a:t>
            </a:r>
            <a:endParaRPr lang="pt-BR" sz="4400" dirty="0"/>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 y="-169995"/>
            <a:ext cx="742955" cy="7288391"/>
          </a:xfrm>
          <a:prstGeom prst="rect">
            <a:avLst/>
          </a:prstGeom>
        </p:spPr>
      </p:pic>
    </p:spTree>
    <p:extLst>
      <p:ext uri="{BB962C8B-B14F-4D97-AF65-F5344CB8AC3E}">
        <p14:creationId xmlns:p14="http://schemas.microsoft.com/office/powerpoint/2010/main" val="222676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ctrTitle"/>
          </p:nvPr>
        </p:nvSpPr>
        <p:spPr>
          <a:xfrm>
            <a:off x="2545316" y="2278043"/>
            <a:ext cx="8915399" cy="1147482"/>
          </a:xfrm>
        </p:spPr>
        <p:txBody>
          <a:bodyPr>
            <a:normAutofit/>
          </a:bodyPr>
          <a:lstStyle/>
          <a:p>
            <a:r>
              <a:rPr lang="pt-BR" sz="4400" dirty="0" smtClean="0"/>
              <a:t>Construção do Método</a:t>
            </a:r>
            <a:endParaRPr lang="pt-BR" sz="4400" dirty="0"/>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spTree>
    <p:extLst>
      <p:ext uri="{BB962C8B-B14F-4D97-AF65-F5344CB8AC3E}">
        <p14:creationId xmlns:p14="http://schemas.microsoft.com/office/powerpoint/2010/main" val="4188710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749743" y="0"/>
            <a:ext cx="10176984" cy="1325563"/>
          </a:xfrm>
        </p:spPr>
        <p:txBody>
          <a:bodyPr>
            <a:normAutofit/>
          </a:bodyPr>
          <a:lstStyle/>
          <a:p>
            <a:r>
              <a:rPr lang="pt-BR" sz="3200" dirty="0" smtClean="0"/>
              <a:t>Equipamentos</a:t>
            </a:r>
            <a:endParaRPr lang="pt-BR" sz="3200" dirty="0"/>
          </a:p>
        </p:txBody>
      </p:sp>
      <p:sp>
        <p:nvSpPr>
          <p:cNvPr id="2" name="CaixaDeTexto 1"/>
          <p:cNvSpPr txBox="1"/>
          <p:nvPr/>
        </p:nvSpPr>
        <p:spPr>
          <a:xfrm>
            <a:off x="749743" y="1325563"/>
            <a:ext cx="10715426" cy="707886"/>
          </a:xfrm>
          <a:prstGeom prst="rect">
            <a:avLst/>
          </a:prstGeom>
          <a:noFill/>
        </p:spPr>
        <p:txBody>
          <a:bodyPr wrap="square" rtlCol="0">
            <a:spAutoFit/>
          </a:bodyPr>
          <a:lstStyle/>
          <a:p>
            <a:pPr marL="360000" indent="-285750" algn="just">
              <a:spcAft>
                <a:spcPts val="600"/>
              </a:spcAft>
              <a:buFont typeface="Arial" panose="020B0604020202020204" pitchFamily="34" charset="0"/>
              <a:buChar char="•"/>
            </a:pPr>
            <a:r>
              <a:rPr lang="pt-BR" sz="2000" dirty="0" smtClean="0"/>
              <a:t>equipamento construído </a:t>
            </a:r>
            <a:r>
              <a:rPr lang="pt-BR" sz="2000" dirty="0"/>
              <a:t>com base na norma ASTM D 5141 para aplicação em testes de </a:t>
            </a:r>
            <a:r>
              <a:rPr lang="pt-BR" sz="2000" dirty="0" smtClean="0"/>
              <a:t>cerca-</a:t>
            </a:r>
            <a:r>
              <a:rPr lang="pt-BR" sz="2000" dirty="0" err="1" smtClean="0"/>
              <a:t>silte</a:t>
            </a:r>
            <a:r>
              <a:rPr lang="pt-BR" sz="2000" dirty="0" smtClean="0"/>
              <a:t> com modificações </a:t>
            </a:r>
            <a:r>
              <a:rPr lang="pt-BR" sz="2000" dirty="0"/>
              <a:t>estruturais pertinentes aos ensaios propostos</a:t>
            </a:r>
          </a:p>
        </p:txBody>
      </p:sp>
      <p:pic>
        <p:nvPicPr>
          <p:cNvPr id="5" name="Imagem 4"/>
          <p:cNvPicPr/>
          <p:nvPr/>
        </p:nvPicPr>
        <p:blipFill rotWithShape="1">
          <a:blip r:embed="rId3"/>
          <a:srcRect l="18095" t="13664" r="15930" b="19442"/>
          <a:stretch/>
        </p:blipFill>
        <p:spPr bwMode="auto">
          <a:xfrm>
            <a:off x="903496" y="2522846"/>
            <a:ext cx="5815885" cy="3323170"/>
          </a:xfrm>
          <a:prstGeom prst="rect">
            <a:avLst/>
          </a:prstGeom>
          <a:ln>
            <a:noFill/>
          </a:ln>
          <a:extLst>
            <a:ext uri="{53640926-AAD7-44D8-BBD7-CCE9431645EC}">
              <a14:shadowObscured xmlns:a14="http://schemas.microsoft.com/office/drawing/2010/main"/>
            </a:ext>
          </a:extLst>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7470" y="2522846"/>
            <a:ext cx="4497699" cy="3324158"/>
          </a:xfrm>
          <a:prstGeom prst="rect">
            <a:avLst/>
          </a:prstGeom>
        </p:spPr>
      </p:pic>
      <p:grpSp>
        <p:nvGrpSpPr>
          <p:cNvPr id="13" name="Grupo 12"/>
          <p:cNvGrpSpPr/>
          <p:nvPr/>
        </p:nvGrpSpPr>
        <p:grpSpPr>
          <a:xfrm>
            <a:off x="9625258" y="2144792"/>
            <a:ext cx="2162264" cy="754123"/>
            <a:chOff x="9601199" y="2289176"/>
            <a:chExt cx="2186323" cy="754123"/>
          </a:xfrm>
        </p:grpSpPr>
        <p:pic>
          <p:nvPicPr>
            <p:cNvPr id="7" name="Imagem 6"/>
            <p:cNvPicPr>
              <a:picLocks noChangeAspect="1"/>
            </p:cNvPicPr>
            <p:nvPr/>
          </p:nvPicPr>
          <p:blipFill rotWithShape="1">
            <a:blip r:embed="rId5">
              <a:clrChange>
                <a:clrFrom>
                  <a:srgbClr val="FFFFFF"/>
                </a:clrFrom>
                <a:clrTo>
                  <a:srgbClr val="FFFFFF">
                    <a:alpha val="0"/>
                  </a:srgbClr>
                </a:clrTo>
              </a:clrChange>
            </a:blip>
            <a:srcRect l="36011" t="59639" r="29840" b="19410"/>
            <a:stretch/>
          </p:blipFill>
          <p:spPr>
            <a:xfrm>
              <a:off x="9601199" y="2289176"/>
              <a:ext cx="2186323" cy="754123"/>
            </a:xfrm>
            <a:prstGeom prst="rect">
              <a:avLst/>
            </a:prstGeom>
          </p:spPr>
        </p:pic>
        <p:sp>
          <p:nvSpPr>
            <p:cNvPr id="10" name="CaixaDeTexto 9"/>
            <p:cNvSpPr txBox="1"/>
            <p:nvPr/>
          </p:nvSpPr>
          <p:spPr>
            <a:xfrm>
              <a:off x="9744075" y="2382893"/>
              <a:ext cx="1933575" cy="400110"/>
            </a:xfrm>
            <a:prstGeom prst="rect">
              <a:avLst/>
            </a:prstGeom>
            <a:noFill/>
          </p:spPr>
          <p:txBody>
            <a:bodyPr wrap="square" rtlCol="0">
              <a:spAutoFit/>
            </a:bodyPr>
            <a:lstStyle/>
            <a:p>
              <a:r>
                <a:rPr lang="pt-BR" sz="2000" dirty="0" smtClean="0">
                  <a:solidFill>
                    <a:schemeClr val="bg1"/>
                  </a:solidFill>
                </a:rPr>
                <a:t>Inclinação</a:t>
              </a:r>
              <a:endParaRPr lang="pt-BR" sz="2400" dirty="0">
                <a:solidFill>
                  <a:schemeClr val="bg1"/>
                </a:solidFill>
              </a:endParaRPr>
            </a:p>
          </p:txBody>
        </p:sp>
      </p:grpSp>
      <p:grpSp>
        <p:nvGrpSpPr>
          <p:cNvPr id="14" name="Grupo 13"/>
          <p:cNvGrpSpPr/>
          <p:nvPr/>
        </p:nvGrpSpPr>
        <p:grpSpPr>
          <a:xfrm>
            <a:off x="9625258" y="2852678"/>
            <a:ext cx="2162264" cy="754123"/>
            <a:chOff x="9601199" y="2997062"/>
            <a:chExt cx="2186323" cy="754123"/>
          </a:xfrm>
        </p:grpSpPr>
        <p:pic>
          <p:nvPicPr>
            <p:cNvPr id="8" name="Imagem 7"/>
            <p:cNvPicPr>
              <a:picLocks noChangeAspect="1"/>
            </p:cNvPicPr>
            <p:nvPr/>
          </p:nvPicPr>
          <p:blipFill rotWithShape="1">
            <a:blip r:embed="rId5">
              <a:clrChange>
                <a:clrFrom>
                  <a:srgbClr val="FFFFFF"/>
                </a:clrFrom>
                <a:clrTo>
                  <a:srgbClr val="FFFFFF">
                    <a:alpha val="0"/>
                  </a:srgbClr>
                </a:clrTo>
              </a:clrChange>
            </a:blip>
            <a:srcRect l="36011" t="59639" r="29840" b="19410"/>
            <a:stretch/>
          </p:blipFill>
          <p:spPr>
            <a:xfrm>
              <a:off x="9601199" y="2997062"/>
              <a:ext cx="2186323" cy="754123"/>
            </a:xfrm>
            <a:prstGeom prst="rect">
              <a:avLst/>
            </a:prstGeom>
          </p:spPr>
        </p:pic>
        <p:sp>
          <p:nvSpPr>
            <p:cNvPr id="11" name="CaixaDeTexto 10"/>
            <p:cNvSpPr txBox="1"/>
            <p:nvPr/>
          </p:nvSpPr>
          <p:spPr>
            <a:xfrm>
              <a:off x="9744075" y="3096768"/>
              <a:ext cx="1933575" cy="400110"/>
            </a:xfrm>
            <a:prstGeom prst="rect">
              <a:avLst/>
            </a:prstGeom>
            <a:noFill/>
          </p:spPr>
          <p:txBody>
            <a:bodyPr wrap="square" rtlCol="0">
              <a:spAutoFit/>
            </a:bodyPr>
            <a:lstStyle/>
            <a:p>
              <a:r>
                <a:rPr lang="pt-BR" sz="2000" dirty="0" smtClean="0">
                  <a:solidFill>
                    <a:schemeClr val="bg1"/>
                  </a:solidFill>
                </a:rPr>
                <a:t>Represamento</a:t>
              </a:r>
              <a:endParaRPr lang="pt-BR" sz="2000" dirty="0">
                <a:solidFill>
                  <a:schemeClr val="bg1"/>
                </a:solidFill>
              </a:endParaRPr>
            </a:p>
          </p:txBody>
        </p:sp>
      </p:grpSp>
      <p:grpSp>
        <p:nvGrpSpPr>
          <p:cNvPr id="15" name="Grupo 14"/>
          <p:cNvGrpSpPr/>
          <p:nvPr/>
        </p:nvGrpSpPr>
        <p:grpSpPr>
          <a:xfrm>
            <a:off x="9625257" y="3560564"/>
            <a:ext cx="2162264" cy="754123"/>
            <a:chOff x="9601198" y="3704948"/>
            <a:chExt cx="2186323" cy="754123"/>
          </a:xfrm>
        </p:grpSpPr>
        <p:pic>
          <p:nvPicPr>
            <p:cNvPr id="9" name="Imagem 8"/>
            <p:cNvPicPr>
              <a:picLocks noChangeAspect="1"/>
            </p:cNvPicPr>
            <p:nvPr/>
          </p:nvPicPr>
          <p:blipFill rotWithShape="1">
            <a:blip r:embed="rId5">
              <a:clrChange>
                <a:clrFrom>
                  <a:srgbClr val="FFFFFF"/>
                </a:clrFrom>
                <a:clrTo>
                  <a:srgbClr val="FFFFFF">
                    <a:alpha val="0"/>
                  </a:srgbClr>
                </a:clrTo>
              </a:clrChange>
            </a:blip>
            <a:srcRect l="36011" t="59639" r="29840" b="19410"/>
            <a:stretch/>
          </p:blipFill>
          <p:spPr>
            <a:xfrm>
              <a:off x="9601198" y="3704948"/>
              <a:ext cx="2186323" cy="754123"/>
            </a:xfrm>
            <a:prstGeom prst="rect">
              <a:avLst/>
            </a:prstGeom>
          </p:spPr>
        </p:pic>
        <p:sp>
          <p:nvSpPr>
            <p:cNvPr id="12" name="CaixaDeTexto 11"/>
            <p:cNvSpPr txBox="1"/>
            <p:nvPr/>
          </p:nvSpPr>
          <p:spPr>
            <a:xfrm>
              <a:off x="9744075" y="3800279"/>
              <a:ext cx="2043446" cy="400110"/>
            </a:xfrm>
            <a:prstGeom prst="rect">
              <a:avLst/>
            </a:prstGeom>
            <a:noFill/>
          </p:spPr>
          <p:txBody>
            <a:bodyPr wrap="square" rtlCol="0">
              <a:spAutoFit/>
            </a:bodyPr>
            <a:lstStyle/>
            <a:p>
              <a:r>
                <a:rPr lang="pt-BR" sz="2000" dirty="0" smtClean="0">
                  <a:solidFill>
                    <a:schemeClr val="bg1"/>
                  </a:solidFill>
                </a:rPr>
                <a:t>Posição da Manta</a:t>
              </a:r>
              <a:endParaRPr lang="pt-BR" sz="2400" dirty="0">
                <a:solidFill>
                  <a:schemeClr val="bg1"/>
                </a:solidFill>
              </a:endParaRPr>
            </a:p>
          </p:txBody>
        </p:sp>
      </p:grpSp>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sp>
        <p:nvSpPr>
          <p:cNvPr id="17" name="CaixaDeTexto 16"/>
          <p:cNvSpPr txBox="1"/>
          <p:nvPr/>
        </p:nvSpPr>
        <p:spPr>
          <a:xfrm>
            <a:off x="5001265" y="5945687"/>
            <a:ext cx="2212381" cy="369332"/>
          </a:xfrm>
          <a:prstGeom prst="rect">
            <a:avLst/>
          </a:prstGeom>
          <a:noFill/>
        </p:spPr>
        <p:txBody>
          <a:bodyPr wrap="square" rtlCol="0">
            <a:spAutoFit/>
          </a:bodyPr>
          <a:lstStyle/>
          <a:p>
            <a:r>
              <a:rPr lang="pt-BR" dirty="0" smtClean="0">
                <a:solidFill>
                  <a:schemeClr val="accent1">
                    <a:lumMod val="50000"/>
                  </a:schemeClr>
                </a:solidFill>
              </a:rPr>
              <a:t>CAVALHIERI</a:t>
            </a:r>
            <a:r>
              <a:rPr lang="pt-BR" dirty="0" smtClean="0">
                <a:solidFill>
                  <a:schemeClr val="accent1">
                    <a:lumMod val="50000"/>
                  </a:schemeClr>
                </a:solidFill>
              </a:rPr>
              <a:t>, 2013</a:t>
            </a:r>
            <a:endParaRPr lang="pt-BR" dirty="0">
              <a:solidFill>
                <a:schemeClr val="accent1">
                  <a:lumMod val="50000"/>
                </a:schemeClr>
              </a:solidFill>
            </a:endParaRPr>
          </a:p>
        </p:txBody>
      </p:sp>
    </p:spTree>
    <p:extLst>
      <p:ext uri="{BB962C8B-B14F-4D97-AF65-F5344CB8AC3E}">
        <p14:creationId xmlns:p14="http://schemas.microsoft.com/office/powerpoint/2010/main" val="240104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749743" y="0"/>
            <a:ext cx="10176984" cy="1325563"/>
          </a:xfrm>
        </p:spPr>
        <p:txBody>
          <a:bodyPr>
            <a:normAutofit/>
          </a:bodyPr>
          <a:lstStyle/>
          <a:p>
            <a:r>
              <a:rPr lang="pt-BR" sz="3200" dirty="0" smtClean="0"/>
              <a:t>Equipamentos</a:t>
            </a:r>
            <a:endParaRPr lang="pt-BR" sz="3200" dirty="0"/>
          </a:p>
        </p:txBody>
      </p:sp>
      <p:pic>
        <p:nvPicPr>
          <p:cNvPr id="8" name="Picture 4" descr="C:\IPT\Rodoanel\Fichas de campo\2010\2010 03 - mar\Lote 1 - 22-03-2010\DSC06234.JPG"/>
          <p:cNvPicPr/>
          <p:nvPr/>
        </p:nvPicPr>
        <p:blipFill rotWithShape="1">
          <a:blip r:embed="rId3" cstate="print">
            <a:extLst>
              <a:ext uri="{28A0092B-C50C-407E-A947-70E740481C1C}">
                <a14:useLocalDpi xmlns:a14="http://schemas.microsoft.com/office/drawing/2010/main" val="0"/>
              </a:ext>
            </a:extLst>
          </a:blip>
          <a:srcRect l="13468"/>
          <a:stretch/>
        </p:blipFill>
        <p:spPr bwMode="auto">
          <a:xfrm>
            <a:off x="1491911" y="2651126"/>
            <a:ext cx="4180640" cy="3166280"/>
          </a:xfrm>
          <a:prstGeom prst="rect">
            <a:avLst/>
          </a:prstGeom>
          <a:noFill/>
          <a:ln>
            <a:noFill/>
          </a:ln>
          <a:extLst/>
        </p:spPr>
      </p:pic>
      <p:pic>
        <p:nvPicPr>
          <p:cNvPr id="19" name="Imagem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38" y="2664774"/>
            <a:ext cx="4203510" cy="3152632"/>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671" y="2664774"/>
            <a:ext cx="4831308" cy="3166280"/>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7671" y="2651126"/>
            <a:ext cx="4831308" cy="3166280"/>
          </a:xfrm>
          <a:prstGeom prst="rect">
            <a:avLst/>
          </a:prstGeom>
        </p:spPr>
      </p:pic>
      <p:pic>
        <p:nvPicPr>
          <p:cNvPr id="20" name="Imagem 19"/>
          <p:cNvPicPr/>
          <p:nvPr/>
        </p:nvPicPr>
        <p:blipFill rotWithShape="1">
          <a:blip r:embed="rId7"/>
          <a:srcRect l="37896" t="26417" r="29157" b="29858"/>
          <a:stretch/>
        </p:blipFill>
        <p:spPr bwMode="auto">
          <a:xfrm>
            <a:off x="1469041" y="2651126"/>
            <a:ext cx="4203510" cy="3166280"/>
          </a:xfrm>
          <a:prstGeom prst="rect">
            <a:avLst/>
          </a:prstGeom>
          <a:ln>
            <a:noFill/>
          </a:ln>
          <a:extLst>
            <a:ext uri="{53640926-AAD7-44D8-BBD7-CCE9431645EC}">
              <a14:shadowObscured xmlns:a14="http://schemas.microsoft.com/office/drawing/2010/main"/>
            </a:ext>
          </a:extLst>
        </p:spPr>
      </p:pic>
      <p:sp>
        <p:nvSpPr>
          <p:cNvPr id="10" name="CaixaDeTexto 9"/>
          <p:cNvSpPr txBox="1"/>
          <p:nvPr/>
        </p:nvSpPr>
        <p:spPr>
          <a:xfrm>
            <a:off x="820239" y="2004657"/>
            <a:ext cx="5132423" cy="523220"/>
          </a:xfrm>
          <a:prstGeom prst="rect">
            <a:avLst/>
          </a:prstGeom>
          <a:noFill/>
        </p:spPr>
        <p:txBody>
          <a:bodyPr wrap="square" rtlCol="0">
            <a:spAutoFit/>
          </a:bodyPr>
          <a:lstStyle/>
          <a:p>
            <a:pPr marL="74250" algn="ctr">
              <a:spcAft>
                <a:spcPts val="600"/>
              </a:spcAft>
            </a:pPr>
            <a:r>
              <a:rPr lang="pt-BR" sz="2800" dirty="0" smtClean="0">
                <a:solidFill>
                  <a:schemeClr val="accent1">
                    <a:lumMod val="50000"/>
                  </a:schemeClr>
                </a:solidFill>
              </a:rPr>
              <a:t>Cortina de turbidez</a:t>
            </a:r>
            <a:endParaRPr lang="pt-BR" sz="2800" dirty="0">
              <a:solidFill>
                <a:schemeClr val="accent1">
                  <a:lumMod val="50000"/>
                </a:schemeClr>
              </a:solidFill>
            </a:endParaRPr>
          </a:p>
        </p:txBody>
      </p:sp>
      <p:sp>
        <p:nvSpPr>
          <p:cNvPr id="12" name="CaixaDeTexto 11"/>
          <p:cNvSpPr txBox="1"/>
          <p:nvPr/>
        </p:nvSpPr>
        <p:spPr>
          <a:xfrm>
            <a:off x="6281688" y="2004657"/>
            <a:ext cx="5132423" cy="523220"/>
          </a:xfrm>
          <a:prstGeom prst="rect">
            <a:avLst/>
          </a:prstGeom>
          <a:noFill/>
        </p:spPr>
        <p:txBody>
          <a:bodyPr wrap="square" rtlCol="0">
            <a:spAutoFit/>
          </a:bodyPr>
          <a:lstStyle/>
          <a:p>
            <a:pPr marL="74250" algn="ctr">
              <a:spcAft>
                <a:spcPts val="600"/>
              </a:spcAft>
            </a:pPr>
            <a:r>
              <a:rPr lang="pt-BR" sz="2800" dirty="0" smtClean="0">
                <a:solidFill>
                  <a:schemeClr val="accent1">
                    <a:lumMod val="50000"/>
                  </a:schemeClr>
                </a:solidFill>
              </a:rPr>
              <a:t>Cerca-silte</a:t>
            </a:r>
            <a:endParaRPr lang="pt-BR" sz="2800" dirty="0">
              <a:solidFill>
                <a:schemeClr val="accent1">
                  <a:lumMod val="50000"/>
                </a:schemeClr>
              </a:solidFill>
            </a:endParaRPr>
          </a:p>
        </p:txBody>
      </p:sp>
      <p:pic>
        <p:nvPicPr>
          <p:cNvPr id="13" name="Imagem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8" y="-144300"/>
            <a:ext cx="742955" cy="7288391"/>
          </a:xfrm>
          <a:prstGeom prst="rect">
            <a:avLst/>
          </a:prstGeom>
        </p:spPr>
      </p:pic>
      <p:pic>
        <p:nvPicPr>
          <p:cNvPr id="14" name="Imagem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999" y="2072682"/>
            <a:ext cx="5407433" cy="4055575"/>
          </a:xfrm>
          <a:prstGeom prst="rect">
            <a:avLst/>
          </a:prstGeom>
        </p:spPr>
      </p:pic>
      <p:sp>
        <p:nvSpPr>
          <p:cNvPr id="15" name="CaixaDeTexto 14"/>
          <p:cNvSpPr txBox="1"/>
          <p:nvPr/>
        </p:nvSpPr>
        <p:spPr>
          <a:xfrm>
            <a:off x="9401865" y="5817406"/>
            <a:ext cx="2212381" cy="369332"/>
          </a:xfrm>
          <a:prstGeom prst="rect">
            <a:avLst/>
          </a:prstGeom>
          <a:noFill/>
        </p:spPr>
        <p:txBody>
          <a:bodyPr wrap="square" rtlCol="0">
            <a:spAutoFit/>
          </a:bodyPr>
          <a:lstStyle/>
          <a:p>
            <a:r>
              <a:rPr lang="pt-BR" dirty="0" smtClean="0">
                <a:solidFill>
                  <a:schemeClr val="accent1">
                    <a:lumMod val="50000"/>
                  </a:schemeClr>
                </a:solidFill>
              </a:rPr>
              <a:t>CAVALHIERI</a:t>
            </a:r>
            <a:r>
              <a:rPr lang="pt-BR" dirty="0" smtClean="0">
                <a:solidFill>
                  <a:schemeClr val="accent1">
                    <a:lumMod val="50000"/>
                  </a:schemeClr>
                </a:solidFill>
              </a:rPr>
              <a:t>, 2013</a:t>
            </a:r>
            <a:endParaRPr lang="pt-BR" dirty="0">
              <a:solidFill>
                <a:schemeClr val="accent1">
                  <a:lumMod val="50000"/>
                </a:schemeClr>
              </a:solidFill>
            </a:endParaRPr>
          </a:p>
        </p:txBody>
      </p:sp>
      <p:sp>
        <p:nvSpPr>
          <p:cNvPr id="16" name="CaixaDeTexto 15"/>
          <p:cNvSpPr txBox="1"/>
          <p:nvPr/>
        </p:nvSpPr>
        <p:spPr>
          <a:xfrm>
            <a:off x="4546708" y="5831054"/>
            <a:ext cx="1143000" cy="369332"/>
          </a:xfrm>
          <a:prstGeom prst="rect">
            <a:avLst/>
          </a:prstGeom>
          <a:noFill/>
        </p:spPr>
        <p:txBody>
          <a:bodyPr wrap="square" rtlCol="0">
            <a:spAutoFit/>
          </a:bodyPr>
          <a:lstStyle/>
          <a:p>
            <a:r>
              <a:rPr lang="pt-BR" dirty="0" smtClean="0">
                <a:solidFill>
                  <a:schemeClr val="accent1">
                    <a:lumMod val="50000"/>
                  </a:schemeClr>
                </a:solidFill>
              </a:rPr>
              <a:t>IPT, 2008</a:t>
            </a:r>
            <a:endParaRPr lang="pt-BR" dirty="0">
              <a:solidFill>
                <a:schemeClr val="accent1">
                  <a:lumMod val="50000"/>
                </a:schemeClr>
              </a:solidFill>
            </a:endParaRPr>
          </a:p>
        </p:txBody>
      </p:sp>
    </p:spTree>
    <p:extLst>
      <p:ext uri="{BB962C8B-B14F-4D97-AF65-F5344CB8AC3E}">
        <p14:creationId xmlns:p14="http://schemas.microsoft.com/office/powerpoint/2010/main" val="332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2733</TotalTime>
  <Words>1487</Words>
  <Application>Microsoft Office PowerPoint</Application>
  <PresentationFormat>Widescreen</PresentationFormat>
  <Paragraphs>233</Paragraphs>
  <Slides>26</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26</vt:i4>
      </vt:variant>
    </vt:vector>
  </HeadingPairs>
  <TitlesOfParts>
    <vt:vector size="32" baseType="lpstr">
      <vt:lpstr>Arial</vt:lpstr>
      <vt:lpstr>Calibri</vt:lpstr>
      <vt:lpstr>Calibri Light</vt:lpstr>
      <vt:lpstr>Cambria Math</vt:lpstr>
      <vt:lpstr>Times New Roman</vt:lpstr>
      <vt:lpstr>Tema do Office</vt:lpstr>
      <vt:lpstr>AVALIAÇÃO DO DESEMPENHO DE BARREIRAS FLUTUANTES PARA USO NA PROTEÇÃO DE CAPTAÇÕES DE ÁGUA SUPERFICIAL EM SISTEMAS DE ABASTECIMENTO</vt:lpstr>
      <vt:lpstr>Apresentação do PowerPoint</vt:lpstr>
      <vt:lpstr>Turbidez em Estações Tratamento de água (ETA’s)</vt:lpstr>
      <vt:lpstr>Fluxo da água e do lodo em uma ETA</vt:lpstr>
      <vt:lpstr>Rodoanel (Trecho Sul)</vt:lpstr>
      <vt:lpstr>OBJETIVO</vt:lpstr>
      <vt:lpstr>Construção do Método</vt:lpstr>
      <vt:lpstr>Equipamentos</vt:lpstr>
      <vt:lpstr>Equipamentos</vt:lpstr>
      <vt:lpstr>Programação de ensaios)</vt:lpstr>
      <vt:lpstr>Apresentação do PowerPoint</vt:lpstr>
      <vt:lpstr>Apresentação do PowerPoint</vt:lpstr>
      <vt:lpstr>Apresentação do PowerPoint</vt:lpstr>
      <vt:lpstr>Resultados</vt:lpstr>
      <vt:lpstr>Redução de turbidez (solo de diâmetro entre 212 e 106 µm)</vt:lpstr>
      <vt:lpstr>Redução de turbidez (solo de diâmetro entre 106 e 53 µm)</vt:lpstr>
      <vt:lpstr>Redução de turbidez (solo de diâmetro abaixo de 53 µm)</vt:lpstr>
      <vt:lpstr>Redução de turbidez </vt:lpstr>
      <vt:lpstr>Modelagem (perda de carga + sedimentação) experimento continuo</vt:lpstr>
      <vt:lpstr>Jar-Test</vt:lpstr>
      <vt:lpstr>Calculo da geração de lodo (teórico)</vt:lpstr>
      <vt:lpstr>Controle de turbidez</vt:lpstr>
      <vt:lpstr>Apresentação do PowerPoint</vt:lpstr>
      <vt:lpstr>Apresentação do PowerPoint</vt:lpstr>
      <vt:lpstr>Apresentação do PowerPoint</vt:lpstr>
      <vt:lpstr>AVALIAÇÃO DO DESEMPENHO DE BARREIRAS FLUTUANTES PARA USO NA PROTEÇÃO DE CAPTAÇÕES DE ÁGUA SUPERFICIAL EM SISTEMAS DE ABASTECIMENTO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Geotectônia Ambiental Geomecânica dos Resíduos sólidos urbanos</dc:title>
  <dc:creator>João Vitor Moreno Gaiotte</dc:creator>
  <cp:lastModifiedBy>Marcella Nogueira</cp:lastModifiedBy>
  <cp:revision>144</cp:revision>
  <dcterms:created xsi:type="dcterms:W3CDTF">2014-07-14T03:17:39Z</dcterms:created>
  <dcterms:modified xsi:type="dcterms:W3CDTF">2015-05-26T19:08:15Z</dcterms:modified>
</cp:coreProperties>
</file>