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59" r:id="rId6"/>
    <p:sldId id="278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6FC3-FE9B-4C85-8E14-13BBBC73736C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F1A51-7EF1-40E5-830B-560B3191FD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330200"/>
            <a:ext cx="8455025" cy="996950"/>
          </a:xfr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13" y="1322388"/>
            <a:ext cx="6400800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F0066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D372E2-C641-4D03-8E44-B628C44943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850D-2275-4E52-AC0E-C5B652BB08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28625"/>
            <a:ext cx="2057400" cy="569753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8625"/>
            <a:ext cx="6019800" cy="56975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5481-A557-4D83-89F3-EA815669B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AAF2-0401-42D1-8FBD-E6CBB3AF48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4172-E0AD-40EC-A95A-8F11B3917C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505D-0A6D-4B89-9A3B-7DEA93A81E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49EB-99F5-44AD-8FB1-302D570FAD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ABCF-4504-456E-BCF4-76955A2AA2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1A4C-56E6-4D71-ADAB-8799CF8FC2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391A-B8EC-4CE9-8782-77D8F93BD5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9E3B3-EAEB-4BBB-8697-CFA05DE314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25"/>
            <a:ext cx="82296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25BDEF2-C8DC-4773-B644-5869BE0AE9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563" y="792163"/>
            <a:ext cx="8455025" cy="99695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dirty="0" smtClean="0"/>
              <a:t>OTIMIZAÇÃO DA DOSAGEM DE COAGULANTE NAS </a:t>
            </a:r>
            <a:r>
              <a:rPr lang="pt-BR" sz="3200" dirty="0" err="1" smtClean="0"/>
              <a:t>ETAs</a:t>
            </a:r>
            <a:r>
              <a:rPr lang="pt-BR" sz="3200" dirty="0" smtClean="0"/>
              <a:t> DE VIÇOSA-MG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5038" y="5657850"/>
            <a:ext cx="6938962" cy="533400"/>
          </a:xfrm>
        </p:spPr>
        <p:txBody>
          <a:bodyPr/>
          <a:lstStyle/>
          <a:p>
            <a:pPr algn="r" eaLnBrk="1" hangingPunct="1"/>
            <a:r>
              <a:rPr lang="pt-BR" sz="1800" dirty="0" smtClean="0">
                <a:solidFill>
                  <a:schemeClr val="tx1"/>
                </a:solidFill>
              </a:rPr>
              <a:t>Henrique Freitas Santana</a:t>
            </a:r>
          </a:p>
          <a:p>
            <a:pPr algn="r" eaLnBrk="1" hangingPunct="1"/>
            <a:r>
              <a:rPr lang="pt-BR" sz="1800" dirty="0" smtClean="0">
                <a:solidFill>
                  <a:schemeClr val="tx1"/>
                </a:solidFill>
              </a:rPr>
              <a:t>Chefe do Setor de Qualidade e Tratamento do SAAE Viçosa-MG</a:t>
            </a:r>
          </a:p>
        </p:txBody>
      </p:sp>
      <p:pic>
        <p:nvPicPr>
          <p:cNvPr id="3076" name="shape_0" descr="image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31925" cy="7858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3077" name="AutoShape 11" descr="Resultado de imagem para SAAE viços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3078" name="Picture 13" descr="http://vicosanews.files.wordpress.com/2012/03/logotipo_saa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0"/>
            <a:ext cx="1041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6006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ETA I – Bela Vista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CaixaDeTexto 4"/>
          <p:cNvSpPr txBox="1">
            <a:spLocks noChangeAspect="1"/>
          </p:cNvSpPr>
          <p:nvPr/>
        </p:nvSpPr>
        <p:spPr>
          <a:xfrm>
            <a:off x="0" y="1225689"/>
            <a:ext cx="904074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ETA </a:t>
            </a:r>
            <a:r>
              <a:rPr lang="pt-BR" sz="2400" dirty="0"/>
              <a:t>I – Bela Vista, foi comparado um período de 20 (vinte) </a:t>
            </a:r>
            <a:r>
              <a:rPr lang="pt-BR" sz="2400" dirty="0" smtClean="0"/>
              <a:t>dias</a:t>
            </a:r>
          </a:p>
          <a:p>
            <a:pPr algn="just"/>
            <a:r>
              <a:rPr lang="pt-BR" sz="2400" dirty="0" smtClean="0"/>
              <a:t> consecutivos de funcionamento da planta com o instrumento </a:t>
            </a:r>
          </a:p>
          <a:p>
            <a:pPr algn="just"/>
            <a:r>
              <a:rPr lang="pt-BR" sz="2400" dirty="0" smtClean="0"/>
              <a:t>instalado com um período </a:t>
            </a:r>
            <a:r>
              <a:rPr lang="pt-BR" sz="2400" dirty="0"/>
              <a:t>de 20 (vinte) dias consecutivos de </a:t>
            </a:r>
            <a:endParaRPr lang="pt-BR" sz="2400" dirty="0" smtClean="0"/>
          </a:p>
          <a:p>
            <a:pPr algn="just"/>
            <a:r>
              <a:rPr lang="pt-BR" sz="2400" dirty="0" smtClean="0"/>
              <a:t>funcionamento </a:t>
            </a:r>
            <a:r>
              <a:rPr lang="pt-BR" sz="2400" dirty="0"/>
              <a:t>da planta em </a:t>
            </a:r>
            <a:r>
              <a:rPr lang="pt-BR" sz="2400" dirty="0" smtClean="0"/>
              <a:t>2013 sem o monitor instalado. </a:t>
            </a:r>
          </a:p>
          <a:p>
            <a:pPr algn="just"/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O </a:t>
            </a:r>
            <a:r>
              <a:rPr lang="pt-BR" sz="2400" dirty="0"/>
              <a:t>período de tempo de 2013 foi selecionado de maneira que </a:t>
            </a:r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água bruta apresentasse valores próximos de </a:t>
            </a:r>
            <a:r>
              <a:rPr lang="pt-BR" sz="2400" dirty="0" smtClean="0"/>
              <a:t>turbidez, </a:t>
            </a:r>
            <a:r>
              <a:rPr lang="pt-BR" sz="2400" dirty="0"/>
              <a:t>cor</a:t>
            </a:r>
            <a:r>
              <a:rPr lang="pt-BR" sz="2400" dirty="0" smtClean="0"/>
              <a:t>,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alcalinidade e condutividade em relação ao período de 2014, </a:t>
            </a:r>
            <a:endParaRPr lang="pt-BR" sz="2400" dirty="0" smtClean="0"/>
          </a:p>
          <a:p>
            <a:pPr algn="just"/>
            <a:r>
              <a:rPr lang="pt-BR" sz="2400" dirty="0" smtClean="0"/>
              <a:t>garantindo </a:t>
            </a:r>
            <a:r>
              <a:rPr lang="pt-BR" sz="2400" dirty="0"/>
              <a:t>que esses parâmetros não fossem </a:t>
            </a:r>
            <a:r>
              <a:rPr lang="pt-BR" sz="2400" dirty="0" smtClean="0"/>
              <a:t>fatores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interferentes nos resultados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Eficiência </a:t>
            </a:r>
            <a:r>
              <a:rPr lang="pt-BR" sz="2400" dirty="0"/>
              <a:t>de </a:t>
            </a:r>
            <a:r>
              <a:rPr lang="pt-BR" sz="2400" dirty="0" smtClean="0"/>
              <a:t>decantação.</a:t>
            </a:r>
          </a:p>
          <a:p>
            <a:pPr algn="just"/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Eficiência </a:t>
            </a:r>
            <a:r>
              <a:rPr lang="pt-BR" sz="2400" dirty="0"/>
              <a:t>do </a:t>
            </a:r>
            <a:r>
              <a:rPr lang="pt-BR" sz="2400" dirty="0" smtClean="0"/>
              <a:t>tratamento.</a:t>
            </a:r>
            <a:endParaRPr lang="pt-BR" sz="2400" dirty="0"/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327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ETA II – </a:t>
            </a:r>
            <a:r>
              <a:rPr lang="pt-BR" sz="5400" b="1" dirty="0" err="1" smtClean="0"/>
              <a:t>Violeira</a:t>
            </a:r>
            <a:endParaRPr lang="pt-BR" dirty="0"/>
          </a:p>
        </p:txBody>
      </p:sp>
      <p:sp>
        <p:nvSpPr>
          <p:cNvPr id="5" name="CaixaDeTexto 4"/>
          <p:cNvSpPr txBox="1">
            <a:spLocks noChangeAspect="1"/>
          </p:cNvSpPr>
          <p:nvPr/>
        </p:nvSpPr>
        <p:spPr>
          <a:xfrm>
            <a:off x="0" y="2266698"/>
            <a:ext cx="91873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ETA II </a:t>
            </a:r>
            <a:r>
              <a:rPr lang="pt-BR" sz="2400" dirty="0"/>
              <a:t>– </a:t>
            </a:r>
            <a:r>
              <a:rPr lang="pt-BR" sz="2400" dirty="0" smtClean="0"/>
              <a:t>Análise em um </a:t>
            </a:r>
            <a:r>
              <a:rPr lang="pt-BR" sz="2400" dirty="0"/>
              <a:t>período de 8 horas do dia 27/03/14</a:t>
            </a:r>
            <a:r>
              <a:rPr lang="pt-BR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Os </a:t>
            </a:r>
            <a:r>
              <a:rPr lang="pt-BR" sz="2400" dirty="0"/>
              <a:t>operadores de ETA não acompanharam os dados do </a:t>
            </a:r>
            <a:r>
              <a:rPr lang="pt-BR" sz="2400" dirty="0" smtClean="0"/>
              <a:t>monitor</a:t>
            </a:r>
          </a:p>
          <a:p>
            <a:pPr algn="just"/>
            <a:r>
              <a:rPr lang="pt-BR" sz="2400" dirty="0" smtClean="0"/>
              <a:t> </a:t>
            </a:r>
            <a:r>
              <a:rPr lang="pt-BR" sz="2400" dirty="0"/>
              <a:t>e não ajustaram a dosagem de acordo com o </a:t>
            </a:r>
            <a:r>
              <a:rPr lang="pt-BR" sz="2400" dirty="0" smtClean="0"/>
              <a:t>gráfico.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80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Resultados ETA I</a:t>
            </a:r>
            <a:endParaRPr lang="pt-BR" dirty="0"/>
          </a:p>
        </p:txBody>
      </p:sp>
      <p:pic>
        <p:nvPicPr>
          <p:cNvPr id="6" name="Picture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886266"/>
            <a:ext cx="9144000" cy="51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031691"/>
            <a:ext cx="873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2 - Comparação de eficiência da decantação com e sem automação da </a:t>
            </a:r>
            <a:endParaRPr lang="pt-BR" b="1" dirty="0" smtClean="0"/>
          </a:p>
          <a:p>
            <a:r>
              <a:rPr lang="pt-BR" b="1" dirty="0" smtClean="0"/>
              <a:t>dosagem </a:t>
            </a:r>
            <a:r>
              <a:rPr lang="pt-BR" b="1" dirty="0"/>
              <a:t>de coagulante para a ETA I.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80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Resultados ETA I</a:t>
            </a:r>
            <a:endParaRPr lang="pt-BR" dirty="0"/>
          </a:p>
        </p:txBody>
      </p:sp>
      <p:pic>
        <p:nvPicPr>
          <p:cNvPr id="5" name="Picture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125415"/>
            <a:ext cx="9144000" cy="471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95422" y="5934670"/>
            <a:ext cx="866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3 - Comparação da eficiência de tratamento com e sem automação da </a:t>
            </a:r>
            <a:endParaRPr lang="pt-BR" b="1" dirty="0" smtClean="0"/>
          </a:p>
          <a:p>
            <a:r>
              <a:rPr lang="pt-BR" b="1" dirty="0" smtClean="0"/>
              <a:t>dosagem </a:t>
            </a:r>
            <a:r>
              <a:rPr lang="pt-BR" b="1" dirty="0"/>
              <a:t>de coagulante para a ETA I.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993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Resultados ETA II</a:t>
            </a:r>
            <a:endParaRPr lang="pt-BR" dirty="0"/>
          </a:p>
        </p:txBody>
      </p:sp>
      <p:pic>
        <p:nvPicPr>
          <p:cNvPr id="6" name="Picture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5423" y="815926"/>
            <a:ext cx="8679766" cy="47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46014" y="5570806"/>
            <a:ext cx="8797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Figura 4 - Visor do </a:t>
            </a:r>
            <a:r>
              <a:rPr lang="pt-BR" b="1" dirty="0" err="1"/>
              <a:t>MicroTSCM</a:t>
            </a:r>
            <a:r>
              <a:rPr lang="pt-BR" b="1" dirty="0"/>
              <a:t> no dia 27/03/2014 exibindo um gráfico da </a:t>
            </a:r>
            <a:r>
              <a:rPr lang="pt-BR" b="1" dirty="0" smtClean="0"/>
              <a:t>carga</a:t>
            </a:r>
          </a:p>
          <a:p>
            <a:r>
              <a:rPr lang="pt-BR" b="1" dirty="0" smtClean="0"/>
              <a:t> </a:t>
            </a:r>
            <a:r>
              <a:rPr lang="pt-BR" b="1" dirty="0"/>
              <a:t>iônica nas últimas 8 horas de operação da ETA II. A seta em vermelho </a:t>
            </a:r>
            <a:r>
              <a:rPr lang="pt-BR" b="1" dirty="0" smtClean="0"/>
              <a:t>destaca</a:t>
            </a:r>
          </a:p>
          <a:p>
            <a:r>
              <a:rPr lang="pt-BR" b="1" dirty="0" smtClean="0"/>
              <a:t> </a:t>
            </a:r>
            <a:r>
              <a:rPr lang="pt-BR" b="1" dirty="0"/>
              <a:t>o momento exato aonde ocorre uma diminuição da carga iônica até atingir a </a:t>
            </a:r>
            <a:endParaRPr lang="pt-BR" b="1" dirty="0" smtClean="0"/>
          </a:p>
          <a:p>
            <a:r>
              <a:rPr lang="pt-BR" b="1" dirty="0" smtClean="0"/>
              <a:t>linha </a:t>
            </a:r>
            <a:r>
              <a:rPr lang="pt-BR" b="1" dirty="0"/>
              <a:t>da carga zero.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993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Resultados ETA II</a:t>
            </a:r>
            <a:endParaRPr lang="pt-BR" dirty="0"/>
          </a:p>
        </p:txBody>
      </p:sp>
      <p:pic>
        <p:nvPicPr>
          <p:cNvPr id="5" name="Picture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202" y="914400"/>
            <a:ext cx="3587260" cy="215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81354" y="3137095"/>
            <a:ext cx="8416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000" dirty="0" smtClean="0"/>
              <a:t>13h12min</a:t>
            </a:r>
            <a:r>
              <a:rPr lang="pt-BR" sz="2000" dirty="0"/>
              <a:t>, houve um aumento de 33 </a:t>
            </a:r>
            <a:r>
              <a:rPr lang="pt-BR" sz="2000" dirty="0" smtClean="0"/>
              <a:t>L/s;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Após este período a carga foi para zero.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Operador manteve mesma dosagem de coagulante.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Concentração de PAC quando atingiu carga zero era de 10 </a:t>
            </a:r>
            <a:r>
              <a:rPr lang="pt-BR" sz="2000" dirty="0" err="1" smtClean="0"/>
              <a:t>ppm</a:t>
            </a:r>
            <a:r>
              <a:rPr lang="pt-BR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Para </a:t>
            </a:r>
            <a:r>
              <a:rPr lang="pt-BR" sz="2000" dirty="0"/>
              <a:t>uma vazão de 87 L/s (valor aferido antes da troca de bombas</a:t>
            </a:r>
            <a:r>
              <a:rPr lang="pt-BR" sz="2000" dirty="0" smtClean="0"/>
              <a:t>) seria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necessária uma dosagem de 40 ml/</a:t>
            </a:r>
            <a:r>
              <a:rPr lang="pt-BR" sz="2000" dirty="0" err="1"/>
              <a:t>min</a:t>
            </a:r>
            <a:r>
              <a:rPr lang="pt-BR" sz="2000" dirty="0"/>
              <a:t> de </a:t>
            </a:r>
            <a:r>
              <a:rPr lang="pt-BR" sz="2000" dirty="0" smtClean="0"/>
              <a:t>PAC.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Estava dosando 55 </a:t>
            </a:r>
            <a:r>
              <a:rPr lang="pt-BR" sz="2000" dirty="0" err="1" smtClean="0"/>
              <a:t>mL</a:t>
            </a:r>
            <a:r>
              <a:rPr lang="pt-BR" sz="2000" dirty="0" smtClean="0"/>
              <a:t>/</a:t>
            </a:r>
            <a:r>
              <a:rPr lang="pt-BR" sz="2000" dirty="0" err="1" smtClean="0"/>
              <a:t>min</a:t>
            </a:r>
            <a:r>
              <a:rPr lang="pt-BR" sz="2000" dirty="0" smtClean="0"/>
              <a:t> ao longo das ultimas 7h 22min.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Desperdício de 15 </a:t>
            </a:r>
            <a:r>
              <a:rPr lang="pt-BR" sz="2000" dirty="0" err="1" smtClean="0"/>
              <a:t>mL</a:t>
            </a:r>
            <a:r>
              <a:rPr lang="pt-BR" sz="2000" dirty="0" smtClean="0"/>
              <a:t>/</a:t>
            </a:r>
            <a:r>
              <a:rPr lang="pt-BR" sz="2000" dirty="0" err="1" smtClean="0"/>
              <a:t>min</a:t>
            </a:r>
            <a:r>
              <a:rPr lang="pt-BR" sz="2000" dirty="0" smtClean="0"/>
              <a:t> totalizando </a:t>
            </a:r>
            <a:r>
              <a:rPr lang="pt-BR" sz="2000" dirty="0"/>
              <a:t>6,63 L </a:t>
            </a:r>
            <a:r>
              <a:rPr lang="pt-BR" sz="2000" dirty="0" smtClean="0"/>
              <a:t>ao longo do período monitorado.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5993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Resultados ETA II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1354" y="1308295"/>
            <a:ext cx="84168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000" dirty="0"/>
              <a:t>Supondo que esse excesso ocorre diariamente durante um período de 12 horas diário, tem-se 324L de PAC desperdiçados por </a:t>
            </a:r>
            <a:r>
              <a:rPr lang="pt-BR" sz="2000" dirty="0" smtClean="0"/>
              <a:t>mês.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Preço pago no Litro do PAC R</a:t>
            </a:r>
            <a:r>
              <a:rPr lang="pt-BR" sz="2000" dirty="0"/>
              <a:t>$ </a:t>
            </a:r>
            <a:r>
              <a:rPr lang="pt-BR" sz="2000" dirty="0" smtClean="0"/>
              <a:t>2,35.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Desperdício de R</a:t>
            </a:r>
            <a:r>
              <a:rPr lang="pt-BR" sz="2000" dirty="0"/>
              <a:t>$ </a:t>
            </a:r>
            <a:r>
              <a:rPr lang="pt-BR" sz="2000" dirty="0" smtClean="0"/>
              <a:t>761,40 por mês.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O </a:t>
            </a:r>
            <a:r>
              <a:rPr lang="pt-BR" sz="2000" dirty="0"/>
              <a:t>SAAE economizaria anualmente R$ </a:t>
            </a:r>
            <a:r>
              <a:rPr lang="pt-BR" sz="2000" dirty="0" smtClean="0"/>
              <a:t>9.136,80.</a:t>
            </a:r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Em </a:t>
            </a:r>
            <a:r>
              <a:rPr lang="pt-BR" sz="2000" dirty="0"/>
              <a:t>um cenário mais pessimista, caso o PAC fosse dosado na mesma taxa em excesso durante todo o dia, seriam gastos desnecessariamente R$ 1.522,80 por mês e aproximadamente R$ 18.273,60 anuais.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69477" y="0"/>
            <a:ext cx="47503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/>
              <a:t>CONCLUSÃO</a:t>
            </a:r>
            <a:endParaRPr lang="pt-BR" sz="5400" dirty="0"/>
          </a:p>
          <a:p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680" y="1942842"/>
            <a:ext cx="8416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O uso do monitor coagulante trouxe benefícios em relação à qualidade da água fornecida a população e a implantação deste equipamento pode resultar em significativa redução de gastos com coagulantes. Com isso, é extremamente aconselhável o uso do monitor para as duas estações de tratamento de água de Viçosa.</a:t>
            </a:r>
          </a:p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80493" y="0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/>
              <a:t>Agradecimentos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680" y="1942842"/>
            <a:ext cx="8416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pic>
        <p:nvPicPr>
          <p:cNvPr id="5" name="Picture 13" descr="http://vicosanews.files.wordpress.com/2012/03/logotipo_sa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61" y="2256593"/>
            <a:ext cx="2138680" cy="22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Resultado de imagem para prefeitura de viç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0" name="AutoShape 4" descr="Resultado de imagem para prefeitura de viç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2" name="Picture 6" descr="http://www.vicosa.mg.gov.br/wp-content/themes/prefeituradevicosa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258" y="2605185"/>
            <a:ext cx="4168758" cy="1615123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6152" y="5131997"/>
            <a:ext cx="4450758" cy="125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80160" y="2686929"/>
            <a:ext cx="6917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/>
              <a:t>Dúvidas / Sugestões?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680" y="1942842"/>
            <a:ext cx="8416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280988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pt-BR" sz="4000" kern="1200" dirty="0" smtClean="0">
                <a:solidFill>
                  <a:prstClr val="black"/>
                </a:solidFill>
                <a:latin typeface="Calibri"/>
              </a:rPr>
              <a:t>ESTAÇÕES DE TRATAMENTO DE ÁGUA EM VIÇOSA</a:t>
            </a: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2" descr="http://4.bp.blogspot.com/-J5ftiL54sZU/U8PvfzvIccI/AAAAAAAADP0/ZP3YazmoFo8/s1600/estacao-de-trtamento-de-agu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98537" y="1744393"/>
            <a:ext cx="3684587" cy="2419350"/>
          </a:xfrm>
        </p:spPr>
      </p:pic>
      <p:pic>
        <p:nvPicPr>
          <p:cNvPr id="4100" name="Picture 5" descr="http://www.saaevicosa.com.br/portal/wp-content/gallery/estrutura/estacao-de-tratamento-de-agua-eta-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00" y="1853248"/>
            <a:ext cx="330041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http://www.vicosa.mg.gov.br/wp-content/uploads/2015/01/IMG_57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8735" y="4395787"/>
            <a:ext cx="36957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\\Servidor_bkp\e\IRINEU\Fotos Geral\ETA I\PC09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765" y="4398962"/>
            <a:ext cx="327977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CaixaDeTexto 7"/>
          <p:cNvSpPr txBox="1">
            <a:spLocks noChangeArrowheads="1"/>
          </p:cNvSpPr>
          <p:nvPr/>
        </p:nvSpPr>
        <p:spPr bwMode="auto">
          <a:xfrm>
            <a:off x="2157755" y="1291248"/>
            <a:ext cx="731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ETA I</a:t>
            </a:r>
          </a:p>
        </p:txBody>
      </p:sp>
      <p:sp>
        <p:nvSpPr>
          <p:cNvPr id="4104" name="CaixaDeTexto 8"/>
          <p:cNvSpPr txBox="1">
            <a:spLocks noChangeArrowheads="1"/>
          </p:cNvSpPr>
          <p:nvPr/>
        </p:nvSpPr>
        <p:spPr bwMode="auto">
          <a:xfrm>
            <a:off x="6915468" y="1286974"/>
            <a:ext cx="796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ETA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26942" y="2729132"/>
            <a:ext cx="718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/>
              <a:t>Obrigado pela atenção</a:t>
            </a:r>
            <a:endParaRPr lang="pt-BR" sz="5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680" y="1942842"/>
            <a:ext cx="8416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21502" y="4726745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Contato: </a:t>
            </a:r>
            <a:r>
              <a:rPr lang="pt-BR" b="1" dirty="0" smtClean="0"/>
              <a:t>henrique@saaevicosa.com.br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102076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Mecanismo de Coagulação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88" y="3952875"/>
            <a:ext cx="6634162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http://water.me.vccs.edu/exam_prep/flo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038225"/>
            <a:ext cx="66881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13" y="0"/>
            <a:ext cx="8229600" cy="102076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tx1"/>
                </a:solidFill>
              </a:rPr>
              <a:t>Coagulantes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37624" y="1575582"/>
          <a:ext cx="8440616" cy="403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08"/>
                <a:gridCol w="4220308"/>
              </a:tblGrid>
              <a:tr h="705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Coagulante 	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Função</a:t>
                      </a:r>
                      <a:endParaRPr lang="pt-BR" dirty="0"/>
                    </a:p>
                  </a:txBody>
                  <a:tcPr/>
                </a:tc>
              </a:tr>
              <a:tr h="1217024">
                <a:tc>
                  <a:txBody>
                    <a:bodyPr/>
                    <a:lstStyle/>
                    <a:p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(SO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Sulfato de Alumínio 	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Cátions polivalentes (Al+3, Fe+3, Fe+2, etc.) neutralizam as cargas elétricas das partículas suspensas e os hidróxidos metálicos (Ex: Al2(OH)3), ao adsorverem os particulados, geram uma floculação parcial. 	</a:t>
                      </a:r>
                    </a:p>
                  </a:txBody>
                  <a:tcPr/>
                </a:tc>
              </a:tr>
              <a:tr h="705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 – Policloreto de Alumínio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05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FeCl</a:t>
                      </a:r>
                      <a:r>
                        <a:rPr lang="pt-BR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Cloreto Férrico 	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705101">
                <a:tc>
                  <a:txBody>
                    <a:bodyPr/>
                    <a:lstStyle/>
                    <a:p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FeSO</a:t>
                      </a:r>
                      <a:r>
                        <a:rPr lang="pt-BR" sz="11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Sulfato Ferroso 	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190625"/>
            <a:ext cx="79597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8457" y="0"/>
            <a:ext cx="7148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/>
              <a:t>MicroTSCM</a:t>
            </a:r>
            <a:r>
              <a:rPr lang="pt-BR" sz="5400" b="1" dirty="0" smtClean="0"/>
              <a:t> </a:t>
            </a:r>
            <a:r>
              <a:rPr lang="pt-BR" sz="5400" b="1" dirty="0" err="1" smtClean="0"/>
              <a:t>Analyser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72333" y="6274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2157366" y="890600"/>
            <a:ext cx="4623262" cy="6382395"/>
            <a:chOff x="4752000" y="1368000"/>
            <a:chExt cx="3765600" cy="486900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752000" y="1368000"/>
              <a:ext cx="3765600" cy="486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Forma livre 9"/>
            <p:cNvSpPr/>
            <p:nvPr/>
          </p:nvSpPr>
          <p:spPr>
            <a:xfrm>
              <a:off x="4752000" y="1368000"/>
              <a:ext cx="3765600" cy="4869000"/>
            </a:xfrm>
            <a:custGeom>
              <a:avLst>
                <a:gd name="f0" fmla="val 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2844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1"/>
            <a:lstStyle>
              <a:defPPr lvl="0">
                <a:buNone/>
              </a:defPPr>
              <a:lvl1pPr lvl="0">
                <a:buNone/>
              </a:lvl1pPr>
              <a:lvl2pPr lvl="1">
                <a:buClr>
                  <a:srgbClr val="000000"/>
                </a:buClr>
                <a:buSzPct val="100000"/>
                <a:buFont typeface="Times New Roman" pitchFamily="18"/>
                <a:buChar char="–"/>
              </a:lvl2pPr>
              <a:lvl3pPr lvl="2">
                <a:buClr>
                  <a:srgbClr val="000000"/>
                </a:buClr>
                <a:buSzPct val="100000"/>
                <a:buFont typeface="Times New Roman" pitchFamily="18"/>
                <a:buChar char="•"/>
              </a:lvl3pPr>
              <a:lvl4pPr lvl="3">
                <a:buClr>
                  <a:srgbClr val="000000"/>
                </a:buClr>
                <a:buSzPct val="100000"/>
                <a:buFont typeface="Times New Roman" pitchFamily="18"/>
                <a:buChar char="–"/>
              </a:lvl4pPr>
              <a:lvl5pPr lvl="4">
                <a:buClr>
                  <a:srgbClr val="000000"/>
                </a:buClr>
                <a:buSzPct val="100000"/>
                <a:buFont typeface="Times New Roman" pitchFamily="18"/>
                <a:buChar char="»"/>
              </a:lvl5pPr>
              <a:lvl6pPr lvl="5">
                <a:buClr>
                  <a:srgbClr val="000000"/>
                </a:buClr>
                <a:buSzPct val="100000"/>
                <a:buFont typeface="Times New Roman" pitchFamily="18"/>
                <a:buChar char="»"/>
              </a:lvl6pPr>
              <a:lvl7pPr lvl="6">
                <a:buClr>
                  <a:srgbClr val="000000"/>
                </a:buClr>
                <a:buSzPct val="100000"/>
                <a:buFont typeface="Times New Roman" pitchFamily="18"/>
                <a:buChar char="»"/>
              </a:lvl7pPr>
              <a:lvl8pPr lvl="7">
                <a:buClr>
                  <a:srgbClr val="000000"/>
                </a:buClr>
                <a:buSzPct val="100000"/>
                <a:buFont typeface="Times New Roman" pitchFamily="18"/>
                <a:buChar char="»"/>
              </a:lvl8pPr>
              <a:lvl9pPr lvl="8">
                <a:buClr>
                  <a:srgbClr val="000000"/>
                </a:buClr>
                <a:buSzPct val="100000"/>
                <a:buFont typeface="Times New Roman" pitchFamily="18"/>
                <a:buChar char="»"/>
              </a:lvl9pPr>
            </a:lstStyle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pt-BR" sz="3200" b="0" i="0" u="none" strike="noStrike" baseline="0">
                <a:ln>
                  <a:noFill/>
                </a:ln>
                <a:solidFill>
                  <a:srgbClr val="4157AD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18457" y="0"/>
            <a:ext cx="7148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/>
              <a:t>MicroTSCM</a:t>
            </a:r>
            <a:r>
              <a:rPr lang="pt-BR" sz="5400" b="1" dirty="0" smtClean="0"/>
              <a:t> </a:t>
            </a:r>
            <a:r>
              <a:rPr lang="pt-BR" sz="5400" b="1" dirty="0" err="1" smtClean="0"/>
              <a:t>Analyser</a:t>
            </a:r>
            <a:endParaRPr lang="pt-B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8577"/>
            <a:ext cx="3228393" cy="486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811151" y="1702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Forma livre 8"/>
          <p:cNvSpPr/>
          <p:nvPr/>
        </p:nvSpPr>
        <p:spPr>
          <a:xfrm>
            <a:off x="3352680" y="1714291"/>
            <a:ext cx="5791320" cy="203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Análise de Carga On-Line através de Corrente de Fluxo (</a:t>
            </a:r>
            <a:r>
              <a:rPr lang="pt-BR" sz="18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SCM-Streaming</a:t>
            </a:r>
            <a:r>
              <a:rPr lang="pt-BR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</a:t>
            </a:r>
            <a:r>
              <a:rPr lang="pt-BR" sz="18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Current</a:t>
            </a:r>
            <a:r>
              <a:rPr lang="pt-BR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).  O SCM da </a:t>
            </a:r>
            <a:r>
              <a:rPr lang="pt-BR" dirty="0" smtClean="0"/>
              <a:t>HF </a:t>
            </a:r>
            <a:r>
              <a:rPr lang="pt-BR" dirty="0" err="1" smtClean="0"/>
              <a:t>Scientific</a:t>
            </a:r>
            <a:r>
              <a:rPr lang="pt-BR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 trabalha com o princípio de geração de corrente, através do fluxo das partículas com cargas contidas na corrente de fluxo que passa através da câmara de medição e entre os eletrodos de medição</a:t>
            </a:r>
            <a:r>
              <a:rPr lang="en-GB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8"/>
                <a:cs typeface="Times New Roman" pitchFamily="18"/>
              </a:rPr>
              <a:t>.</a:t>
            </a:r>
            <a:endParaRPr lang="en-GB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25483" y="3154154"/>
            <a:ext cx="5718517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.</a:t>
            </a:r>
            <a:endParaRPr lang="pt-BR" dirty="0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98874" y="3995224"/>
            <a:ext cx="5845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dirty="0" smtClean="0"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A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diferença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potencial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é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induzida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entre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os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dois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eletrodos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contido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um no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topo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célula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fluxo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outro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na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base. A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resultante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potencial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é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desenvolvida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proporcionalmente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a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carga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livre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eletronicamente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processada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lida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em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valores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de SCM -  Streaming Current Value.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0199"/>
            <a:ext cx="9144000" cy="523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018457" y="0"/>
            <a:ext cx="7148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err="1" smtClean="0"/>
              <a:t>MicroTSCM</a:t>
            </a:r>
            <a:r>
              <a:rPr lang="pt-BR" sz="5400" b="1" dirty="0" smtClean="0"/>
              <a:t> </a:t>
            </a:r>
            <a:r>
              <a:rPr lang="pt-BR" sz="5400" b="1" dirty="0" err="1" smtClean="0"/>
              <a:t>Analyser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8" y="998806"/>
            <a:ext cx="9091003" cy="4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123028" y="0"/>
            <a:ext cx="3634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/>
              <a:t>Instalação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a311cfebb19e5349cac16cf65b4ba5bf77d691"/>
</p:tagLst>
</file>

<file path=ppt/theme/theme1.xml><?xml version="1.0" encoding="utf-8"?>
<a:theme xmlns:a="http://schemas.openxmlformats.org/drawingml/2006/main" name="apresentação assemae">
  <a:themeElements>
    <a:clrScheme name="Office Theme 13">
      <a:dk1>
        <a:srgbClr val="000000"/>
      </a:dk1>
      <a:lt1>
        <a:srgbClr val="FFFFFF"/>
      </a:lt1>
      <a:dk2>
        <a:srgbClr val="FF0066"/>
      </a:dk2>
      <a:lt2>
        <a:srgbClr val="C0C0C0"/>
      </a:lt2>
      <a:accent1>
        <a:srgbClr val="0066CC"/>
      </a:accent1>
      <a:accent2>
        <a:srgbClr val="66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5C8AE7"/>
      </a:accent6>
      <a:hlink>
        <a:srgbClr val="FF0066"/>
      </a:hlink>
      <a:folHlink>
        <a:srgbClr val="5F5F5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FF0066"/>
        </a:dk2>
        <a:lt2>
          <a:srgbClr val="C0C0C0"/>
        </a:lt2>
        <a:accent1>
          <a:srgbClr val="0066CC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5C8AE7"/>
        </a:accent6>
        <a:hlink>
          <a:srgbClr val="FF006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3">
    <a:dk1>
      <a:srgbClr val="000000"/>
    </a:dk1>
    <a:lt1>
      <a:srgbClr val="FFFFFF"/>
    </a:lt1>
    <a:dk2>
      <a:srgbClr val="FF0066"/>
    </a:dk2>
    <a:lt2>
      <a:srgbClr val="C0C0C0"/>
    </a:lt2>
    <a:accent1>
      <a:srgbClr val="0066CC"/>
    </a:accent1>
    <a:accent2>
      <a:srgbClr val="6699FF"/>
    </a:accent2>
    <a:accent3>
      <a:srgbClr val="FFFFFF"/>
    </a:accent3>
    <a:accent4>
      <a:srgbClr val="000000"/>
    </a:accent4>
    <a:accent5>
      <a:srgbClr val="AAB8E2"/>
    </a:accent5>
    <a:accent6>
      <a:srgbClr val="5C8AE7"/>
    </a:accent6>
    <a:hlink>
      <a:srgbClr val="FF0066"/>
    </a:hlink>
    <a:folHlink>
      <a:srgbClr val="5F5F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707</Words>
  <Application>Microsoft Office PowerPoint</Application>
  <PresentationFormat>Apresentação na tela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apresentação assemae</vt:lpstr>
      <vt:lpstr>OTIMIZAÇÃO DA DOSAGEM DE COAGULANTE NAS ETAs DE VIÇOSA-MG </vt:lpstr>
      <vt:lpstr>ESTAÇÕES DE TRATAMENTO DE ÁGUA EM VIÇOSA</vt:lpstr>
      <vt:lpstr>Mecanismo de Coagulação</vt:lpstr>
      <vt:lpstr>Coagulantes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OTIMIZAÇÃO DA DOSAGEM DE COAGULANTE NAS ETAS DE VIÇOSA-MG</dc:title>
  <dc:creator>Casa</dc:creator>
  <cp:lastModifiedBy>ctbc</cp:lastModifiedBy>
  <cp:revision>73</cp:revision>
  <dcterms:created xsi:type="dcterms:W3CDTF">2015-05-23T14:35:30Z</dcterms:created>
  <dcterms:modified xsi:type="dcterms:W3CDTF">2015-05-26T16:26:37Z</dcterms:modified>
</cp:coreProperties>
</file>