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276" r:id="rId5"/>
    <p:sldId id="27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EE6"/>
    <a:srgbClr val="FBFAF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69" d="100"/>
          <a:sy n="69" d="100"/>
        </p:scale>
        <p:origin x="-780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3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3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6" descr="C:\Users\gabriel.silva\Desktop\Faixa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3026"/>
          <a:stretch>
            <a:fillRect/>
          </a:stretch>
        </p:blipFill>
        <p:spPr bwMode="auto">
          <a:xfrm>
            <a:off x="2443048" y="-6739"/>
            <a:ext cx="6501978" cy="1423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058202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20/06/2017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59218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20/06/2017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152852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20/06/2017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9706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20/06/2017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075995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20/06/2017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67901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20/06/2017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01379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20/06/2017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592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20/06/2017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64662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20/06/2017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752294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pPr/>
              <a:t>20/06/2017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11989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65BCC-9072-4890-AF83-E93E95C6CF1C}" type="datetimeFigureOut">
              <a:rPr lang="pt-BR" smtClean="0"/>
              <a:pPr/>
              <a:t>20/06/2017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DD68F-B5DA-4F04-A6F4-7B4B51212C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4455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71025" y="1588944"/>
            <a:ext cx="9144000" cy="2387600"/>
          </a:xfrm>
        </p:spPr>
        <p:txBody>
          <a:bodyPr anchor="ctr" anchorCtr="0">
            <a:normAutofit/>
          </a:bodyPr>
          <a:lstStyle/>
          <a:p>
            <a:r>
              <a:rPr lang="pt-BR" b="1" dirty="0" smtClean="0"/>
              <a:t>PRIORIZAÇÃO DE CRITÉRIOS PARA AVALIAÇÃO DE MODELOS DE GESTÃO DE SERVIÇOS DE ÁGUA E ESGOTO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1023256" y="4267200"/>
            <a:ext cx="9144000" cy="2137228"/>
          </a:xfrm>
        </p:spPr>
        <p:txBody>
          <a:bodyPr>
            <a:normAutofit fontScale="62500" lnSpcReduction="20000"/>
          </a:bodyPr>
          <a:lstStyle/>
          <a:p>
            <a:r>
              <a:rPr lang="pt-BR" b="1" dirty="0" smtClean="0"/>
              <a:t>Autores:</a:t>
            </a:r>
          </a:p>
          <a:p>
            <a:pPr>
              <a:buNone/>
            </a:pPr>
            <a:r>
              <a:rPr lang="pt-BR" b="1" dirty="0" smtClean="0"/>
              <a:t>	</a:t>
            </a:r>
            <a:r>
              <a:rPr lang="pt-BR" b="1" dirty="0" smtClean="0"/>
              <a:t> Tiago </a:t>
            </a:r>
            <a:r>
              <a:rPr lang="pt-BR" b="1" dirty="0" err="1" smtClean="0"/>
              <a:t>Cavelagna</a:t>
            </a:r>
            <a:endParaRPr lang="pt-BR" b="1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pt-BR" dirty="0" smtClean="0"/>
              <a:t> Mestre em Ciência e Engenharia Ambiental pela Universidade Federal de </a:t>
            </a:r>
            <a:r>
              <a:rPr lang="pt-BR" dirty="0" err="1" smtClean="0"/>
              <a:t>Alfenas-UNIFAL-MG</a:t>
            </a:r>
            <a:endParaRPr lang="pt-BR" dirty="0" smtClean="0"/>
          </a:p>
          <a:p>
            <a:pPr>
              <a:buNone/>
            </a:pPr>
            <a:r>
              <a:rPr lang="pt-BR" b="1" dirty="0" smtClean="0"/>
              <a:t>	</a:t>
            </a:r>
            <a:r>
              <a:rPr lang="pt-BR" b="1" dirty="0" smtClean="0"/>
              <a:t>Cláudio </a:t>
            </a:r>
            <a:r>
              <a:rPr lang="pt-BR" b="1" dirty="0" smtClean="0"/>
              <a:t>Antônio de Andrade Lima</a:t>
            </a:r>
            <a:endParaRPr lang="pt-BR" dirty="0" smtClean="0"/>
          </a:p>
          <a:p>
            <a:pPr>
              <a:buNone/>
            </a:pPr>
            <a:r>
              <a:rPr lang="pt-BR" b="1" dirty="0" smtClean="0"/>
              <a:t>	</a:t>
            </a:r>
            <a:r>
              <a:rPr lang="pt-BR" b="1" dirty="0" err="1" smtClean="0"/>
              <a:t>Maicon</a:t>
            </a:r>
            <a:r>
              <a:rPr lang="pt-BR" b="1" dirty="0" smtClean="0"/>
              <a:t> </a:t>
            </a:r>
            <a:r>
              <a:rPr lang="pt-BR" b="1" dirty="0" smtClean="0"/>
              <a:t>Gouveia de Oliveira</a:t>
            </a:r>
            <a:endParaRPr lang="pt-BR" dirty="0" smtClean="0"/>
          </a:p>
          <a:p>
            <a:pPr>
              <a:buNone/>
            </a:pPr>
            <a:r>
              <a:rPr lang="pt-BR" b="1" dirty="0" smtClean="0"/>
              <a:t>	Eduardo Gomes Salgado</a:t>
            </a:r>
            <a:endParaRPr lang="pt-BR" dirty="0" smtClean="0"/>
          </a:p>
          <a:p>
            <a:pPr algn="l"/>
            <a:endParaRPr lang="pt-BR" b="1" dirty="0" smtClean="0"/>
          </a:p>
          <a:p>
            <a:pPr algn="l"/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01442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1" y="1533525"/>
            <a:ext cx="9144000" cy="2387600"/>
          </a:xfrm>
        </p:spPr>
        <p:txBody>
          <a:bodyPr anchor="t" anchorCtr="0">
            <a:normAutofit/>
          </a:bodyPr>
          <a:lstStyle/>
          <a:p>
            <a:r>
              <a:rPr lang="pt-BR" sz="2400" dirty="0" smtClean="0">
                <a:latin typeface="+mn-lt"/>
              </a:rPr>
              <a:t>A Figura apresenta os resultados finais das prioridades apontadas pelos especialistas consultados e gerados pela rotina de cálculo do método AHP.</a:t>
            </a:r>
            <a:br>
              <a:rPr lang="pt-BR" sz="2400" dirty="0" smtClean="0">
                <a:latin typeface="+mn-lt"/>
              </a:rPr>
            </a:br>
            <a:endParaRPr lang="pt-BR" sz="2400" b="1" dirty="0">
              <a:latin typeface="+mn-lt"/>
            </a:endParaRP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2466106" y="2549242"/>
          <a:ext cx="7010402" cy="3584335"/>
        </p:xfrm>
        <a:graphic>
          <a:graphicData uri="http://schemas.openxmlformats.org/drawingml/2006/table">
            <a:tbl>
              <a:tblPr/>
              <a:tblGrid>
                <a:gridCol w="606161"/>
                <a:gridCol w="507243"/>
                <a:gridCol w="507243"/>
                <a:gridCol w="507243"/>
                <a:gridCol w="507243"/>
                <a:gridCol w="507243"/>
                <a:gridCol w="507243"/>
                <a:gridCol w="507243"/>
                <a:gridCol w="507243"/>
                <a:gridCol w="507243"/>
                <a:gridCol w="966216"/>
                <a:gridCol w="872838"/>
              </a:tblGrid>
              <a:tr h="292495">
                <a:tc gridSpan="1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Arial"/>
                          <a:ea typeface="Times New Roman"/>
                          <a:cs typeface="Times New Roman"/>
                        </a:rPr>
                        <a:t>Consolidação Geral das Prioridades Relativas - AIP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527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Arial"/>
                          <a:ea typeface="Times New Roman"/>
                          <a:cs typeface="Times New Roman"/>
                        </a:rPr>
                        <a:t>Especialistas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5054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Índices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Média Geométrica 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Prioridade 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Resultante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2527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0,087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0,148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Arial"/>
                          <a:ea typeface="Times New Roman"/>
                          <a:cs typeface="Times New Roman"/>
                        </a:rPr>
                        <a:t>0,103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Arial"/>
                          <a:ea typeface="Times New Roman"/>
                          <a:cs typeface="Times New Roman"/>
                        </a:rPr>
                        <a:t>0,098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Arial"/>
                          <a:ea typeface="Times New Roman"/>
                          <a:cs typeface="Times New Roman"/>
                        </a:rPr>
                        <a:t>0,098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0,022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0,224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0,195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0,124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0,105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C2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527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0,100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0,139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Arial"/>
                          <a:ea typeface="Times New Roman"/>
                          <a:cs typeface="Times New Roman"/>
                        </a:rPr>
                        <a:t>0,401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Arial"/>
                          <a:ea typeface="Times New Roman"/>
                          <a:cs typeface="Times New Roman"/>
                        </a:rPr>
                        <a:t>0,127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Arial"/>
                          <a:ea typeface="Times New Roman"/>
                          <a:cs typeface="Times New Roman"/>
                        </a:rPr>
                        <a:t>0,196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0,251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0,322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0,038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0,160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0,160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C3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527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0,106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0,136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Arial"/>
                          <a:ea typeface="Times New Roman"/>
                          <a:cs typeface="Times New Roman"/>
                        </a:rPr>
                        <a:t>0,096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0,115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0,168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Arial"/>
                          <a:ea typeface="Times New Roman"/>
                          <a:cs typeface="Times New Roman"/>
                        </a:rPr>
                        <a:t>0,216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0,132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0,089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0,158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0,130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C1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527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0,033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0,015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Arial"/>
                          <a:ea typeface="Times New Roman"/>
                          <a:cs typeface="Times New Roman"/>
                        </a:rPr>
                        <a:t>0,068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0,076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0,024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0,079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Arial"/>
                          <a:ea typeface="Times New Roman"/>
                          <a:cs typeface="Times New Roman"/>
                        </a:rPr>
                        <a:t>0,072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Arial"/>
                          <a:ea typeface="Times New Roman"/>
                          <a:cs typeface="Times New Roman"/>
                        </a:rPr>
                        <a:t>0,210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0,118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0,059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C7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527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0,041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0,176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Arial"/>
                          <a:ea typeface="Times New Roman"/>
                          <a:cs typeface="Times New Roman"/>
                        </a:rPr>
                        <a:t>0,042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0,147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0,022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0,085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0,063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Arial"/>
                          <a:ea typeface="Times New Roman"/>
                          <a:cs typeface="Times New Roman"/>
                        </a:rPr>
                        <a:t>0,151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0,089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0,074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C9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527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0,030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0,088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Arial"/>
                          <a:ea typeface="Times New Roman"/>
                          <a:cs typeface="Times New Roman"/>
                        </a:rPr>
                        <a:t>0,070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0,060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0,024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0,077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0,072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Arial"/>
                          <a:ea typeface="Times New Roman"/>
                          <a:cs typeface="Times New Roman"/>
                        </a:rPr>
                        <a:t>0,106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0,056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0,059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C8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527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0,114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0,086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Arial"/>
                          <a:ea typeface="Times New Roman"/>
                          <a:cs typeface="Times New Roman"/>
                        </a:rPr>
                        <a:t>0,101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0,179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0,122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0,071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0,056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0,141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Arial"/>
                          <a:ea typeface="Times New Roman"/>
                          <a:cs typeface="Times New Roman"/>
                        </a:rPr>
                        <a:t>0,071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0,098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Arial"/>
                          <a:ea typeface="Times New Roman"/>
                          <a:cs typeface="Times New Roman"/>
                        </a:rPr>
                        <a:t>C5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527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0,229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0,098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Arial"/>
                          <a:ea typeface="Times New Roman"/>
                          <a:cs typeface="Times New Roman"/>
                        </a:rPr>
                        <a:t>0,024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0,084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0,213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0,073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0,029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0,046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Arial"/>
                          <a:ea typeface="Times New Roman"/>
                          <a:cs typeface="Times New Roman"/>
                        </a:rPr>
                        <a:t>0,120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Arial"/>
                          <a:ea typeface="Times New Roman"/>
                          <a:cs typeface="Times New Roman"/>
                        </a:rPr>
                        <a:t>0,078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Arial"/>
                          <a:ea typeface="Times New Roman"/>
                          <a:cs typeface="Times New Roman"/>
                        </a:rPr>
                        <a:t>C4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527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0,260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0,114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Arial"/>
                          <a:ea typeface="Times New Roman"/>
                          <a:cs typeface="Times New Roman"/>
                        </a:rPr>
                        <a:t>0,095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0,113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0,133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0,136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0,030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0,022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0,104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latin typeface="Arial"/>
                          <a:ea typeface="Times New Roman"/>
                          <a:cs typeface="Times New Roman"/>
                        </a:rPr>
                        <a:t>0,090</a:t>
                      </a:r>
                      <a:endParaRPr lang="pt-B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latin typeface="Arial"/>
                          <a:ea typeface="Times New Roman"/>
                          <a:cs typeface="Times New Roman"/>
                        </a:rPr>
                        <a:t>C6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424546" y="6033338"/>
            <a:ext cx="245225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Fonte: </a:t>
            </a:r>
            <a:r>
              <a:rPr kumimoji="0" lang="pt-B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Cavelagna</a:t>
            </a:r>
            <a:r>
              <a:rPr kumimoji="0" lang="pt-B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(2016)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819861" y="1741344"/>
            <a:ext cx="9144000" cy="2387600"/>
          </a:xfrm>
        </p:spPr>
        <p:txBody>
          <a:bodyPr anchor="t" anchorCtr="0">
            <a:normAutofit/>
          </a:bodyPr>
          <a:lstStyle/>
          <a:p>
            <a:r>
              <a:rPr lang="pt-BR" sz="2000" dirty="0" smtClean="0"/>
              <a:t/>
            </a:r>
            <a:br>
              <a:rPr lang="pt-BR" sz="2000" dirty="0" smtClean="0"/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886691" y="1787237"/>
            <a:ext cx="1022465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A consolidação dos dados apontou segundo o julgamento dos especialistas os critérios prioritários na seguinte ordem:</a:t>
            </a:r>
          </a:p>
          <a:p>
            <a:endParaRPr lang="pt-BR" sz="2400" dirty="0" smtClean="0"/>
          </a:p>
          <a:p>
            <a:r>
              <a:rPr lang="pt-BR" sz="2400" dirty="0" smtClean="0"/>
              <a:t>C2 – Índice de qualidade. </a:t>
            </a:r>
          </a:p>
          <a:p>
            <a:r>
              <a:rPr lang="pt-BR" sz="2400" dirty="0" smtClean="0"/>
              <a:t>C3 – Índice de esgoto tratado</a:t>
            </a:r>
          </a:p>
          <a:p>
            <a:r>
              <a:rPr lang="pt-BR" sz="2400" dirty="0" smtClean="0"/>
              <a:t>C1 – Índice de Perdas. </a:t>
            </a:r>
          </a:p>
          <a:p>
            <a:endParaRPr lang="pt-BR" sz="2400" dirty="0" smtClean="0"/>
          </a:p>
          <a:p>
            <a:r>
              <a:rPr lang="pt-BR" sz="2400" dirty="0" smtClean="0"/>
              <a:t>Isto mostra que independente do perfil dos especialistas, os critérios técnicos foram absolutamente priorizados.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="" xmlns:p14="http://schemas.microsoft.com/office/powerpoint/2010/main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/>
          <p:cNvSpPr/>
          <p:nvPr/>
        </p:nvSpPr>
        <p:spPr>
          <a:xfrm>
            <a:off x="1233053" y="2274607"/>
            <a:ext cx="1018309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/>
              <a:t>Os critérios da dimensão Regulação e Controle Social aparecem como segunda prioridade, seguindo agrupados:</a:t>
            </a:r>
          </a:p>
          <a:p>
            <a:endParaRPr lang="pt-BR" sz="2400" dirty="0" smtClean="0"/>
          </a:p>
          <a:p>
            <a:r>
              <a:rPr lang="pt-BR" sz="2400" dirty="0" smtClean="0"/>
              <a:t>C7 - Valor de Tarifa Média</a:t>
            </a:r>
          </a:p>
          <a:p>
            <a:endParaRPr lang="en-US" sz="2400" dirty="0" smtClean="0"/>
          </a:p>
          <a:p>
            <a:r>
              <a:rPr lang="pt-BR" sz="2400" dirty="0" smtClean="0"/>
              <a:t>C9 - Índice de Qualidade da Regulação</a:t>
            </a:r>
          </a:p>
          <a:p>
            <a:endParaRPr lang="pt-BR" sz="2400" dirty="0" smtClean="0"/>
          </a:p>
          <a:p>
            <a:r>
              <a:rPr lang="pt-BR" sz="2400" dirty="0" smtClean="0"/>
              <a:t>C8 - Índice de Participação Social</a:t>
            </a:r>
          </a:p>
          <a:p>
            <a:r>
              <a:rPr lang="pt-BR" sz="2400" dirty="0" smtClean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/>
          <p:cNvSpPr/>
          <p:nvPr/>
        </p:nvSpPr>
        <p:spPr>
          <a:xfrm>
            <a:off x="1607127" y="2285999"/>
            <a:ext cx="881149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/>
              <a:t>Como critérios menos prioritários aparecem os critérios da dimensão econômica e financeira na seguinte ordem:</a:t>
            </a:r>
          </a:p>
          <a:p>
            <a:endParaRPr lang="en-US" sz="2400" dirty="0" smtClean="0"/>
          </a:p>
          <a:p>
            <a:r>
              <a:rPr lang="en-US" sz="2400" dirty="0" smtClean="0"/>
              <a:t>C5 – </a:t>
            </a:r>
            <a:r>
              <a:rPr lang="en-US" sz="2400" dirty="0" err="1" smtClean="0"/>
              <a:t>Índice</a:t>
            </a:r>
            <a:r>
              <a:rPr lang="en-US" sz="2400" dirty="0" smtClean="0"/>
              <a:t> de </a:t>
            </a:r>
            <a:r>
              <a:rPr lang="en-US" sz="2400" dirty="0" err="1" smtClean="0"/>
              <a:t>Lucratividade</a:t>
            </a:r>
            <a:r>
              <a:rPr lang="en-US" sz="2400" dirty="0" smtClean="0"/>
              <a:t> 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Usuário</a:t>
            </a:r>
            <a:endParaRPr lang="en-US" sz="2400" dirty="0" smtClean="0"/>
          </a:p>
          <a:p>
            <a:r>
              <a:rPr lang="en-US" sz="2400" dirty="0" smtClean="0"/>
              <a:t>C4 – </a:t>
            </a:r>
            <a:r>
              <a:rPr lang="en-US" sz="2400" dirty="0" err="1" smtClean="0"/>
              <a:t>Índice</a:t>
            </a:r>
            <a:r>
              <a:rPr lang="en-US" sz="2400" dirty="0" smtClean="0"/>
              <a:t> de </a:t>
            </a:r>
            <a:r>
              <a:rPr lang="en-US" sz="2400" dirty="0" err="1" smtClean="0"/>
              <a:t>Liquidez</a:t>
            </a:r>
            <a:r>
              <a:rPr lang="en-US" sz="2400" dirty="0" smtClean="0"/>
              <a:t> </a:t>
            </a:r>
            <a:r>
              <a:rPr lang="en-US" sz="2400" dirty="0" err="1" smtClean="0"/>
              <a:t>Corrente</a:t>
            </a:r>
            <a:endParaRPr lang="en-US" sz="2400" dirty="0" smtClean="0"/>
          </a:p>
          <a:p>
            <a:r>
              <a:rPr lang="en-US" sz="2400" dirty="0" smtClean="0"/>
              <a:t>C6 – </a:t>
            </a:r>
            <a:r>
              <a:rPr lang="en-US" sz="2400" dirty="0" err="1" smtClean="0"/>
              <a:t>Índice</a:t>
            </a:r>
            <a:r>
              <a:rPr lang="en-US" sz="2400" dirty="0" smtClean="0"/>
              <a:t> de </a:t>
            </a:r>
            <a:r>
              <a:rPr lang="en-US" sz="2400" dirty="0" err="1" smtClean="0"/>
              <a:t>Retorno</a:t>
            </a:r>
            <a:r>
              <a:rPr lang="en-US" sz="2400" dirty="0" smtClean="0"/>
              <a:t> </a:t>
            </a:r>
            <a:r>
              <a:rPr lang="en-US" sz="2400" dirty="0" err="1" smtClean="0"/>
              <a:t>Sobre</a:t>
            </a:r>
            <a:r>
              <a:rPr lang="en-US" sz="2400" dirty="0" smtClean="0"/>
              <a:t> </a:t>
            </a:r>
            <a:r>
              <a:rPr lang="en-US" sz="2400" dirty="0" err="1" smtClean="0"/>
              <a:t>Patrimônio</a:t>
            </a:r>
            <a:r>
              <a:rPr lang="en-US" sz="2400" dirty="0" smtClean="0"/>
              <a:t> </a:t>
            </a:r>
            <a:r>
              <a:rPr lang="en-US" sz="2400" dirty="0" err="1" smtClean="0"/>
              <a:t>Líquido</a:t>
            </a:r>
            <a:endParaRPr lang="en-US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 Nenhum dos especialistas, priorizou critérios desta dimensão</a:t>
            </a:r>
            <a:endParaRPr lang="pt-BR" sz="2400" dirty="0"/>
          </a:p>
        </p:txBody>
      </p:sp>
    </p:spTree>
    <p:extLst>
      <p:ext uri="{BB962C8B-B14F-4D97-AF65-F5344CB8AC3E}">
        <p14:creationId xmlns="" xmlns:p14="http://schemas.microsoft.com/office/powerpoint/2010/main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1" y="1990726"/>
            <a:ext cx="9144000" cy="2387600"/>
          </a:xfrm>
        </p:spPr>
        <p:txBody>
          <a:bodyPr anchor="t" anchorCtr="0">
            <a:normAutofit/>
          </a:bodyPr>
          <a:lstStyle/>
          <a:p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/>
            </a:r>
            <a:br>
              <a:rPr lang="pt-BR" sz="2000" dirty="0" smtClean="0"/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1011383" y="1759527"/>
            <a:ext cx="10210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Conclusão</a:t>
            </a:r>
            <a:endParaRPr lang="pt-BR" sz="2400" b="1" dirty="0" smtClean="0"/>
          </a:p>
          <a:p>
            <a:endParaRPr lang="pt-BR" sz="2400" dirty="0" smtClean="0"/>
          </a:p>
          <a:p>
            <a:r>
              <a:rPr lang="pt-BR" sz="2400" dirty="0" smtClean="0"/>
              <a:t>O modelo de análise multicritério AHP mostrou se adequado para estruturação do processo de decisão sobre modelos de gestão de serviços de água e esgoto e os critérios selecionados para subsidiar este processo foram validados por especialistas.  </a:t>
            </a:r>
          </a:p>
          <a:p>
            <a:endParaRPr lang="en-US" sz="2400" dirty="0" smtClean="0"/>
          </a:p>
          <a:p>
            <a:r>
              <a:rPr lang="pt-BR" sz="2400" dirty="0" smtClean="0"/>
              <a:t>Dos nove especialistas, cinco apontaram a dimensão técnica e operacional como sendo a prioritária. A dimensão de Regulação e Controle Social e Econômica Financeira vieram, respectivamente, em seguida.</a:t>
            </a:r>
          </a:p>
          <a:p>
            <a:endParaRPr lang="en-US" sz="2400" dirty="0" smtClean="0"/>
          </a:p>
          <a:p>
            <a:endParaRPr lang="pt-BR" sz="2400" dirty="0" smtClean="0"/>
          </a:p>
          <a:p>
            <a:endParaRPr lang="en-US" sz="2400" dirty="0" smtClean="0"/>
          </a:p>
          <a:p>
            <a:endParaRPr lang="pt-BR" sz="2400" dirty="0" smtClean="0"/>
          </a:p>
          <a:p>
            <a:endParaRPr lang="pt-BR" sz="2400" dirty="0"/>
          </a:p>
        </p:txBody>
      </p:sp>
    </p:spTree>
    <p:extLst>
      <p:ext uri="{BB962C8B-B14F-4D97-AF65-F5344CB8AC3E}">
        <p14:creationId xmlns="" xmlns:p14="http://schemas.microsoft.com/office/powerpoint/2010/main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969819" y="1634836"/>
            <a:ext cx="101692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Na consolidação geral dos dados a ordem dos critérios avaliados ficou assim disposta:</a:t>
            </a:r>
          </a:p>
          <a:p>
            <a:endParaRPr lang="pt-BR" sz="2400" dirty="0" smtClean="0"/>
          </a:p>
          <a:p>
            <a:r>
              <a:rPr lang="pt-BR" sz="2400" dirty="0" smtClean="0"/>
              <a:t>Índice de Qualidade,</a:t>
            </a:r>
          </a:p>
          <a:p>
            <a:r>
              <a:rPr lang="pt-BR" sz="2400" dirty="0" smtClean="0"/>
              <a:t>Índice de Esgoto Tratado, </a:t>
            </a:r>
          </a:p>
          <a:p>
            <a:r>
              <a:rPr lang="pt-BR" sz="2400" dirty="0" smtClean="0"/>
              <a:t>Índice de Perdas, </a:t>
            </a:r>
          </a:p>
          <a:p>
            <a:r>
              <a:rPr lang="pt-BR" sz="2400" dirty="0" smtClean="0"/>
              <a:t>Valor da Tarifa Média Praticada, </a:t>
            </a:r>
          </a:p>
          <a:p>
            <a:r>
              <a:rPr lang="pt-BR" sz="2400" dirty="0" smtClean="0"/>
              <a:t>Índice de Qualidade da Regulação, </a:t>
            </a:r>
          </a:p>
          <a:p>
            <a:r>
              <a:rPr lang="pt-BR" sz="2400" dirty="0" smtClean="0"/>
              <a:t>Índice de Participação Social, </a:t>
            </a:r>
          </a:p>
          <a:p>
            <a:r>
              <a:rPr lang="pt-BR" sz="2400" dirty="0" smtClean="0"/>
              <a:t>Índice de Lucratividade por Usuário, </a:t>
            </a:r>
          </a:p>
          <a:p>
            <a:r>
              <a:rPr lang="pt-BR" sz="2400" dirty="0" smtClean="0"/>
              <a:t>Índice de Liquidez Corrente e </a:t>
            </a:r>
          </a:p>
          <a:p>
            <a:r>
              <a:rPr lang="pt-BR" sz="2400" dirty="0" smtClean="0"/>
              <a:t>Índice de Retorno Sobre Patrimônio Líquido.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1" y="1990726"/>
            <a:ext cx="9144000" cy="2387600"/>
          </a:xfrm>
        </p:spPr>
        <p:txBody>
          <a:bodyPr anchor="t" anchorCtr="0">
            <a:normAutofit/>
          </a:bodyPr>
          <a:lstStyle/>
          <a:p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/>
            </a:r>
            <a:br>
              <a:rPr lang="pt-BR" sz="2000" dirty="0" smtClean="0"/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872837" y="1399310"/>
            <a:ext cx="1046018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Referências</a:t>
            </a:r>
            <a:r>
              <a:rPr lang="en-US" b="1" dirty="0" smtClean="0"/>
              <a:t>:</a:t>
            </a:r>
            <a:endParaRPr lang="pt-BR" b="1" dirty="0" smtClean="0"/>
          </a:p>
          <a:p>
            <a:endParaRPr lang="pt-BR" dirty="0" smtClean="0"/>
          </a:p>
          <a:p>
            <a:r>
              <a:rPr lang="pt-BR" dirty="0" smtClean="0"/>
              <a:t>ALMEIDA, </a:t>
            </a:r>
            <a:r>
              <a:rPr lang="pt-BR" dirty="0" err="1" smtClean="0"/>
              <a:t>A.T.</a:t>
            </a:r>
            <a:r>
              <a:rPr lang="pt-BR" dirty="0" smtClean="0"/>
              <a:t> Conhecimento e uso de métodos multicritério de apoio a decisão. Editora Universitária. Recife, 2009.</a:t>
            </a:r>
          </a:p>
          <a:p>
            <a:endParaRPr lang="pt-BR" dirty="0" smtClean="0"/>
          </a:p>
          <a:p>
            <a:r>
              <a:rPr lang="pt-BR" dirty="0" smtClean="0"/>
              <a:t>BRASIL. Ministério das Cidades, Secretaria Nacional de Saneamento Ambiental. Tabela completa de indicadores de desagregados e agregados, Diagnóstico dos Serviços de Água e Esgotos – 2013. Disponível em: &lt;http://www.snis.gov.br/PaginaCarrega.</a:t>
            </a:r>
            <a:r>
              <a:rPr lang="pt-BR" dirty="0" err="1" smtClean="0"/>
              <a:t>php</a:t>
            </a:r>
            <a:r>
              <a:rPr lang="pt-BR" dirty="0" smtClean="0"/>
              <a:t>?</a:t>
            </a:r>
            <a:r>
              <a:rPr lang="pt-BR" dirty="0" err="1" smtClean="0"/>
              <a:t>EWRErterterTERTer</a:t>
            </a:r>
            <a:r>
              <a:rPr lang="pt-BR" dirty="0" smtClean="0"/>
              <a:t>=103&gt; acesso em 22/09/2014.</a:t>
            </a:r>
          </a:p>
          <a:p>
            <a:endParaRPr lang="pt-BR" dirty="0" smtClean="0"/>
          </a:p>
          <a:p>
            <a:r>
              <a:rPr lang="pt-BR" dirty="0" smtClean="0"/>
              <a:t>CAVELAGNA, T.. Estruturação de processo de   modelo de gestão de serviços de água e esgoto por AHP (</a:t>
            </a:r>
            <a:r>
              <a:rPr lang="pt-BR" dirty="0" err="1" smtClean="0"/>
              <a:t>Analytic</a:t>
            </a:r>
            <a:r>
              <a:rPr lang="pt-BR" dirty="0" smtClean="0"/>
              <a:t> </a:t>
            </a:r>
            <a:r>
              <a:rPr lang="pt-BR" dirty="0" err="1" smtClean="0"/>
              <a:t>Hierarchy</a:t>
            </a:r>
            <a:r>
              <a:rPr lang="pt-BR" dirty="0" smtClean="0"/>
              <a:t> </a:t>
            </a:r>
            <a:r>
              <a:rPr lang="pt-BR" dirty="0" err="1" smtClean="0"/>
              <a:t>Process</a:t>
            </a:r>
            <a:r>
              <a:rPr lang="pt-BR" dirty="0" smtClean="0"/>
              <a:t>). Dissertação (Programa de Pós-Graduação em Ciência e Engenharia </a:t>
            </a:r>
            <a:r>
              <a:rPr lang="pt-BR" dirty="0" err="1" smtClean="0"/>
              <a:t>Ambiental-PPCEA</a:t>
            </a:r>
            <a:r>
              <a:rPr lang="pt-BR" dirty="0" smtClean="0"/>
              <a:t>) – Instituto de Ciência e </a:t>
            </a:r>
            <a:r>
              <a:rPr lang="pt-BR" dirty="0" err="1" smtClean="0"/>
              <a:t>Tecnologia-ICT</a:t>
            </a:r>
            <a:r>
              <a:rPr lang="pt-BR" dirty="0" smtClean="0"/>
              <a:t> da Universidade Federal de Alfenas, Poços de Caldas, 2016.</a:t>
            </a:r>
          </a:p>
          <a:p>
            <a:endParaRPr lang="pt-BR" dirty="0" smtClean="0"/>
          </a:p>
          <a:p>
            <a:r>
              <a:rPr lang="pt-BR" dirty="0" smtClean="0"/>
              <a:t>COSTA, </a:t>
            </a:r>
            <a:r>
              <a:rPr lang="pt-BR" dirty="0" err="1" smtClean="0"/>
              <a:t>T.C.</a:t>
            </a:r>
            <a:r>
              <a:rPr lang="pt-BR" dirty="0" smtClean="0"/>
              <a:t>; BELDERRAIN, </a:t>
            </a:r>
            <a:r>
              <a:rPr lang="pt-BR" dirty="0" err="1" smtClean="0"/>
              <a:t>M.C.N.</a:t>
            </a:r>
            <a:r>
              <a:rPr lang="pt-BR" dirty="0" smtClean="0"/>
              <a:t> Decisão em Grupo em Métodos Multicritério de Apoio à Decisão. XV Encontro de Iniciação Científica e Pós-Graduação do ITA, XV ENCITA. 2009. São José dos Campos</a:t>
            </a:r>
          </a:p>
          <a:p>
            <a:endParaRPr lang="pt-BR" dirty="0" smtClean="0"/>
          </a:p>
          <a:p>
            <a:r>
              <a:rPr lang="pt-BR" dirty="0" smtClean="0"/>
              <a:t>PAULA,</a:t>
            </a:r>
            <a:r>
              <a:rPr lang="pt-BR" dirty="0" err="1" smtClean="0"/>
              <a:t>B.L.</a:t>
            </a:r>
            <a:r>
              <a:rPr lang="pt-BR" dirty="0" smtClean="0"/>
              <a:t>; CERRI, </a:t>
            </a:r>
            <a:r>
              <a:rPr lang="pt-BR" dirty="0" err="1" smtClean="0"/>
              <a:t>L.E.S.</a:t>
            </a:r>
            <a:r>
              <a:rPr lang="pt-BR" dirty="0" smtClean="0"/>
              <a:t> Aplicação do processo analítico hierárquico (AHP) para priorização de obras de intervenção em áreas e setores de risco geológico nos municípios de Itapecerica da Serra e Suzano (SP).</a:t>
            </a:r>
            <a:r>
              <a:rPr lang="pt-BR" i="1" dirty="0" smtClean="0"/>
              <a:t> </a:t>
            </a:r>
            <a:r>
              <a:rPr lang="pt-BR" dirty="0" smtClean="0"/>
              <a:t>São Paulo, UNESP, Geociências, v. 31, n. 2, p. 247-257, 2012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4572000" y="3408218"/>
            <a:ext cx="25776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MUITO OBRIGADO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343891" y="5334000"/>
            <a:ext cx="38882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Tiago </a:t>
            </a:r>
            <a:r>
              <a:rPr lang="en-US" sz="2400" dirty="0" err="1" smtClean="0"/>
              <a:t>Cavelagna</a:t>
            </a:r>
            <a:endParaRPr lang="en-US" sz="2400" dirty="0" smtClean="0"/>
          </a:p>
          <a:p>
            <a:r>
              <a:rPr lang="en-US" sz="2400" dirty="0" smtClean="0"/>
              <a:t>tiagocavelagna@hotmail.com</a:t>
            </a:r>
            <a:endParaRPr lang="pt-BR" sz="2400" dirty="0"/>
          </a:p>
        </p:txBody>
      </p:sp>
    </p:spTree>
    <p:extLst>
      <p:ext uri="{BB962C8B-B14F-4D97-AF65-F5344CB8AC3E}">
        <p14:creationId xmlns="" xmlns:p14="http://schemas.microsoft.com/office/powerpoint/2010/main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1" y="1990725"/>
            <a:ext cx="9144000" cy="4041940"/>
          </a:xfrm>
        </p:spPr>
        <p:txBody>
          <a:bodyPr anchor="t" anchorCtr="0">
            <a:normAutofit fontScale="90000"/>
          </a:bodyPr>
          <a:lstStyle/>
          <a:p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700" dirty="0" smtClean="0">
                <a:latin typeface="+mn-lt"/>
              </a:rPr>
              <a:t>A titularidade dos municípios sobre serviços de saneamento impõe aos </a:t>
            </a:r>
            <a:r>
              <a:rPr lang="pt-BR" sz="2700" dirty="0" err="1" smtClean="0">
                <a:latin typeface="+mn-lt"/>
              </a:rPr>
              <a:t>decisores</a:t>
            </a:r>
            <a:r>
              <a:rPr lang="pt-BR" sz="2700" dirty="0" smtClean="0">
                <a:latin typeface="+mn-lt"/>
              </a:rPr>
              <a:t> locais a escolha do modelo de gestão a ser adotado.</a:t>
            </a:r>
            <a:br>
              <a:rPr lang="pt-BR" sz="2700" dirty="0" smtClean="0">
                <a:latin typeface="+mn-lt"/>
              </a:rPr>
            </a:br>
            <a:r>
              <a:rPr lang="pt-BR" sz="2700" dirty="0" smtClean="0">
                <a:latin typeface="+mn-lt"/>
              </a:rPr>
              <a:t/>
            </a:r>
            <a:br>
              <a:rPr lang="pt-BR" sz="2700" dirty="0" smtClean="0">
                <a:latin typeface="+mn-lt"/>
              </a:rPr>
            </a:br>
            <a:r>
              <a:rPr lang="pt-BR" sz="2700" dirty="0" smtClean="0">
                <a:latin typeface="+mn-lt"/>
              </a:rPr>
              <a:t>A necessidade da ponderação de atributos técnicos, econômicos e sociais de cada modelo de gestão, conferem grande complexidade ao processo de decisão sobre qual a melhor opção para cada município.</a:t>
            </a:r>
            <a:br>
              <a:rPr lang="pt-BR" sz="2700" dirty="0" smtClean="0">
                <a:latin typeface="+mn-lt"/>
              </a:rPr>
            </a:br>
            <a:r>
              <a:rPr lang="pt-BR" sz="2700" dirty="0" smtClean="0">
                <a:latin typeface="+mn-lt"/>
              </a:rPr>
              <a:t/>
            </a:r>
            <a:br>
              <a:rPr lang="pt-BR" sz="2700" dirty="0" smtClean="0">
                <a:latin typeface="+mn-lt"/>
              </a:rPr>
            </a:br>
            <a:r>
              <a:rPr lang="pt-BR" sz="2700" dirty="0" smtClean="0">
                <a:latin typeface="+mn-lt"/>
              </a:rPr>
              <a:t>Os métodos multicritérios de apoio à decisão se apresentam como ferramentas de auxílio aos gestores tanto na estruturação destes problemas com objetivos conflitantes como também de suporte na priorização dos critérios envolvidos.</a:t>
            </a:r>
            <a:r>
              <a:rPr lang="pt-BR" sz="2000" dirty="0" smtClean="0">
                <a:latin typeface="+mn-lt"/>
              </a:rPr>
              <a:t/>
            </a:r>
            <a:br>
              <a:rPr lang="pt-BR" sz="2000" dirty="0" smtClean="0">
                <a:latin typeface="+mn-lt"/>
              </a:rPr>
            </a:br>
            <a:r>
              <a:rPr lang="pt-BR" sz="2000" dirty="0" smtClean="0"/>
              <a:t/>
            </a:r>
            <a:br>
              <a:rPr lang="pt-BR" sz="2000" dirty="0" smtClean="0"/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90649" y="1598359"/>
            <a:ext cx="1030778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 smtClean="0"/>
              <a:t>Objetivo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Geral</a:t>
            </a:r>
            <a:endParaRPr lang="en-US" sz="2000" b="1" dirty="0" smtClean="0"/>
          </a:p>
          <a:p>
            <a:r>
              <a:rPr lang="en-US" sz="2000" dirty="0" err="1" smtClean="0"/>
              <a:t>Identificar</a:t>
            </a:r>
            <a:r>
              <a:rPr lang="en-US" sz="2000" dirty="0" smtClean="0"/>
              <a:t> </a:t>
            </a:r>
            <a:r>
              <a:rPr lang="en-US" sz="2000" dirty="0" err="1" smtClean="0"/>
              <a:t>critérios</a:t>
            </a:r>
            <a:r>
              <a:rPr lang="en-US" sz="2000" dirty="0" smtClean="0"/>
              <a:t> </a:t>
            </a:r>
            <a:r>
              <a:rPr lang="en-US" sz="2000" dirty="0" err="1" smtClean="0"/>
              <a:t>prioritários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avaliação</a:t>
            </a:r>
            <a:r>
              <a:rPr lang="en-US" sz="2000" dirty="0" smtClean="0"/>
              <a:t> de </a:t>
            </a:r>
            <a:r>
              <a:rPr lang="en-US" sz="2000" dirty="0" err="1" smtClean="0"/>
              <a:t>modelos</a:t>
            </a:r>
            <a:r>
              <a:rPr lang="en-US" sz="2000" dirty="0" smtClean="0"/>
              <a:t> de </a:t>
            </a:r>
            <a:r>
              <a:rPr lang="en-US" sz="2000" dirty="0" err="1" smtClean="0"/>
              <a:t>gestão</a:t>
            </a:r>
            <a:r>
              <a:rPr lang="en-US" sz="2000" dirty="0" smtClean="0"/>
              <a:t> de </a:t>
            </a:r>
            <a:r>
              <a:rPr lang="en-US" sz="2000" dirty="0" err="1" smtClean="0"/>
              <a:t>serviços</a:t>
            </a:r>
            <a:r>
              <a:rPr lang="en-US" sz="2000" dirty="0" smtClean="0"/>
              <a:t> de </a:t>
            </a:r>
            <a:r>
              <a:rPr lang="en-US" sz="2000" dirty="0" err="1" smtClean="0"/>
              <a:t>água</a:t>
            </a:r>
            <a:r>
              <a:rPr lang="en-US" sz="2000" dirty="0" smtClean="0"/>
              <a:t> e </a:t>
            </a:r>
            <a:r>
              <a:rPr lang="en-US" sz="2000" dirty="0" err="1" smtClean="0"/>
              <a:t>esgoto</a:t>
            </a:r>
            <a:endParaRPr lang="pt-BR" sz="2000" dirty="0" smtClean="0"/>
          </a:p>
          <a:p>
            <a:r>
              <a:rPr lang="pt-BR" sz="2000" dirty="0" smtClean="0"/>
              <a:t>por meio do </a:t>
            </a:r>
            <a:r>
              <a:rPr lang="pt-BR" sz="2000" i="1" dirty="0" err="1" smtClean="0"/>
              <a:t>analytic</a:t>
            </a:r>
            <a:r>
              <a:rPr lang="pt-BR" sz="2000" i="1" dirty="0" smtClean="0"/>
              <a:t> </a:t>
            </a:r>
            <a:r>
              <a:rPr lang="pt-BR" sz="2000" i="1" dirty="0" err="1" smtClean="0"/>
              <a:t>hierarchy</a:t>
            </a:r>
            <a:r>
              <a:rPr lang="pt-BR" sz="2000" i="1" dirty="0" smtClean="0"/>
              <a:t> </a:t>
            </a:r>
            <a:r>
              <a:rPr lang="pt-BR" sz="2000" i="1" dirty="0" err="1" smtClean="0"/>
              <a:t>process</a:t>
            </a:r>
            <a:r>
              <a:rPr lang="pt-BR" sz="2000" i="1" dirty="0" smtClean="0"/>
              <a:t> (AHP). </a:t>
            </a:r>
          </a:p>
          <a:p>
            <a:endParaRPr lang="pt-BR" sz="2000" i="1" dirty="0" smtClean="0"/>
          </a:p>
          <a:p>
            <a:r>
              <a:rPr lang="pt-BR" sz="2000" b="1" dirty="0" smtClean="0"/>
              <a:t>Objetivos Específicos</a:t>
            </a:r>
          </a:p>
          <a:p>
            <a:r>
              <a:rPr lang="pt-BR" dirty="0" smtClean="0"/>
              <a:t>Selecionar os modelos de gestão mais utilizados pelos serviços de água e esgoto no Brasil; </a:t>
            </a:r>
          </a:p>
          <a:p>
            <a:endParaRPr lang="pt-BR" dirty="0" smtClean="0"/>
          </a:p>
          <a:p>
            <a:r>
              <a:rPr lang="pt-BR" dirty="0" smtClean="0"/>
              <a:t>Identificar e validar os principais indicadores e índices de desempenho dos serviços de água e esgoto para escolha dos mais representativos para os modelos de gestão selecionados; </a:t>
            </a:r>
          </a:p>
          <a:p>
            <a:endParaRPr lang="pt-BR" dirty="0" smtClean="0"/>
          </a:p>
          <a:p>
            <a:r>
              <a:rPr lang="pt-BR" dirty="0" smtClean="0"/>
              <a:t>Justificar a adequação do uso do Processo de Análise Hierárquica (AHP) para estruturação do processo de decisão em estudo; </a:t>
            </a:r>
          </a:p>
          <a:p>
            <a:endParaRPr lang="pt-BR" dirty="0" smtClean="0"/>
          </a:p>
          <a:p>
            <a:r>
              <a:rPr lang="pt-BR" dirty="0" smtClean="0"/>
              <a:t>Consultar especialistas do setor para validação e atribuição de pesos aos critérios estabelecidos; </a:t>
            </a:r>
          </a:p>
          <a:p>
            <a:endParaRPr lang="pt-BR" dirty="0" smtClean="0"/>
          </a:p>
          <a:p>
            <a:r>
              <a:rPr lang="pt-BR" dirty="0" smtClean="0"/>
              <a:t>Tabular e interpretar as respostas dos especialistas para cálculo das prioridades relativas dos índices através do AHP;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11283" y="1828801"/>
            <a:ext cx="99633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/>
              <a:t>O SNIS(2013) apresenta uma expressiva concentração de 99,4% dos municípios em três modelos de gestão: empresas regionais, municipais e privadas conforme apresentado no gráfico a baixo:</a:t>
            </a:r>
            <a:endParaRPr lang="pt-BR" dirty="0"/>
          </a:p>
        </p:txBody>
      </p:sp>
      <p:pic>
        <p:nvPicPr>
          <p:cNvPr id="1026" name="Gráfico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38845" y="3063834"/>
            <a:ext cx="5165767" cy="2945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Fonte: Cavelagna (2016)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515097" y="6008914"/>
            <a:ext cx="219213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Fonte: </a:t>
            </a:r>
            <a:r>
              <a:rPr lang="pt-BR" sz="1600" dirty="0" err="1" smtClean="0"/>
              <a:t>Cavelagna</a:t>
            </a:r>
            <a:r>
              <a:rPr lang="pt-BR" sz="1600" dirty="0" smtClean="0"/>
              <a:t> (2016)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65662" y="1555667"/>
            <a:ext cx="941713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/>
              <a:t>Agrupar informações e reduzir o número de critérios apresentados pelo SNIS para a avaliação dos modelos de gestão.</a:t>
            </a:r>
          </a:p>
          <a:p>
            <a:endParaRPr lang="en-US" sz="2000" dirty="0" smtClean="0"/>
          </a:p>
          <a:p>
            <a:r>
              <a:rPr lang="pt-BR" sz="2000" dirty="0" smtClean="0"/>
              <a:t>Proposição de nove critérios:</a:t>
            </a:r>
          </a:p>
          <a:p>
            <a:endParaRPr lang="pt-BR" sz="2000" dirty="0" smtClean="0"/>
          </a:p>
          <a:p>
            <a:r>
              <a:rPr lang="pt-BR" sz="2000" dirty="0" smtClean="0"/>
              <a:t>Três deles obtidos diretamente do SNIS; Índice de Perdas, Índice de Esgoto tratado e o Valor da Tarifa Média Praticada.</a:t>
            </a:r>
          </a:p>
          <a:p>
            <a:endParaRPr lang="pt-BR" sz="2000" dirty="0" smtClean="0"/>
          </a:p>
          <a:p>
            <a:r>
              <a:rPr lang="pt-BR" sz="2000" dirty="0" smtClean="0"/>
              <a:t>Os seis restantes foram resultado da composição com outros indicadores, a saber: Índice de qualidade da água servida, Índice de liquidez corrente, Índice de lucratividade por usuário, Índice de retorno sobre patrimônio líquido, Índice de participação social, índice de qualidade da regulação</a:t>
            </a:r>
          </a:p>
          <a:p>
            <a:endParaRPr lang="en-US" sz="2000" dirty="0" smtClean="0"/>
          </a:p>
          <a:p>
            <a:r>
              <a:rPr lang="pt-BR" sz="2000" dirty="0" smtClean="0"/>
              <a:t>Estes 9 critérios foram validados pelos especialistas consultados e considerados adequados.</a:t>
            </a:r>
          </a:p>
          <a:p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1" y="1990726"/>
            <a:ext cx="9144000" cy="2387600"/>
          </a:xfrm>
        </p:spPr>
        <p:txBody>
          <a:bodyPr anchor="t" anchorCtr="0">
            <a:normAutofit/>
          </a:bodyPr>
          <a:lstStyle/>
          <a:p>
            <a:r>
              <a:rPr lang="pt-BR" sz="2000" dirty="0" smtClean="0"/>
              <a:t/>
            </a:r>
            <a:br>
              <a:rPr lang="pt-BR" sz="2000" dirty="0" smtClean="0"/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/>
          <p:cNvSpPr/>
          <p:nvPr/>
        </p:nvSpPr>
        <p:spPr>
          <a:xfrm>
            <a:off x="1282535" y="1543793"/>
            <a:ext cx="946463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/>
              <a:t>Método de Análise Hierárquica (</a:t>
            </a:r>
            <a:r>
              <a:rPr lang="pt-BR" sz="2400" dirty="0" err="1" smtClean="0"/>
              <a:t>Analytic</a:t>
            </a:r>
            <a:r>
              <a:rPr lang="pt-BR" sz="2400" dirty="0" smtClean="0"/>
              <a:t> </a:t>
            </a:r>
            <a:r>
              <a:rPr lang="pt-BR" sz="2400" dirty="0" err="1" smtClean="0"/>
              <a:t>Hierarchy</a:t>
            </a:r>
            <a:r>
              <a:rPr lang="pt-BR" sz="2400" dirty="0" smtClean="0"/>
              <a:t> </a:t>
            </a:r>
            <a:r>
              <a:rPr lang="pt-BR" sz="2400" dirty="0" err="1" smtClean="0"/>
              <a:t>Process</a:t>
            </a:r>
            <a:r>
              <a:rPr lang="pt-BR" sz="2400" dirty="0" smtClean="0"/>
              <a:t> - AHP):</a:t>
            </a:r>
          </a:p>
          <a:p>
            <a:endParaRPr lang="pt-BR" sz="2000" dirty="0" smtClean="0"/>
          </a:p>
          <a:p>
            <a:r>
              <a:rPr lang="pt-BR" sz="2000" dirty="0" smtClean="0"/>
              <a:t>Criado por Thomas </a:t>
            </a:r>
            <a:r>
              <a:rPr lang="pt-BR" sz="2000" dirty="0" err="1" smtClean="0"/>
              <a:t>Saaty</a:t>
            </a:r>
            <a:r>
              <a:rPr lang="pt-BR" sz="2000" dirty="0" smtClean="0"/>
              <a:t>, é aplicado em diversas áreas do conhecimento, dada a sua robustez e característica de incorporar em sua análise critérios quantitativos e qualitativos.</a:t>
            </a:r>
          </a:p>
          <a:p>
            <a:endParaRPr lang="en-US" sz="2000" dirty="0" smtClean="0"/>
          </a:p>
          <a:p>
            <a:r>
              <a:rPr lang="pt-BR" sz="2000" dirty="0" smtClean="0"/>
              <a:t>Fundamenta-se na comparação de alternativas de escolha por pares.</a:t>
            </a:r>
          </a:p>
          <a:p>
            <a:endParaRPr lang="en-US" sz="2000" dirty="0" smtClean="0"/>
          </a:p>
          <a:p>
            <a:r>
              <a:rPr lang="pt-BR" sz="2000" dirty="0" smtClean="0"/>
              <a:t>Tem como propósito organizar os objetivos ou critérios em uma hierarquia, com base na determinação de peso dos critérios por meio de pesquisa direta com especialistas da área.</a:t>
            </a:r>
          </a:p>
          <a:p>
            <a:endParaRPr lang="en-US" sz="2000" dirty="0" smtClean="0"/>
          </a:p>
          <a:p>
            <a:r>
              <a:rPr lang="pt-BR" sz="2000" dirty="0" smtClean="0"/>
              <a:t>A grande vantagem do AHP é o seu reconhecimento no meio acadêmico e empresarial, representando a técnica mais utilizada atualmente, devido a sua decomposição hierárquica do problema.</a:t>
            </a:r>
            <a:endParaRPr lang="pt-BR" sz="2000" dirty="0"/>
          </a:p>
        </p:txBody>
      </p:sp>
    </p:spTree>
    <p:extLst>
      <p:ext uri="{BB962C8B-B14F-4D97-AF65-F5344CB8AC3E}">
        <p14:creationId xmlns="" xmlns:p14="http://schemas.microsoft.com/office/powerpoint/2010/main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1" y="1535505"/>
            <a:ext cx="9144000" cy="2387600"/>
          </a:xfrm>
        </p:spPr>
        <p:txBody>
          <a:bodyPr anchor="t" anchorCtr="0">
            <a:normAutofit/>
          </a:bodyPr>
          <a:lstStyle/>
          <a:p>
            <a:r>
              <a:rPr lang="pt-BR" sz="2400" dirty="0" smtClean="0">
                <a:latin typeface="+mn-lt"/>
              </a:rPr>
              <a:t>A Figura traz a estrutura hierárquica elaborada para aplicação do método AHP contemplando as alternativas e critérios de decisão previamente selecionados.</a:t>
            </a:r>
            <a:endParaRPr lang="pt-BR" sz="2400" b="1" dirty="0">
              <a:latin typeface="+mn-lt"/>
            </a:endParaRP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3169" y="2766951"/>
            <a:ext cx="8360228" cy="315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Fonte: Cavelagna (2016)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Fonte: Cavelagna (2016)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674421" y="6032666"/>
            <a:ext cx="219213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Fonte: </a:t>
            </a:r>
            <a:r>
              <a:rPr lang="pt-BR" sz="1600" dirty="0" err="1" smtClean="0"/>
              <a:t>Cavelagna</a:t>
            </a:r>
            <a:r>
              <a:rPr lang="pt-BR" sz="1600" dirty="0" smtClean="0"/>
              <a:t> (2016)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1" y="1990726"/>
            <a:ext cx="9144000" cy="2387600"/>
          </a:xfrm>
        </p:spPr>
        <p:txBody>
          <a:bodyPr anchor="t" anchorCtr="0">
            <a:normAutofit/>
          </a:bodyPr>
          <a:lstStyle/>
          <a:p>
            <a:r>
              <a:rPr lang="pt-BR" sz="2000" dirty="0" smtClean="0"/>
              <a:t/>
            </a:r>
            <a:br>
              <a:rPr lang="pt-BR" sz="2000" dirty="0" smtClean="0"/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114301" y="1562690"/>
            <a:ext cx="989214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 smtClean="0"/>
              <a:t>Validação e atribuição de pesos aos critérios estabelecidos pelos especialistas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 smtClean="0"/>
              <a:t>A construção da hierarquia requer experiência e conhecimento do tema técnico-científico referente ao problema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 smtClean="0"/>
              <a:t>Seleção</a:t>
            </a:r>
            <a:r>
              <a:rPr lang="en-US" sz="2400" dirty="0" smtClean="0"/>
              <a:t> de 9 </a:t>
            </a:r>
            <a:r>
              <a:rPr lang="en-US" sz="2400" dirty="0" err="1" smtClean="0"/>
              <a:t>especialistas</a:t>
            </a:r>
            <a:r>
              <a:rPr lang="en-US" sz="2400" dirty="0" smtClean="0"/>
              <a:t>: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 smtClean="0"/>
              <a:t>3 pesquisadores de importantes Universidades brasileiras,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 smtClean="0"/>
              <a:t>3 técnicos de notório saber atuantes na gestão operacional de companhias de água e esgoto,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400" dirty="0" smtClean="0"/>
              <a:t>3 vinculados ao governo federal e órgãos de regulação, ocupantes de funções gerenciais e de coordenação.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1" y="1990726"/>
            <a:ext cx="9144000" cy="2387600"/>
          </a:xfrm>
        </p:spPr>
        <p:txBody>
          <a:bodyPr anchor="t" anchorCtr="0">
            <a:normAutofit/>
          </a:bodyPr>
          <a:lstStyle/>
          <a:p>
            <a:r>
              <a:rPr lang="pt-BR" sz="2000" dirty="0" smtClean="0"/>
              <a:t/>
            </a:r>
            <a:br>
              <a:rPr lang="pt-BR" sz="2000" dirty="0" smtClean="0"/>
            </a:br>
            <a:endParaRPr lang="pt-BR" sz="2400" b="1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/>
          <p:cNvSpPr/>
          <p:nvPr/>
        </p:nvSpPr>
        <p:spPr>
          <a:xfrm>
            <a:off x="1267795" y="1789607"/>
            <a:ext cx="988511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/>
              <a:t>A pesquisa enviada:</a:t>
            </a:r>
          </a:p>
          <a:p>
            <a:endParaRPr lang="pt-BR" sz="2400" dirty="0" smtClean="0"/>
          </a:p>
          <a:p>
            <a:r>
              <a:rPr lang="pt-BR" sz="2400" dirty="0" smtClean="0"/>
              <a:t>Apresentava um texto explicativo sobre a técnica AHP,</a:t>
            </a:r>
          </a:p>
          <a:p>
            <a:endParaRPr lang="pt-BR" sz="2400" dirty="0" smtClean="0"/>
          </a:p>
          <a:p>
            <a:r>
              <a:rPr lang="pt-BR" sz="2400" dirty="0" smtClean="0"/>
              <a:t>Um pequeno guia de como deveria ser respondida,</a:t>
            </a:r>
          </a:p>
          <a:p>
            <a:endParaRPr lang="pt-BR" sz="2400" dirty="0" smtClean="0"/>
          </a:p>
          <a:p>
            <a:r>
              <a:rPr lang="pt-BR" sz="2400" dirty="0" smtClean="0"/>
              <a:t>Apresentação dos critérios a serem julgados para validação e ponderação dos especialistas,</a:t>
            </a:r>
          </a:p>
          <a:p>
            <a:endParaRPr lang="pt-BR" sz="2400" dirty="0" smtClean="0"/>
          </a:p>
          <a:p>
            <a:r>
              <a:rPr lang="pt-BR" sz="2400" dirty="0" smtClean="0"/>
              <a:t>Atribuição dos pesos que consideraram correspondentes aos seus julgamentos par a par.</a:t>
            </a:r>
          </a:p>
          <a:p>
            <a:endParaRPr lang="pt-BR" sz="24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1209</Words>
  <Application>Microsoft Office PowerPoint</Application>
  <PresentationFormat>Personalizar</PresentationFormat>
  <Paragraphs>253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PRIORIZAÇÃO DE CRITÉRIOS PARA AVALIAÇÃO DE MODELOS DE GESTÃO DE SERVIÇOS DE ÁGUA E ESGOTO</vt:lpstr>
      <vt:lpstr> A titularidade dos municípios sobre serviços de saneamento impõe aos decisores locais a escolha do modelo de gestão a ser adotado.  A necessidade da ponderação de atributos técnicos, econômicos e sociais de cada modelo de gestão, conferem grande complexidade ao processo de decisão sobre qual a melhor opção para cada município.  Os métodos multicritérios de apoio à decisão se apresentam como ferramentas de auxílio aos gestores tanto na estruturação destes problemas com objetivos conflitantes como também de suporte na priorização dos critérios envolvidos.  </vt:lpstr>
      <vt:lpstr>Slide 3</vt:lpstr>
      <vt:lpstr>Slide 4</vt:lpstr>
      <vt:lpstr>Slide 5</vt:lpstr>
      <vt:lpstr> </vt:lpstr>
      <vt:lpstr>A Figura traz a estrutura hierárquica elaborada para aplicação do método AHP contemplando as alternativas e critérios de decisão previamente selecionados.</vt:lpstr>
      <vt:lpstr> </vt:lpstr>
      <vt:lpstr> </vt:lpstr>
      <vt:lpstr>A Figura apresenta os resultados finais das prioridades apontadas pelos especialistas consultados e gerados pela rotina de cálculo do método AHP. </vt:lpstr>
      <vt:lpstr> </vt:lpstr>
      <vt:lpstr>Slide 12</vt:lpstr>
      <vt:lpstr>Slide 13</vt:lpstr>
      <vt:lpstr>  </vt:lpstr>
      <vt:lpstr>Slide 15</vt:lpstr>
      <vt:lpstr>  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Paulo Scalize</dc:creator>
  <cp:lastModifiedBy>Maria Jose</cp:lastModifiedBy>
  <cp:revision>22</cp:revision>
  <dcterms:created xsi:type="dcterms:W3CDTF">2017-05-30T09:26:55Z</dcterms:created>
  <dcterms:modified xsi:type="dcterms:W3CDTF">2017-06-21T02:00:16Z</dcterms:modified>
</cp:coreProperties>
</file>