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5" r:id="rId3"/>
    <p:sldId id="304" r:id="rId4"/>
    <p:sldId id="310" r:id="rId5"/>
    <p:sldId id="296" r:id="rId6"/>
    <p:sldId id="299" r:id="rId7"/>
    <p:sldId id="300" r:id="rId8"/>
    <p:sldId id="306" r:id="rId9"/>
    <p:sldId id="307" r:id="rId10"/>
    <p:sldId id="308" r:id="rId11"/>
    <p:sldId id="301" r:id="rId12"/>
    <p:sldId id="309" r:id="rId13"/>
    <p:sldId id="292" r:id="rId14"/>
    <p:sldId id="30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A" initials="C" lastIdx="1" clrIdx="0">
    <p:extLst>
      <p:ext uri="{19B8F6BF-5375-455C-9EA6-DF929625EA0E}">
        <p15:presenceInfo xmlns:p15="http://schemas.microsoft.com/office/powerpoint/2012/main" userId="CA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07T19:02:25.402" idx="1">
    <p:pos x="3268" y="3309"/>
    <p:text>só em 2014 que foi medido o ICSE?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08/05/2022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08/05/2022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08/05/2022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08/05/2022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08/05/2022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08/05/2022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08/05/2022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08/05/2022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08/05/2022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08/05/2022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08/05/2022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08/05/2022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is.gov.br/painel-informacoes-saneamento-brasil/web/painel-esgotamento-sanitario" TargetMode="External"/><Relationship Id="rId2" Type="http://schemas.openxmlformats.org/officeDocument/2006/relationships/hyperlink" Target="https://ageman.manaus.am.gov.br/wp-content/uploads/2021/09/7.-SEXTO-TERMO-ADITIVO-AO-CONTRATO-DE-CONCESSAO.pdf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616800" y="2970348"/>
            <a:ext cx="7772400" cy="1051560"/>
          </a:xfrm>
        </p:spPr>
        <p:txBody>
          <a:bodyPr>
            <a:normAutofit fontScale="90000"/>
          </a:bodyPr>
          <a:lstStyle/>
          <a:p>
            <a:r>
              <a:rPr lang="pt-BR" sz="4800" dirty="0">
                <a:latin typeface="+mn-lt"/>
              </a:rPr>
              <a:t>AVALIAÇÃO DA EFETIVIDADE DAS METAS ESTABELECIDAS PARA OS</a:t>
            </a:r>
            <a:br>
              <a:rPr lang="pt-BR" sz="4800" dirty="0">
                <a:latin typeface="+mn-lt"/>
              </a:rPr>
            </a:br>
            <a:r>
              <a:rPr lang="pt-BR" sz="4800" dirty="0">
                <a:latin typeface="+mn-lt"/>
              </a:rPr>
              <a:t>INDICADORES DE ESGOTAMENTO SANITÁRIO NO PMSB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616800" y="4304132"/>
            <a:ext cx="6232311" cy="1359821"/>
          </a:xfrm>
        </p:spPr>
        <p:txBody>
          <a:bodyPr/>
          <a:lstStyle/>
          <a:p>
            <a:pPr algn="l"/>
            <a:r>
              <a:rPr lang="pt-BR" dirty="0"/>
              <a:t>Autores: </a:t>
            </a:r>
          </a:p>
          <a:p>
            <a:pPr algn="l"/>
            <a:r>
              <a:rPr lang="pt-BR" dirty="0"/>
              <a:t>Francisco Oscar Oliveira da Silva Junior</a:t>
            </a:r>
          </a:p>
          <a:p>
            <a:pPr algn="l"/>
            <a:r>
              <a:rPr lang="pt-BR" dirty="0" err="1"/>
              <a:t>Etianne</a:t>
            </a:r>
            <a:r>
              <a:rPr lang="pt-BR" dirty="0"/>
              <a:t> Monteiro Braga</a:t>
            </a:r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6CAB03F-3F22-4731-9A7A-86B7C3C4839C}"/>
              </a:ext>
            </a:extLst>
          </p:cNvPr>
          <p:cNvSpPr txBox="1"/>
          <p:nvPr/>
        </p:nvSpPr>
        <p:spPr>
          <a:xfrm>
            <a:off x="228600" y="990148"/>
            <a:ext cx="8686800" cy="5251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pt-BR" sz="2400" b="1" dirty="0">
                <a:solidFill>
                  <a:schemeClr val="tx1"/>
                </a:solidFill>
              </a:rPr>
              <a:t>Resultados e discussão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Disponível, p</a:t>
            </a:r>
            <a:r>
              <a:rPr lang="pt-BR" sz="2400" dirty="0">
                <a:solidFill>
                  <a:schemeClr val="tx1"/>
                </a:solidFill>
              </a:rPr>
              <a:t>orém sem utilização, a rede passa na localização da população mas os mesmos não solicitam a ligação com a residência, chegando a 158.337 economias no município, que utilizam e não utilizam a rede, o que resulta segundo a concessionária a um percentual de 26% de cobertura. Além disso, o tratamento de esgoto da Águas de Manaus é realizado em 74 Estações de Tratamento de Esgoto (ETE) que tratam um volume médio de 1.643 m³/mês e estão localizadas em diversos bairros no município.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5925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35633"/>
            <a:ext cx="8586718" cy="519832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just">
              <a:lnSpc>
                <a:spcPct val="130000"/>
              </a:lnSpc>
            </a:pPr>
            <a:r>
              <a:rPr lang="pt-BR" dirty="0">
                <a:solidFill>
                  <a:schemeClr val="tx1"/>
                </a:solidFill>
              </a:rPr>
              <a:t>Este trabalho teve essencialmente a função de </a:t>
            </a:r>
            <a:r>
              <a:rPr lang="pt-BR" dirty="0"/>
              <a:t>descrever a </a:t>
            </a:r>
            <a:r>
              <a:rPr lang="pt-BR" dirty="0">
                <a:solidFill>
                  <a:schemeClr val="tx1"/>
                </a:solidFill>
              </a:rPr>
              <a:t>situação atual de esgotamento sanitário em Manaus e juntamente a isso se a concessionária está trabalhando em consonância com a principal meta de esgotamento sanitário. </a:t>
            </a:r>
          </a:p>
          <a:p>
            <a:pPr algn="just">
              <a:lnSpc>
                <a:spcPct val="130000"/>
              </a:lnSpc>
            </a:pPr>
            <a:r>
              <a:rPr lang="pt-BR" dirty="0">
                <a:solidFill>
                  <a:schemeClr val="tx1"/>
                </a:solidFill>
              </a:rPr>
              <a:t>Os dados disponíveis foram repassados pela Agência de Regulação. Observou-se que o comprometimento, para se atingir as metas da AGEMAN, tem se mantido ativo, apesar das mudanças de empresas concessionárias, entre os anos de 2014 e 2021, através dos termos aditivos. </a:t>
            </a: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C2FE25B-4C9C-4231-9B0F-BAD76017C7AA}"/>
              </a:ext>
            </a:extLst>
          </p:cNvPr>
          <p:cNvSpPr txBox="1"/>
          <p:nvPr/>
        </p:nvSpPr>
        <p:spPr>
          <a:xfrm>
            <a:off x="228600" y="1300818"/>
            <a:ext cx="8686800" cy="3737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chemeClr val="tx1"/>
                </a:solidFill>
              </a:rPr>
              <a:t>Conclusões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solidFill>
                <a:schemeClr val="tx1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pt-BR" sz="2400" dirty="0">
                <a:solidFill>
                  <a:schemeClr val="tx1"/>
                </a:solidFill>
              </a:rPr>
              <a:t>Entretanto, mesmo com a concessionaria atingindo as metas antes do prazo acordado no termo aditivo, a meta do PMSB, para o ICSE, é de 34% para o ano 2021, logo, existe uma diferença de 8% entre o estabelecido no plano e o efetivamente executado pela concessionária.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14620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4" y="1380024"/>
            <a:ext cx="8704816" cy="5306525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pt-BR" sz="7400" b="1" dirty="0">
                <a:solidFill>
                  <a:schemeClr val="tx1"/>
                </a:solidFill>
              </a:rPr>
              <a:t>Referências</a:t>
            </a:r>
            <a:endParaRPr lang="pt-BR" sz="7400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9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DOM – </a:t>
            </a:r>
            <a:r>
              <a:rPr lang="pt-BR" sz="49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Diário Oficial do Município de Manaus</a:t>
            </a:r>
            <a:r>
              <a:rPr lang="pt-BR" sz="49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19 de julho de 2019. Edição 4622, p. 14. Site: </a:t>
            </a:r>
            <a:r>
              <a:rPr lang="pt-BR" sz="49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https://ageman.manaus.am.gov.br/wp-content/uploads/2021/09/7.-SEXTO-TERMO-ADITIVO-AO-CONTRATO-DE-CONCESSAO.pdf</a:t>
            </a:r>
            <a:r>
              <a:rPr lang="pt-BR" sz="49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9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SISTEMA NACIONAL DE INFORMAÇÃO SOBRE SANEAMENTO (SNIS). Brasília: Senado Federal, 2019. Disponível em:  </a:t>
            </a:r>
            <a:r>
              <a:rPr lang="pt-BR" sz="49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http://www.snis.gov.br/painel-</a:t>
            </a:r>
            <a:r>
              <a:rPr lang="pt-BR" sz="4900" u="sng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informacoes</a:t>
            </a:r>
            <a:r>
              <a:rPr lang="pt-BR" sz="49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-saneamento-brasil/web/painel-esgotamento-</a:t>
            </a:r>
            <a:r>
              <a:rPr lang="pt-BR" sz="4900" u="sng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sanitario</a:t>
            </a:r>
            <a:r>
              <a:rPr lang="pt-BR" sz="49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900" dirty="0">
                <a:latin typeface="+mj-lt"/>
                <a:cs typeface="Times New Roman" panose="02020603050405020304" pitchFamily="18" charset="0"/>
              </a:rPr>
              <a:t>DECRETO Nº 2900, DE 8 DE SETEMBRO DE 2014 – </a:t>
            </a:r>
            <a:r>
              <a:rPr lang="pt-BR" sz="4900" b="1" dirty="0">
                <a:latin typeface="+mj-lt"/>
                <a:cs typeface="Times New Roman" panose="02020603050405020304" pitchFamily="18" charset="0"/>
              </a:rPr>
              <a:t>Plano Municipal de Saneamento Básico de Manaus </a:t>
            </a:r>
            <a:r>
              <a:rPr lang="pt-BR" sz="4900" dirty="0">
                <a:latin typeface="+mj-lt"/>
                <a:cs typeface="Times New Roman" panose="02020603050405020304" pitchFamily="18" charset="0"/>
              </a:rPr>
              <a:t>nos vetores de água e saneamento básico. Disponível em: https://leismunicipais.com.br/a/</a:t>
            </a:r>
            <a:r>
              <a:rPr lang="pt-BR" sz="4900" dirty="0" err="1">
                <a:latin typeface="+mj-lt"/>
                <a:cs typeface="Times New Roman" panose="02020603050405020304" pitchFamily="18" charset="0"/>
              </a:rPr>
              <a:t>am</a:t>
            </a:r>
            <a:r>
              <a:rPr lang="pt-BR" sz="4900" dirty="0">
                <a:latin typeface="+mj-lt"/>
                <a:cs typeface="Times New Roman" panose="02020603050405020304" pitchFamily="18" charset="0"/>
              </a:rPr>
              <a:t>/m/</a:t>
            </a:r>
            <a:r>
              <a:rPr lang="pt-BR" sz="4900" dirty="0" err="1">
                <a:latin typeface="+mj-lt"/>
                <a:cs typeface="Times New Roman" panose="02020603050405020304" pitchFamily="18" charset="0"/>
              </a:rPr>
              <a:t>manaus</a:t>
            </a:r>
            <a:r>
              <a:rPr lang="pt-BR" sz="4900" dirty="0">
                <a:latin typeface="+mj-lt"/>
                <a:cs typeface="Times New Roman" panose="02020603050405020304" pitchFamily="18" charset="0"/>
              </a:rPr>
              <a:t>/decreto/2014/290/2900/decreto-n-2900-2014-aprova-o-plano-municipal-de-saneamento-de-manaus-nos-vetores-agua-e-esgotamento-sanitário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277" y="1632572"/>
            <a:ext cx="7272808" cy="432048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b="1" dirty="0">
                <a:solidFill>
                  <a:schemeClr val="tx1"/>
                </a:solidFill>
              </a:rPr>
              <a:t>OBRIGADO!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b="1" dirty="0"/>
              <a:t>Francisco Oscar Oliveira</a:t>
            </a:r>
          </a:p>
          <a:p>
            <a:pPr algn="l"/>
            <a:r>
              <a:rPr lang="pt-BR" b="1" dirty="0"/>
              <a:t>E-mail: foodsj.eng@uea.edu.br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9B7169-BD0D-EACE-1EBF-8375D55C5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0" y="1436914"/>
            <a:ext cx="1128418" cy="112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939" y="1228165"/>
            <a:ext cx="9042121" cy="5208494"/>
          </a:xfrm>
        </p:spPr>
        <p:txBody>
          <a:bodyPr>
            <a:noAutofit/>
          </a:bodyPr>
          <a:lstStyle/>
          <a:p>
            <a:pPr algn="l">
              <a:spcAft>
                <a:spcPts val="1800"/>
              </a:spcAft>
            </a:pPr>
            <a:r>
              <a:rPr lang="pt-BR" b="1" dirty="0"/>
              <a:t>Introdução </a:t>
            </a:r>
            <a:endParaRPr lang="pt-BR" sz="1800" b="1" dirty="0">
              <a:latin typeface="Bradley Hand ITC" panose="03070402050302030203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/>
              <a:t>O </a:t>
            </a:r>
            <a:r>
              <a:rPr lang="pt-BR" u="sng" dirty="0"/>
              <a:t>saneamento básico</a:t>
            </a:r>
            <a:r>
              <a:rPr lang="pt-BR" dirty="0"/>
              <a:t> é um pilar importante para que existam condições sociais e ambientais favoráveis à sobrevivência e a longevidade da população</a:t>
            </a:r>
          </a:p>
        </p:txBody>
      </p:sp>
      <p:pic>
        <p:nvPicPr>
          <p:cNvPr id="2050" name="Picture 2" descr="Pilares do saneamento básico - Blog da Imap">
            <a:extLst>
              <a:ext uri="{FF2B5EF4-FFF2-40B4-BE49-F238E27FC236}">
                <a16:creationId xmlns:a16="http://schemas.microsoft.com/office/drawing/2014/main" id="{AB9410B9-2E13-70A3-E7F2-8C7050AED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1" y="3739769"/>
            <a:ext cx="4991098" cy="25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2B47A3DD-9E06-442A-BD9F-2DBB90C77AD9}"/>
              </a:ext>
            </a:extLst>
          </p:cNvPr>
          <p:cNvSpPr txBox="1">
            <a:spLocks/>
          </p:cNvSpPr>
          <p:nvPr/>
        </p:nvSpPr>
        <p:spPr>
          <a:xfrm>
            <a:off x="50939" y="1228165"/>
            <a:ext cx="5168761" cy="5208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pt-BR" sz="2400" b="1" dirty="0"/>
              <a:t>Introdução </a:t>
            </a:r>
            <a:endParaRPr lang="pt-BR" sz="2400" b="1" dirty="0">
              <a:latin typeface="Bradley Hand ITC" panose="03070402050302030203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dirty="0"/>
              <a:t>Pilar este que possui um componente muito importante, o esgotamento sanitário, e é possível medi-lo por meio de um indicador chamado Índice de Cobertura dos Serviços de Esgoto (ICSE), estabelecido pelo Plano Municipal de Saneamento Básico de Manaus em 2014. </a:t>
            </a:r>
          </a:p>
        </p:txBody>
      </p:sp>
      <p:pic>
        <p:nvPicPr>
          <p:cNvPr id="3074" name="Picture 2" descr="Prefeitura vai iniciar novo diagnóstico do sistema de esgoto de Manaus -  Prefeitura Municipal de Manaus">
            <a:extLst>
              <a:ext uri="{FF2B5EF4-FFF2-40B4-BE49-F238E27FC236}">
                <a16:creationId xmlns:a16="http://schemas.microsoft.com/office/drawing/2014/main" id="{B1C151DE-4FC0-70ED-F5D7-22D9A33F5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66" y="2473512"/>
            <a:ext cx="3623733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4AC15EE2-4ACD-72A3-0DF9-2C5E4738AE37}"/>
              </a:ext>
            </a:extLst>
          </p:cNvPr>
          <p:cNvSpPr txBox="1">
            <a:spLocks/>
          </p:cNvSpPr>
          <p:nvPr/>
        </p:nvSpPr>
        <p:spPr>
          <a:xfrm>
            <a:off x="5219700" y="5191312"/>
            <a:ext cx="5168761" cy="537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pt-BR" sz="1400" dirty="0"/>
              <a:t>Fonte: Prefeitura de Manaus, 2021</a:t>
            </a:r>
          </a:p>
        </p:txBody>
      </p:sp>
    </p:spTree>
    <p:extLst>
      <p:ext uri="{BB962C8B-B14F-4D97-AF65-F5344CB8AC3E}">
        <p14:creationId xmlns:p14="http://schemas.microsoft.com/office/powerpoint/2010/main" val="112017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0093BD4-EA41-B0A8-B86B-48EBE5C25BAD}"/>
              </a:ext>
            </a:extLst>
          </p:cNvPr>
          <p:cNvSpPr txBox="1"/>
          <p:nvPr/>
        </p:nvSpPr>
        <p:spPr>
          <a:xfrm>
            <a:off x="5252919" y="1494288"/>
            <a:ext cx="357590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Manaus é a capital do Estado do Amazonas, possui uma população com cerca de 2.219.580 habitantes e conta com cerca de 604km de rede de esgotamento sanitário, que acarretam em um volume de esgoto tratado próximo de 1.600 m³/mês (Águas de Manaus, 2021).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036600-6544-C9C9-F55E-D2A3DA995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104994"/>
            <a:ext cx="5071944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54402D4-5E32-2E4D-1079-7CDB53A9FB43}"/>
              </a:ext>
            </a:extLst>
          </p:cNvPr>
          <p:cNvSpPr txBox="1"/>
          <p:nvPr/>
        </p:nvSpPr>
        <p:spPr>
          <a:xfrm>
            <a:off x="180975" y="1263977"/>
            <a:ext cx="3575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Área de Estudo</a:t>
            </a:r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26280B2-1C1A-311B-AA87-4D60AC08911F}"/>
              </a:ext>
            </a:extLst>
          </p:cNvPr>
          <p:cNvSpPr txBox="1"/>
          <p:nvPr/>
        </p:nvSpPr>
        <p:spPr>
          <a:xfrm>
            <a:off x="180975" y="5880626"/>
            <a:ext cx="3184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Fonte: Org. Pereira, 2017</a:t>
            </a:r>
            <a:r>
              <a:rPr lang="pt-BR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2182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5317" y="1380018"/>
            <a:ext cx="8710423" cy="4752528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solidFill>
                  <a:schemeClr val="tx1"/>
                </a:solidFill>
              </a:rPr>
              <a:t>Objetivos</a:t>
            </a:r>
          </a:p>
          <a:p>
            <a:pPr algn="l"/>
            <a:endParaRPr lang="pt-BR" sz="2400" b="1" strike="sngStrike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</a:rPr>
              <a:t>Realizar um comparativo entre a meta estipulada para o indicador do Plano Municipal de Saneamento Básico (PMSB-Manaus, 2014), o Índice de Cobertura de Serviços de Esgoto (ICSE) com o que foi efetivamente realizado até o presente momento, e fiscalizado pela AGEMAN (Agência Reguladora dos Serviços Públicos Delegados do Município de Manaus).</a:t>
            </a:r>
          </a:p>
        </p:txBody>
      </p: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1"/>
            <a:ext cx="4990071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</a:t>
            </a:r>
            <a:r>
              <a:rPr lang="pt-BR" b="1" dirty="0"/>
              <a:t>riais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e métodos </a:t>
            </a:r>
            <a:endParaRPr lang="pt-BR" b="1" dirty="0"/>
          </a:p>
          <a:p>
            <a:pPr algn="l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Tendo como base o modelo de comparação de resultados com expectativas para o ano de 2021, referente a esgotamento sanitário, 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F677B7-65D9-253A-9FE5-35F8B494C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9" b="10578"/>
          <a:stretch/>
        </p:blipFill>
        <p:spPr>
          <a:xfrm>
            <a:off x="5486670" y="1871666"/>
            <a:ext cx="3479530" cy="22802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D64E7A1-22FB-FE9B-BDB2-A53246CAE45E}"/>
              </a:ext>
            </a:extLst>
          </p:cNvPr>
          <p:cNvSpPr txBox="1"/>
          <p:nvPr/>
        </p:nvSpPr>
        <p:spPr>
          <a:xfrm>
            <a:off x="343929" y="4240804"/>
            <a:ext cx="8622271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pt-BR" sz="2400" dirty="0"/>
              <a:t>objetivo será concretizado a partir dos dados repassados pela concessionária local anualmente, posterior a isso será feita a comparação dos percentuais estabelecidos pela Agência de Regulação do Município com o que foi efetivamente realizado.</a:t>
            </a:r>
          </a:p>
        </p:txBody>
      </p:sp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8586708" cy="4752528"/>
          </a:xfrm>
        </p:spPr>
        <p:txBody>
          <a:bodyPr>
            <a:noAutofit/>
          </a:bodyPr>
          <a:lstStyle/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</a:rPr>
              <a:t>Pelo fato dos dados de saneamento não serem amplamente divulgados para a população no município, achou-se que seria relevante a realização de um trabalho voltado principalmente para mostrar a atual situação do acesso a esgotamento em Manaus. O contrato de concessão inicial (AGEMAN – contrato de concessão, 2000), foi realizado com a empresa Manaus Saneamento, sendo que encontra-se o sexto termo aditivo (2018) sendo executado pela atual concessionária, Águas de Manaus.</a:t>
            </a:r>
          </a:p>
        </p:txBody>
      </p:sp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D80614F-819D-496F-8299-32E6925BE9AE}"/>
              </a:ext>
            </a:extLst>
          </p:cNvPr>
          <p:cNvSpPr txBox="1"/>
          <p:nvPr/>
        </p:nvSpPr>
        <p:spPr>
          <a:xfrm>
            <a:off x="281940" y="1043583"/>
            <a:ext cx="8580120" cy="4774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pt-BR" sz="2400" b="1" dirty="0">
                <a:solidFill>
                  <a:schemeClr val="tx1"/>
                </a:solidFill>
              </a:rPr>
              <a:t>Resultados e discussão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2400" dirty="0">
                <a:solidFill>
                  <a:schemeClr val="tx1"/>
                </a:solidFill>
              </a:rPr>
              <a:t>O indicador ICSE foi selecionado, para este estudo, pois representa a principal fonte para a medição da situação atual do saneamento em Manaus, sendo que o percentual atual de cobertura de esgoto repassado pela concessionária no município é de </a:t>
            </a:r>
            <a:r>
              <a:rPr lang="pt-BR" sz="2400" u="sng" dirty="0">
                <a:solidFill>
                  <a:schemeClr val="tx1"/>
                </a:solidFill>
              </a:rPr>
              <a:t>26%</a:t>
            </a:r>
            <a:r>
              <a:rPr lang="pt-BR" sz="2400" dirty="0">
                <a:solidFill>
                  <a:schemeClr val="tx1"/>
                </a:solidFill>
              </a:rPr>
              <a:t>, o que supera a meta estipulada no sexto termo aditivo do contrato de concessão, de </a:t>
            </a:r>
            <a:r>
              <a:rPr lang="pt-BR" sz="2400" u="sng" dirty="0">
                <a:solidFill>
                  <a:schemeClr val="tx1"/>
                </a:solidFill>
              </a:rPr>
              <a:t>25%</a:t>
            </a:r>
            <a:r>
              <a:rPr lang="pt-BR" sz="2400" dirty="0">
                <a:solidFill>
                  <a:schemeClr val="tx1"/>
                </a:solidFill>
              </a:rPr>
              <a:t> para 2021 (AGEMAN – sexto termo aditivo do contrato de concessão, 2018) e se equipara aos 26% da meta para 2022.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2137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404CF3B-73A3-4F1E-AD5F-5996975371C9}"/>
              </a:ext>
            </a:extLst>
          </p:cNvPr>
          <p:cNvSpPr txBox="1"/>
          <p:nvPr/>
        </p:nvSpPr>
        <p:spPr>
          <a:xfrm>
            <a:off x="207645" y="1057484"/>
            <a:ext cx="8515349" cy="4143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pt-BR" sz="2400" b="1" dirty="0">
                <a:solidFill>
                  <a:schemeClr val="tx1"/>
                </a:solidFill>
              </a:rPr>
              <a:t>Resultados e discussão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</a:rPr>
              <a:t>Sabendo-se que a AGEMAN é o órgão que realiza a fiscalização da prestação de serviço referente a esgotamento no município, as metas estipuladas pela mesma tornam-se de extrema relevância e passam a ser adotadas como principal referência . Foi identificado ainda que Manaus possui cerca de 69.587 economias ativas, com rede de esgoto em uso efetivo, e 88.750 com a rede disponível.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0057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916</Words>
  <Application>Microsoft Office PowerPoint</Application>
  <PresentationFormat>Apresentação na tela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Bradley Hand ITC</vt:lpstr>
      <vt:lpstr>Calibri</vt:lpstr>
      <vt:lpstr>Calibri Light</vt:lpstr>
      <vt:lpstr>Roboto</vt:lpstr>
      <vt:lpstr>Times New Roman</vt:lpstr>
      <vt:lpstr>Tema do Office</vt:lpstr>
      <vt:lpstr>AVALIAÇÃO DA EFETIVIDADE DAS METAS ESTABELECIDAS PARA OS INDICADORES DE ESGOTAMENTO SANITÁRIO NO PMSB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Oscar Jr</cp:lastModifiedBy>
  <cp:revision>23</cp:revision>
  <dcterms:created xsi:type="dcterms:W3CDTF">2022-04-25T15:52:50Z</dcterms:created>
  <dcterms:modified xsi:type="dcterms:W3CDTF">2022-05-08T22:00:26Z</dcterms:modified>
</cp:coreProperties>
</file>