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1y6Iwj0Hsr4FphJDBOyQOlgJc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9BF318-8F67-44D0-BADB-B8539C3F1F78}">
  <a:tblStyle styleId="{949BF318-8F67-44D0-BADB-B8539C3F1F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73add2c25_0_12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1273add2c25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294c185735_0_2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g1294c18573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" name="Google Shape;1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94c185735_0_3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g1294c18573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9" name="Google Shape;1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01688"/>
            <a:ext cx="534511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94c185735_0_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g1294c18573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294c185735_0_1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g1294c1857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94c185735_0_2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g1294c18573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294c185735_0_1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g1294c185735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8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9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>
            <a:spLocks noGrp="1"/>
          </p:cNvSpPr>
          <p:nvPr>
            <p:ph type="subTitle" idx="1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 amt="80000"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"/>
          <p:cNvSpPr txBox="1">
            <a:spLocks noGrp="1"/>
          </p:cNvSpPr>
          <p:nvPr>
            <p:ph type="title"/>
          </p:nvPr>
        </p:nvSpPr>
        <p:spPr>
          <a:xfrm>
            <a:off x="546480" y="1852920"/>
            <a:ext cx="7772040" cy="10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6"/>
              <a:buNone/>
            </a:pPr>
            <a:r>
              <a:rPr lang="pt-BR" sz="2440" b="1" dirty="0">
                <a:latin typeface="Calibri"/>
                <a:ea typeface="Calibri"/>
                <a:cs typeface="Calibri"/>
                <a:sym typeface="Calibri"/>
              </a:rPr>
              <a:t>DIAGNÓSTICO DA QUALIDADE DA ÁGUA DA LAGOA DA CONCEIÇÃO PARA TOMADA DE DECISÃO VISANDO MITIGAR IMPACTOS ANTRÓPICOS</a:t>
            </a:r>
            <a:endParaRPr sz="2440" b="1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"/>
          <p:cNvSpPr txBox="1">
            <a:spLocks noGrp="1"/>
          </p:cNvSpPr>
          <p:nvPr>
            <p:ph type="subTitle" idx="1"/>
          </p:nvPr>
        </p:nvSpPr>
        <p:spPr>
          <a:xfrm>
            <a:off x="379440" y="4290480"/>
            <a:ext cx="6820560" cy="16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Autores: Louidi Lauer Albornoz; Aline Pericolo Sgiers; Andreia Della Casa; Gustavo Rodrigues dos Santos; Salatiel Wohlmuth da Silva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"/>
          <p:cNvSpPr txBox="1">
            <a:spLocks noGrp="1"/>
          </p:cNvSpPr>
          <p:nvPr>
            <p:ph type="title"/>
          </p:nvPr>
        </p:nvSpPr>
        <p:spPr>
          <a:xfrm>
            <a:off x="7272360" y="5247000"/>
            <a:ext cx="1871280" cy="11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73add2c25_0_126"/>
          <p:cNvSpPr txBox="1">
            <a:spLocks noGrp="1"/>
          </p:cNvSpPr>
          <p:nvPr>
            <p:ph type="subTitle" idx="1"/>
          </p:nvPr>
        </p:nvSpPr>
        <p:spPr>
          <a:xfrm>
            <a:off x="365250" y="1286155"/>
            <a:ext cx="865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4" name="Google Shape;114;g1273add2c25_0_126"/>
          <p:cNvGraphicFramePr/>
          <p:nvPr/>
        </p:nvGraphicFramePr>
        <p:xfrm>
          <a:off x="1023938" y="1823950"/>
          <a:ext cx="7096125" cy="4322472"/>
        </p:xfrm>
        <a:graphic>
          <a:graphicData uri="http://schemas.openxmlformats.org/drawingml/2006/table">
            <a:tbl>
              <a:tblPr>
                <a:noFill/>
                <a:tableStyleId>{949BF318-8F67-44D0-BADB-B8539C3F1F78}</a:tableStyleId>
              </a:tblPr>
              <a:tblGrid>
                <a:gridCol w="89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1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Ponto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Local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Enquadramento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Ponte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Ponta das Almas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Canto dos Araçás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Bar do Boni - Lagoa da Conceição / Joaquina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Ponta das Caranhas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Foz Canal da Barra da Lagoa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Laboratórios UFSC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Canto da Lagoa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Canto da Lagoa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Canal da Barra da Lagoa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Rio Vermelho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94c185735_0_24"/>
          <p:cNvSpPr txBox="1">
            <a:spLocks noGrp="1"/>
          </p:cNvSpPr>
          <p:nvPr>
            <p:ph type="subTitle" idx="1"/>
          </p:nvPr>
        </p:nvSpPr>
        <p:spPr>
          <a:xfrm>
            <a:off x="365250" y="1286155"/>
            <a:ext cx="865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Esse comportamento pode ser devido à falta de tratamento dos esgotos gerados no entorno da lagoa da Conceição, conforme SNIS 2019 (SNIS, 2019), o que ocasiona o aumento nas classes de enquadramento nesses locais.</a:t>
            </a:r>
            <a:r>
              <a:rPr lang="pt-BR" sz="2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1294c185735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5250" y="3098501"/>
            <a:ext cx="4657475" cy="32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g1294c185735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2875" y="2765075"/>
            <a:ext cx="3230125" cy="372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4045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None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comparação indicou uma piora em diversos pontos de coleta, principalmente em relação a concentração de nutrientes (fósforo total e de formas de nitrogênio).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as imagens de satélite dos pontos de coleta foi realizada a análise de possíveis fontes de poluição antrópica nas lagoas, indicando que as principais fonte de poluição se devem ao lançamento de esgotos domésticos não tratados ou parcialmente tratados.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3733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os resultados obtidos, foi possível entender as classificações dos pontos analisados, verificar a influência da poluição antrópica e avaliar se as soluções mais indicadas para a mitigação dos problemas de poluição ou o conjunto.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Fiscalização de ligações clandestinas de esgoto;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de rede coletora de esgoto;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94c185735_0_32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3733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>
                <a:latin typeface="Calibri"/>
                <a:ea typeface="Calibri"/>
                <a:cs typeface="Calibri"/>
                <a:sym typeface="Calibri"/>
              </a:rPr>
              <a:t>Conclusões</a:t>
            </a: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Construção de estações de tratamento de efluentes (ETE) modulares;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Instalação de sistemas de fossas filtro seguindo as normas pertinentes nas edificações o que é uma alternativa mais barata e rápida que permite a diminuição da poluição dos corpos hídricos.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Porém a alta permeabilidade dos terrenos próximos aos corpos hídricos pode comprometer a eficiência deste tratamento.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46690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Referências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APHA/AWA/WEF. Standard Methods for Examination of the Water and Wastewater. 22nd Edition. Washington, 2012.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CONAMA. Resolução nº 357, de 17 de março de 2005. Dispõe sobre a classificação dos corpos de água diretrizes ambientais para o seu enquadramento, bem como estabelece as condições e padrões de lançamento de efluentes, e dá outras providências. Brasília, 18 jan. 2005.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7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SNIS. Diagnóstico dos serviços de água e esgotos. 2019.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subTitle" idx="1"/>
          </p:nvPr>
        </p:nvSpPr>
        <p:spPr>
          <a:xfrm>
            <a:off x="361440" y="1379880"/>
            <a:ext cx="727236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Agradecimentos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B7F35962-0031-781E-2258-B1494F1F3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4" y="2419731"/>
            <a:ext cx="2219706" cy="161660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12E88351-026B-3850-14A5-55384A444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838" y="2419731"/>
            <a:ext cx="1609418" cy="16166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1DCEA70-9427-01A8-5DA3-F6D1DFF3F2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4712" y="3429000"/>
            <a:ext cx="2314575" cy="2314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692280" y="1632600"/>
            <a:ext cx="7272360" cy="4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lang="pt-BR" sz="2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lang="pt-BR" sz="2400"/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000">
                <a:latin typeface="Calibri"/>
                <a:cs typeface="Calibri"/>
                <a:sym typeface="Calibri"/>
              </a:rPr>
              <a:t>Salatiel </a:t>
            </a:r>
            <a:r>
              <a:rPr lang="pt-BR" sz="2000" dirty="0">
                <a:latin typeface="Calibri"/>
                <a:cs typeface="Calibri"/>
                <a:sym typeface="Calibri"/>
              </a:rPr>
              <a:t>W. da Silva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000" dirty="0">
                <a:latin typeface="Calibri"/>
                <a:cs typeface="Calibri"/>
                <a:sym typeface="Calibri"/>
              </a:rPr>
              <a:t>s</a:t>
            </a:r>
            <a:r>
              <a:rPr lang="pt-BR" sz="2000" b="0" i="0" u="none" strike="noStrike" cap="none" dirty="0">
                <a:latin typeface="Calibri"/>
                <a:ea typeface="Arial"/>
                <a:cs typeface="Calibri"/>
                <a:sym typeface="Calibri"/>
              </a:rPr>
              <a:t>alatiel.silva@ufrgs.br</a:t>
            </a:r>
            <a:endParaRPr sz="2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49050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Introdução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A Lagoa da Conceição apresenta uma área de 19,71 km²;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Está localizada no Distrito da </a:t>
            </a: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Lagoa da Conceição - Florianópolis;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Divide-se em duas partes: a Lagoa de Dentro, ao sudoeste, e a Lagoa de Fora, ao nordeste e estas duas partes são separadas por um estreito;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população do entorno é de aproximadamente de 14.000 habitantes;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A área total do distrito é de 55,28 km²;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000">
                <a:latin typeface="Calibri"/>
                <a:ea typeface="Calibri"/>
                <a:cs typeface="Calibri"/>
                <a:sym typeface="Calibri"/>
              </a:rPr>
              <a:t>Densidade - 178,2 hab./km²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8300" y="2225025"/>
            <a:ext cx="3785700" cy="32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2"/>
          <p:cNvSpPr txBox="1"/>
          <p:nvPr/>
        </p:nvSpPr>
        <p:spPr>
          <a:xfrm>
            <a:off x="343800" y="6026225"/>
            <a:ext cx="8611500" cy="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Martins, L.; Marenzi, R. C.; Lima, A. (2015). Levantamento e representatividade das Unidades de Conservação instituídas no Estado de Santa Catarina, Brasil. Rev. Desenvolv. Meio Ambiente, v. 33, p. 241-259.</a:t>
            </a:r>
            <a:endParaRPr sz="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388900" cy="5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None/>
            </a:pP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 objetivo geral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deste</a:t>
            </a: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trabalho consiste em realizar um diagnóstico da qualidade da água da </a:t>
            </a: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pt-BR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agoa da Conceição, Florianópolis-SC, para tomada de decisão visando mitigar impactos antrópicos. 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294c185735_0_6"/>
          <p:cNvSpPr txBox="1">
            <a:spLocks noGrp="1"/>
          </p:cNvSpPr>
          <p:nvPr>
            <p:ph type="subTitle" idx="1"/>
          </p:nvPr>
        </p:nvSpPr>
        <p:spPr>
          <a:xfrm>
            <a:off x="343800" y="1379875"/>
            <a:ext cx="8388900" cy="5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Objetivos Específicos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spcBef>
                <a:spcPts val="601"/>
              </a:spcBef>
              <a:spcAft>
                <a:spcPts val="0"/>
              </a:spcAft>
              <a:buSzPts val="1400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Coletar amostras de água em diferentes pontos da lagoa da Conceição;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Caracterizar em relação a diversos parâmetros físico-químicos;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Comparados com os valores máximos em cada classe definida na resolução do CONAMA nº 357/2005 (CONAMA, 2005);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6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Discutir a relação aos impactos ambientais no meio ambiente que levaram cada ponto a apresentar a sua respectiva classificação, racionalizando a tomada de decisão para mitigar impactos antrópicos.</a:t>
            </a:r>
            <a:endParaRPr sz="2400">
              <a:solidFill>
                <a:srgbClr val="202124"/>
              </a:solidFill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SzPts val="1400"/>
              <a:buNone/>
            </a:pP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subTitle" idx="1"/>
          </p:nvPr>
        </p:nvSpPr>
        <p:spPr>
          <a:xfrm>
            <a:off x="343800" y="1379880"/>
            <a:ext cx="847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 partir dos pontos de coleta, selecionados por meio da ferramenta do Google Earth®, a rota de coleta foi planejada e percorrida em um barco a vela.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Essa rota, abarca a Ponte da Avenida das Rendeiras, Ponta das Almas, Canto dos Araças, Bar do Boni - Lagoa da Conceição/Joaquina, Ponta das Caranhas, foz Canal da Barra da Lagoa, laboratórios da UFSC, canto da Lagoa, canal da Barra da Lagoa e Rio Vermelho e foi realizada no verão do ano de 2019.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294c185735_0_14"/>
          <p:cNvSpPr txBox="1">
            <a:spLocks noGrp="1"/>
          </p:cNvSpPr>
          <p:nvPr>
            <p:ph type="subTitle" idx="1"/>
          </p:nvPr>
        </p:nvSpPr>
        <p:spPr>
          <a:xfrm>
            <a:off x="343800" y="1379880"/>
            <a:ext cx="847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/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/>
          </a:p>
        </p:txBody>
      </p:sp>
      <p:pic>
        <p:nvPicPr>
          <p:cNvPr id="93" name="Google Shape;93;g1294c185735_0_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7300" y="1515325"/>
            <a:ext cx="4099149" cy="481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94c185735_0_20"/>
          <p:cNvSpPr txBox="1">
            <a:spLocks noGrp="1"/>
          </p:cNvSpPr>
          <p:nvPr>
            <p:ph type="subTitle" idx="1"/>
          </p:nvPr>
        </p:nvSpPr>
        <p:spPr>
          <a:xfrm>
            <a:off x="343800" y="1379880"/>
            <a:ext cx="847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Foram coletadas amostras de água nos pontos mencionados, totalizando 11 amostragens, conforme o Guia Nacional de Coleta e Preservação de Amostras.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Todos os frascos com amostras foram congelados e enviados ao laboratório para a realização das análises.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94c185735_0_10"/>
          <p:cNvSpPr txBox="1">
            <a:spLocks noGrp="1"/>
          </p:cNvSpPr>
          <p:nvPr>
            <p:ph type="subTitle" idx="1"/>
          </p:nvPr>
        </p:nvSpPr>
        <p:spPr>
          <a:xfrm>
            <a:off x="343800" y="1379880"/>
            <a:ext cx="847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 e métodos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As análises físico-químicas realizadas foram: pH, cor verdadeira, turbidez, fósforo total, nitrogênio total Kjeldahl, sólidos dissolvidos totais, clorofila a, fluoreto, cloreto, nitrito e nitrato.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400">
                <a:latin typeface="Calibri"/>
                <a:ea typeface="Calibri"/>
                <a:cs typeface="Calibri"/>
                <a:sym typeface="Calibri"/>
              </a:rPr>
              <a:t>Todas as análises foram realizadas de acordo com o Standard Methods for the Examination of Water and Wastewater (APHA, 2012) e por meio de equipamentos previamente calibrados.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subTitle" idx="1"/>
          </p:nvPr>
        </p:nvSpPr>
        <p:spPr>
          <a:xfrm>
            <a:off x="365250" y="1286155"/>
            <a:ext cx="8656200" cy="47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pt-BR" sz="2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Resultados e discussão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Com os resultados de enquadramento obtidos das coletas realizadas mostram que os valores concentração de parâmetros de nutrientes como, por exemplo, </a:t>
            </a:r>
            <a:r>
              <a:rPr lang="pt-BR" sz="2200" b="1">
                <a:latin typeface="Calibri"/>
                <a:ea typeface="Calibri"/>
                <a:cs typeface="Calibri"/>
                <a:sym typeface="Calibri"/>
              </a:rPr>
              <a:t>nitrogênio e fósforo, e de clorofila a</a:t>
            </a: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 apresentaram valores elevados em diversos pontos de coleta de amostras.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SzPts val="1400"/>
              <a:buNone/>
            </a:pPr>
            <a:r>
              <a:rPr lang="pt-BR" sz="2200">
                <a:latin typeface="Calibri"/>
                <a:ea typeface="Calibri"/>
                <a:cs typeface="Calibri"/>
                <a:sym typeface="Calibri"/>
              </a:rPr>
              <a:t>Esses resultados indicam que nesses pontos ocorre uma piora da qualidade da água e, por consequência, do enquadramento nesses pontos.</a:t>
            </a:r>
            <a:endParaRPr sz="2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956</Words>
  <Application>Microsoft Office PowerPoint</Application>
  <PresentationFormat>Apresentação na tela (4:3)</PresentationFormat>
  <Paragraphs>113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DIAGNÓSTICO DA QUALIDADE DA ÁGUA DA LAGOA DA CONCEIÇÃO PARA TOMADA DE DECISÃO VISANDO MITIGAR IMPACTOS ANTRÓPICOS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DA QUALIDADE DA ÁGUA DA LAGOA DA CONCEIÇÃO PARA TOMADA DE DECISÃO VISANDO MITIGAR IMPACTOS ANTRÓPICOS</dc:title>
  <dc:creator>Paulo Scalize</dc:creator>
  <cp:lastModifiedBy>Salatiel Wohlmuth da Silva</cp:lastModifiedBy>
  <cp:revision>2</cp:revision>
  <dcterms:created xsi:type="dcterms:W3CDTF">2022-04-25T15:52:50Z</dcterms:created>
  <dcterms:modified xsi:type="dcterms:W3CDTF">2022-05-11T10:44:38Z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Apresentação na tela (4:3)</vt:lpwstr>
  </property>
  <property fmtid="{D5CDD505-2E9C-101B-9397-08002B2CF9AE}" pid="3" name="Slides">
    <vt:i4>10</vt:i4>
  </property>
</Properties>
</file>