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95" r:id="rId3"/>
    <p:sldId id="304" r:id="rId4"/>
    <p:sldId id="296" r:id="rId5"/>
    <p:sldId id="299" r:id="rId6"/>
    <p:sldId id="300" r:id="rId7"/>
    <p:sldId id="310" r:id="rId8"/>
    <p:sldId id="313" r:id="rId9"/>
    <p:sldId id="301" r:id="rId10"/>
    <p:sldId id="314" r:id="rId11"/>
    <p:sldId id="292" r:id="rId12"/>
    <p:sldId id="297" r:id="rId13"/>
    <p:sldId id="30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42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6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51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2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1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35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20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44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55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333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9A28E-8AF8-43EA-AF7C-EFAC1E0B5B94}" type="datetimeFigureOut">
              <a:rPr lang="pt-BR" smtClean="0"/>
              <a:t>09/05/2022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0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/>
          </p:nvPr>
        </p:nvSpPr>
        <p:spPr>
          <a:xfrm>
            <a:off x="251460" y="1440180"/>
            <a:ext cx="8641080" cy="1988820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Planejamento de Universalização dos Serviços de Esgoto quanto a coleta de esgoto para 17 municípios</a:t>
            </a:r>
            <a:endParaRPr lang="pt-B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379504" y="4290424"/>
            <a:ext cx="8513036" cy="1655762"/>
          </a:xfrm>
        </p:spPr>
        <p:txBody>
          <a:bodyPr/>
          <a:lstStyle/>
          <a:p>
            <a:pPr algn="l"/>
            <a:r>
              <a:rPr lang="pt-BR" dirty="0"/>
              <a:t>Autores: Vagner </a:t>
            </a:r>
            <a:r>
              <a:rPr lang="pt-BR" dirty="0" err="1"/>
              <a:t>Gerhardt</a:t>
            </a:r>
            <a:r>
              <a:rPr lang="pt-BR" dirty="0"/>
              <a:t> Mâncio, Demétrius Jung Gonzalez, Tiago </a:t>
            </a:r>
            <a:r>
              <a:rPr lang="pt-BR" dirty="0" err="1"/>
              <a:t>Luis</a:t>
            </a:r>
            <a:r>
              <a:rPr lang="pt-BR" dirty="0"/>
              <a:t> Gomes e Daniela Pinho </a:t>
            </a:r>
            <a:r>
              <a:rPr lang="pt-BR" dirty="0" err="1"/>
              <a:t>Rocke</a:t>
            </a:r>
            <a:endParaRPr lang="pt-BR" dirty="0"/>
          </a:p>
          <a:p>
            <a:pPr algn="l"/>
            <a:endParaRPr lang="pt-BR" dirty="0"/>
          </a:p>
        </p:txBody>
      </p:sp>
      <p:pic>
        <p:nvPicPr>
          <p:cNvPr id="6" name="Imagem 5" descr="logo age">
            <a:extLst>
              <a:ext uri="{FF2B5EF4-FFF2-40B4-BE49-F238E27FC236}">
                <a16:creationId xmlns:a16="http://schemas.microsoft.com/office/drawing/2014/main" id="{FA972895-CFF9-A68E-6191-6938B0129D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583" y="5463540"/>
            <a:ext cx="3972417" cy="969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9571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0451" y="1349027"/>
            <a:ext cx="8924064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Conclusões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</a:rPr>
              <a:t>AGESAN-RS tem oportunidade adequar a Resolução nº 007/2019 que d</a:t>
            </a:r>
            <a:r>
              <a:rPr lang="pt-BR" dirty="0"/>
              <a:t>isciplina a cobrança pela disponibilidade do sistema de esgotamento sanitário da CORSAN.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</a:rPr>
              <a:t>AGESAN-RS aplicará a Resolução </a:t>
            </a:r>
            <a:r>
              <a:rPr lang="pt-BR" dirty="0" err="1">
                <a:solidFill>
                  <a:srgbClr val="000000"/>
                </a:solidFill>
              </a:rPr>
              <a:t>CSR</a:t>
            </a:r>
            <a:r>
              <a:rPr lang="pt-BR" dirty="0">
                <a:solidFill>
                  <a:srgbClr val="000000"/>
                </a:solidFill>
              </a:rPr>
              <a:t> nº 001/2022 que d</a:t>
            </a:r>
            <a:r>
              <a:rPr lang="pt-BR" dirty="0"/>
              <a:t>isciplina o serviço de limpeza programada de sistemas individuais de tratamento de esgotamento sanitário prestado pela CORSAN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698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4" y="1380025"/>
            <a:ext cx="8528845" cy="4320480"/>
          </a:xfrm>
        </p:spPr>
        <p:txBody>
          <a:bodyPr>
            <a:normAutofit/>
          </a:bodyPr>
          <a:lstStyle/>
          <a:p>
            <a:pPr algn="l"/>
            <a:r>
              <a:rPr lang="pt-BR" b="1" dirty="0">
                <a:solidFill>
                  <a:schemeClr val="tx1"/>
                </a:solidFill>
              </a:rPr>
              <a:t>Referências</a:t>
            </a:r>
            <a:endParaRPr lang="pt-BR" dirty="0">
              <a:solidFill>
                <a:schemeClr val="tx1"/>
              </a:solidFill>
            </a:endParaRPr>
          </a:p>
          <a:p>
            <a:pPr algn="l"/>
            <a:endParaRPr lang="pt-BR" sz="2400" dirty="0">
              <a:solidFill>
                <a:schemeClr val="tx1"/>
              </a:solidFill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WYATT, A. S. </a:t>
            </a:r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pt-BR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Renenue</a:t>
            </a:r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Financial Model for </a:t>
            </a:r>
            <a:r>
              <a:rPr lang="pt-BR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Management in </a:t>
            </a:r>
            <a:r>
              <a:rPr lang="pt-BR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Developing</a:t>
            </a:r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Countries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(2010). Disponível em: https://</a:t>
            </a:r>
            <a:r>
              <a:rPr lang="pt-B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www.rti.org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/sites/default/files/</a:t>
            </a:r>
            <a:r>
              <a:rPr lang="pt-B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-0018-1006-</a:t>
            </a:r>
            <a:r>
              <a:rPr lang="pt-B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wyatt.pdf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PROJETO DE EFICIÊNCIA ENERGÉTICA NO ABASTECIMENTO DE ÁGUA - </a:t>
            </a:r>
            <a:r>
              <a:rPr lang="pt-B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PROEESA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Perdas de água - Guia para determinar o nível econômico e metas progressivas de controle para municípios, reguladores e prestadores de serviço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Brasília: Ministério do Desenvolvimento Regional, 2021. Disponível em: https://</a:t>
            </a:r>
            <a:r>
              <a:rPr lang="pt-B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antigo.mdr.gov.br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/saneamento/</a:t>
            </a:r>
            <a:r>
              <a:rPr lang="pt-B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proeesa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biblioteca-virtual/4441-</a:t>
            </a:r>
            <a:r>
              <a:rPr lang="pt-B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publicacoes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proeesa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192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1346" y="1380023"/>
            <a:ext cx="7272808" cy="4320480"/>
          </a:xfrm>
        </p:spPr>
        <p:txBody>
          <a:bodyPr>
            <a:normAutofit/>
          </a:bodyPr>
          <a:lstStyle/>
          <a:p>
            <a:pPr algn="l"/>
            <a:r>
              <a:rPr lang="pt-BR" b="1" dirty="0">
                <a:solidFill>
                  <a:schemeClr val="tx1"/>
                </a:solidFill>
              </a:rPr>
              <a:t>Agradecimentos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algn="l"/>
            <a:r>
              <a:rPr lang="pt-BR" dirty="0"/>
              <a:t>Diretor Geral Demétrius Jung Gonzalez</a:t>
            </a:r>
          </a:p>
          <a:p>
            <a:pPr algn="l"/>
            <a:r>
              <a:rPr lang="pt-BR" sz="2400" dirty="0">
                <a:solidFill>
                  <a:schemeClr val="tx1"/>
                </a:solidFill>
              </a:rPr>
              <a:t>Diretor Regulação Tiago </a:t>
            </a:r>
            <a:r>
              <a:rPr lang="pt-BR" sz="2400" dirty="0" err="1">
                <a:solidFill>
                  <a:schemeClr val="tx1"/>
                </a:solidFill>
              </a:rPr>
              <a:t>Luis</a:t>
            </a:r>
            <a:r>
              <a:rPr lang="pt-BR" sz="2400" dirty="0">
                <a:solidFill>
                  <a:schemeClr val="tx1"/>
                </a:solidFill>
              </a:rPr>
              <a:t> Gomes</a:t>
            </a:r>
          </a:p>
          <a:p>
            <a:pPr algn="l"/>
            <a:r>
              <a:rPr lang="pt-BR" dirty="0"/>
              <a:t>Diretora Administrativa Franciele </a:t>
            </a:r>
            <a:r>
              <a:rPr lang="pt-BR" dirty="0" err="1"/>
              <a:t>Grings</a:t>
            </a:r>
            <a:r>
              <a:rPr lang="pt-BR" dirty="0"/>
              <a:t> dos Santos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85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92277" y="1632572"/>
            <a:ext cx="7272808" cy="4320480"/>
          </a:xfrm>
        </p:spPr>
        <p:txBody>
          <a:bodyPr>
            <a:normAutofit/>
          </a:bodyPr>
          <a:lstStyle/>
          <a:p>
            <a:pPr algn="l"/>
            <a:r>
              <a:rPr lang="pt-BR" b="1" dirty="0">
                <a:solidFill>
                  <a:schemeClr val="tx1"/>
                </a:solidFill>
              </a:rPr>
              <a:t>OBRIGADO!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algn="l"/>
            <a:r>
              <a:rPr lang="pt-BR" dirty="0">
                <a:solidFill>
                  <a:schemeClr val="tx1"/>
                </a:solidFill>
              </a:rPr>
              <a:t>Vagner </a:t>
            </a:r>
            <a:r>
              <a:rPr lang="pt-BR" dirty="0" err="1">
                <a:solidFill>
                  <a:schemeClr val="tx1"/>
                </a:solidFill>
              </a:rPr>
              <a:t>Gerhardt</a:t>
            </a:r>
            <a:r>
              <a:rPr lang="pt-BR" dirty="0">
                <a:solidFill>
                  <a:schemeClr val="tx1"/>
                </a:solidFill>
              </a:rPr>
              <a:t> Mâncio</a:t>
            </a:r>
          </a:p>
          <a:p>
            <a:pPr algn="l"/>
            <a:r>
              <a:rPr lang="pt-BR" dirty="0"/>
              <a:t>Coordenador de Normatização e Fiscalização</a:t>
            </a:r>
            <a:endParaRPr lang="pt-BR" dirty="0">
              <a:solidFill>
                <a:schemeClr val="tx1"/>
              </a:solidFill>
            </a:endParaRPr>
          </a:p>
          <a:p>
            <a:pPr algn="l"/>
            <a:r>
              <a:rPr lang="pt-BR" dirty="0" err="1"/>
              <a:t>normatizacao@agesan-rs.com.br</a:t>
            </a:r>
            <a:endParaRPr lang="pt-BR" dirty="0"/>
          </a:p>
          <a:p>
            <a:pPr algn="l"/>
            <a:r>
              <a:rPr lang="pt-BR" dirty="0">
                <a:solidFill>
                  <a:schemeClr val="tx1"/>
                </a:solidFill>
              </a:rPr>
              <a:t>(51) 9 99</a:t>
            </a:r>
            <a:r>
              <a:rPr lang="pt-BR" dirty="0"/>
              <a:t>66 1310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91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26" y="1380021"/>
            <a:ext cx="8525754" cy="4752528"/>
          </a:xfrm>
        </p:spPr>
        <p:txBody>
          <a:bodyPr>
            <a:noAutofit/>
          </a:bodyPr>
          <a:lstStyle/>
          <a:p>
            <a:pPr algn="l"/>
            <a:r>
              <a:rPr lang="pt-BR" b="1" dirty="0">
                <a:solidFill>
                  <a:schemeClr val="tx1"/>
                </a:solidFill>
              </a:rPr>
              <a:t>Introdução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/>
              <a:t>Os 17 municípios são regulados pela AGESAN-RS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/>
              <a:t>A CORSAN é a prestadora de serviço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/>
              <a:t>No final de 2021 foram apresentados o planejamento para a Universalização dos serviços de esgoto até 2033 (</a:t>
            </a:r>
            <a:r>
              <a:rPr lang="pt-BR" dirty="0" err="1"/>
              <a:t>NUE</a:t>
            </a:r>
            <a:r>
              <a:rPr lang="pt-BR" dirty="0"/>
              <a:t> – 90%)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/>
              <a:t>Verificar o planejamento de coleta do esgoto</a:t>
            </a:r>
          </a:p>
          <a:p>
            <a:pPr lvl="1"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8938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020" y="1380021"/>
            <a:ext cx="8858250" cy="1420329"/>
          </a:xfrm>
        </p:spPr>
        <p:txBody>
          <a:bodyPr>
            <a:noAutofit/>
          </a:bodyPr>
          <a:lstStyle/>
          <a:p>
            <a:pPr algn="l"/>
            <a:r>
              <a:rPr lang="pt-BR" b="1" dirty="0">
                <a:solidFill>
                  <a:schemeClr val="tx1"/>
                </a:solidFill>
              </a:rPr>
              <a:t>Introdução</a:t>
            </a:r>
          </a:p>
          <a:p>
            <a:pPr algn="l"/>
            <a:r>
              <a:rPr lang="pt-BR" dirty="0"/>
              <a:t>17 municípios da CORSAN regulados pela AGESAN-RS</a:t>
            </a:r>
            <a:endParaRPr lang="pt-BR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lvl="1" algn="l"/>
            <a:endParaRPr lang="pt-BR" dirty="0"/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091D7FFA-E389-AD79-1F14-E0C8C75CF1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048898"/>
              </p:ext>
            </p:extLst>
          </p:nvPr>
        </p:nvGraphicFramePr>
        <p:xfrm>
          <a:off x="1754981" y="2464445"/>
          <a:ext cx="5634038" cy="4003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Imagem de Bitmap" r:id="rId3" imgW="8296200" imgH="5896080" progId="Paint.Picture">
                  <p:embed/>
                </p:oleObj>
              </mc:Choice>
              <mc:Fallback>
                <p:oleObj name="Imagem de Bitmap" r:id="rId3" imgW="8296200" imgH="589608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4981" y="2464445"/>
                        <a:ext cx="5634038" cy="40039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343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0" y="1380018"/>
            <a:ext cx="8480030" cy="4752528"/>
          </a:xfrm>
        </p:spPr>
        <p:txBody>
          <a:bodyPr>
            <a:noAutofit/>
          </a:bodyPr>
          <a:lstStyle/>
          <a:p>
            <a:pPr algn="l"/>
            <a:r>
              <a:rPr lang="pt-BR" b="1" dirty="0">
                <a:solidFill>
                  <a:schemeClr val="tx1"/>
                </a:solidFill>
              </a:rPr>
              <a:t>Objetivo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/>
              <a:t>Analisar as soluções para coleta de esgoto para verificar as necessidades de regulação pela AGESAN-RS</a:t>
            </a:r>
            <a:endParaRPr lang="pt-BR" sz="2400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algn="l"/>
            <a:r>
              <a:rPr lang="pt-BR" sz="2400" b="1" dirty="0">
                <a:solidFill>
                  <a:schemeClr val="tx1"/>
                </a:solidFill>
              </a:rPr>
              <a:t>Objetivo e Objetivos Específicos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tx1"/>
                </a:solidFill>
              </a:rPr>
              <a:t>Verificar </a:t>
            </a:r>
            <a:r>
              <a:rPr lang="pt-BR" dirty="0"/>
              <a:t>o planejamento por municípios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tx1"/>
                </a:solidFill>
              </a:rPr>
              <a:t>Verificar todas as soluções de coletas apresentadas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/>
              <a:t>Análises diferenças e igualdades entre os municípios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5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0" y="1380021"/>
            <a:ext cx="8582900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Material e métodos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i="0" dirty="0">
                <a:solidFill>
                  <a:srgbClr val="000000"/>
                </a:solidFill>
                <a:effectLst/>
              </a:rPr>
              <a:t>Planejamentos apresentados pela CORSAN à AGESAN-RS para os 17 municípios, através dos aditivos ou minutas de aditivos assinados entre municípios e CORSAN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</a:rPr>
              <a:t>Possuem uma média de 8,9% de índice de coleta de esgoto (índice </a:t>
            </a:r>
            <a:r>
              <a:rPr lang="pt-BR" dirty="0" err="1">
                <a:solidFill>
                  <a:srgbClr val="000000"/>
                </a:solidFill>
              </a:rPr>
              <a:t>IN015_AE</a:t>
            </a:r>
            <a:r>
              <a:rPr lang="pt-BR" dirty="0">
                <a:solidFill>
                  <a:srgbClr val="000000"/>
                </a:solidFill>
              </a:rPr>
              <a:t> do SNIS)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</a:rPr>
              <a:t>Os municípios de Canoas, Tramandaí e Canela, que apresentam índice de coleta de esgoto de 30,4%, 19,5% e 12,4%, respectivamente</a:t>
            </a:r>
          </a:p>
          <a:p>
            <a:pPr algn="l"/>
            <a:endParaRPr lang="pt-BR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69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2" y="1380018"/>
            <a:ext cx="8598590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Resultados</a:t>
            </a:r>
          </a:p>
          <a:p>
            <a:pPr algn="l">
              <a:spcBef>
                <a:spcPts val="0"/>
              </a:spcBef>
            </a:pPr>
            <a:endParaRPr lang="pt-BR" b="1" dirty="0"/>
          </a:p>
          <a:p>
            <a:pPr algn="l">
              <a:spcBef>
                <a:spcPts val="0"/>
              </a:spcBef>
            </a:pPr>
            <a:r>
              <a:rPr lang="pt-BR" b="1" dirty="0"/>
              <a:t>Separador absoluto</a:t>
            </a:r>
          </a:p>
          <a:p>
            <a:pPr algn="l">
              <a:spcBef>
                <a:spcPts val="0"/>
              </a:spcBef>
            </a:pPr>
            <a:endParaRPr lang="pt-BR" b="1" dirty="0"/>
          </a:p>
          <a:p>
            <a:pPr algn="l">
              <a:spcBef>
                <a:spcPts val="0"/>
              </a:spcBef>
            </a:pPr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Verificou-se uma taxa de crescimento nas instalações das redes coletoras de 2,7% ao ano, ocorrendo um atendimento acumulado até 2033 de 37,5% das economias para os 17 municípios regulados pela Agesan-RS. Não sendo observado redes já existentes que não estão em funcionamento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EFA1019-B909-4041-A087-666AEF5BFF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343482"/>
              </p:ext>
            </p:extLst>
          </p:nvPr>
        </p:nvGraphicFramePr>
        <p:xfrm>
          <a:off x="30994" y="3756282"/>
          <a:ext cx="9082011" cy="18830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5831">
                  <a:extLst>
                    <a:ext uri="{9D8B030D-6E8A-4147-A177-3AD203B41FA5}">
                      <a16:colId xmlns:a16="http://schemas.microsoft.com/office/drawing/2014/main" val="3459104139"/>
                    </a:ext>
                  </a:extLst>
                </a:gridCol>
                <a:gridCol w="566716">
                  <a:extLst>
                    <a:ext uri="{9D8B030D-6E8A-4147-A177-3AD203B41FA5}">
                      <a16:colId xmlns:a16="http://schemas.microsoft.com/office/drawing/2014/main" val="2088779821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3415221886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443507352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2875097082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4194664315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2630839716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680973488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1454883533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1857095230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3803518943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3318191134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3456706908"/>
                    </a:ext>
                  </a:extLst>
                </a:gridCol>
                <a:gridCol w="543105">
                  <a:extLst>
                    <a:ext uri="{9D8B030D-6E8A-4147-A177-3AD203B41FA5}">
                      <a16:colId xmlns:a16="http://schemas.microsoft.com/office/drawing/2014/main" val="3327765017"/>
                    </a:ext>
                  </a:extLst>
                </a:gridCol>
                <a:gridCol w="532204">
                  <a:extLst>
                    <a:ext uri="{9D8B030D-6E8A-4147-A177-3AD203B41FA5}">
                      <a16:colId xmlns:a16="http://schemas.microsoft.com/office/drawing/2014/main" val="589789453"/>
                    </a:ext>
                  </a:extLst>
                </a:gridCol>
              </a:tblGrid>
              <a:tr h="627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Ano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effectLst/>
                        </a:rPr>
                        <a:t>28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29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30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effectLst/>
                        </a:rPr>
                        <a:t>31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32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33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94750072"/>
                  </a:ext>
                </a:extLst>
              </a:tr>
              <a:tr h="627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Evolução anual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4,7%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0,9%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2,5%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3,0%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3,4%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2,5%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2,6%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2,7%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2,7%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2,5%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3,0%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2,5%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2,3%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2,1%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20059847"/>
                  </a:ext>
                </a:extLst>
              </a:tr>
              <a:tr h="627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Evolução anual acumulada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4,7%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5,7%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8,2%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11,1%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14,6%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17,0%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19,6%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22,3%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25,0%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27,6%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30,6%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33,1%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>
                          <a:effectLst/>
                        </a:rPr>
                        <a:t>35,4%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effectLst/>
                        </a:rPr>
                        <a:t>37,5%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8913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879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1" y="1380018"/>
            <a:ext cx="8660583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Resultado</a:t>
            </a:r>
          </a:p>
          <a:p>
            <a:pPr algn="l">
              <a:spcBef>
                <a:spcPts val="0"/>
              </a:spcBef>
            </a:pPr>
            <a:endParaRPr lang="pt-BR" b="1" dirty="0"/>
          </a:p>
          <a:p>
            <a:pPr algn="l"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PPP</a:t>
            </a:r>
          </a:p>
          <a:p>
            <a:pPr algn="l">
              <a:spcBef>
                <a:spcPts val="0"/>
              </a:spcBef>
            </a:pPr>
            <a:endParaRPr lang="pt-BR" b="1" dirty="0"/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R</a:t>
            </a:r>
            <a:r>
              <a:rPr lang="pt-BR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egião </a:t>
            </a:r>
            <a:r>
              <a:rPr lang="pt-BR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metropolina</a:t>
            </a:r>
            <a:r>
              <a:rPr lang="pt-BR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(Canoas, Esteio e Sapucaia do Sul)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Esteio </a:t>
            </a:r>
            <a:r>
              <a:rPr lang="pt-BR" dirty="0" err="1">
                <a:solidFill>
                  <a:srgbClr val="000000"/>
                </a:solidFill>
                <a:ea typeface="Times New Roman" panose="02020603050405020304" pitchFamily="18" charset="0"/>
              </a:rPr>
              <a:t>preve</a:t>
            </a:r>
            <a:r>
              <a:rPr lang="pt-BR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 48 milhões com PPP, representando 27,3% de economias (2022 a 2024) 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Canoas prevê 258 milhões com PPP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Sapucaia do sul prevê 103 milhos com PPP</a:t>
            </a:r>
            <a:endParaRPr lang="pt-BR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pt-BR" b="1" dirty="0"/>
          </a:p>
          <a:p>
            <a:pPr algn="l"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9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1" y="1380018"/>
            <a:ext cx="8660583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Resultado</a:t>
            </a:r>
          </a:p>
          <a:p>
            <a:pPr algn="l">
              <a:spcBef>
                <a:spcPts val="0"/>
              </a:spcBef>
            </a:pPr>
            <a:endParaRPr lang="pt-BR" b="1" dirty="0"/>
          </a:p>
          <a:p>
            <a:pPr algn="l">
              <a:spcBef>
                <a:spcPts val="0"/>
              </a:spcBef>
            </a:pPr>
            <a:r>
              <a:rPr lang="pt-BR" b="1" dirty="0"/>
              <a:t>Soluções individuais</a:t>
            </a:r>
            <a:endParaRPr lang="pt-BR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pt-BR" b="1" dirty="0"/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pt-B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rograma de limpeza de fossas sépticas (</a:t>
            </a:r>
            <a:r>
              <a:rPr lang="pt-BR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SoluTrat</a:t>
            </a:r>
            <a:r>
              <a:rPr lang="pt-B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desenvolvido pela Companhia Riograndense de Saneamento - Corsan)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pt-B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stá presente no planejamento dos 17 municípios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pt-B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unicípios pequenos como Nova Santa Rita, Riozinho e Capela de Santana, a única alternativa de coleta de esgoto.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pt-BR" b="1" dirty="0"/>
          </a:p>
          <a:p>
            <a:pPr algn="l"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86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0451" y="1349027"/>
            <a:ext cx="8924064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Conclusões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</a:rPr>
              <a:t>Municípios maiores terão mais redes de separador absoluto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</a:rPr>
              <a:t>Municípios pequenos terão o </a:t>
            </a:r>
            <a:r>
              <a:rPr lang="pt-BR" dirty="0" err="1">
                <a:solidFill>
                  <a:srgbClr val="000000"/>
                </a:solidFill>
              </a:rPr>
              <a:t>SoluTrat</a:t>
            </a:r>
            <a:r>
              <a:rPr lang="pt-BR" dirty="0">
                <a:solidFill>
                  <a:srgbClr val="000000"/>
                </a:solidFill>
              </a:rPr>
              <a:t> como a única alternativa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</a:rPr>
              <a:t>PPP prevista para municípios da Região Metropolitana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4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4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4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114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649</TotalTime>
  <Words>634</Words>
  <Application>Microsoft Office PowerPoint</Application>
  <PresentationFormat>Apresentação na tela (4:3)</PresentationFormat>
  <Paragraphs>117</Paragraphs>
  <Slides>13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Imagem do Paintbrush</vt:lpstr>
      <vt:lpstr>Planejamento de Universalização dos Serviços de Esgoto quanto a coleta de esgoto para 17 municípios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Scalize</dc:creator>
  <cp:lastModifiedBy>agesan.rs@gmail.com</cp:lastModifiedBy>
  <cp:revision>15</cp:revision>
  <dcterms:created xsi:type="dcterms:W3CDTF">2022-04-25T15:52:50Z</dcterms:created>
  <dcterms:modified xsi:type="dcterms:W3CDTF">2022-05-09T13:11:46Z</dcterms:modified>
</cp:coreProperties>
</file>