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05" r:id="rId4"/>
    <p:sldId id="306" r:id="rId5"/>
    <p:sldId id="307" r:id="rId6"/>
    <p:sldId id="308" r:id="rId7"/>
    <p:sldId id="296" r:id="rId8"/>
    <p:sldId id="299" r:id="rId9"/>
    <p:sldId id="300" r:id="rId10"/>
    <p:sldId id="309" r:id="rId11"/>
    <p:sldId id="310" r:id="rId12"/>
    <p:sldId id="331" r:id="rId13"/>
    <p:sldId id="315" r:id="rId14"/>
    <p:sldId id="314" r:id="rId15"/>
    <p:sldId id="317" r:id="rId16"/>
    <p:sldId id="325" r:id="rId17"/>
    <p:sldId id="327" r:id="rId18"/>
    <p:sldId id="312" r:id="rId19"/>
    <p:sldId id="322" r:id="rId20"/>
    <p:sldId id="313" r:id="rId21"/>
    <p:sldId id="323" r:id="rId22"/>
    <p:sldId id="328" r:id="rId23"/>
    <p:sldId id="324" r:id="rId24"/>
    <p:sldId id="329" r:id="rId25"/>
    <p:sldId id="301" r:id="rId26"/>
    <p:sldId id="292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89681379963"/>
          <c:y val="9.5595460811782051E-2"/>
          <c:w val="0.879251578117903"/>
          <c:h val="0.63467934804901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Contratações executadas conforme Plano de Compras.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0.00%</c:formatCode>
                <c:ptCount val="1"/>
                <c:pt idx="0">
                  <c:v>0.3846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D-4483-B6EE-691B735CBA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Contratações planejadas no Plano de Compras, porém não executadas.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0.00%</c:formatCode>
                <c:ptCount val="1"/>
                <c:pt idx="0">
                  <c:v>0.61539999999999995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D-4483-B6EE-691B735CBA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Contratações realizadas, porém não previstas no Plano de Compras.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0.00%</c:formatCode>
                <c:ptCount val="1"/>
                <c:pt idx="0">
                  <c:v>0.51849999999999996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D-4483-B6EE-691B735CB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995328"/>
        <c:axId val="640996968"/>
      </c:barChart>
      <c:catAx>
        <c:axId val="64099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0996968"/>
        <c:crosses val="autoZero"/>
        <c:auto val="1"/>
        <c:lblAlgn val="ctr"/>
        <c:lblOffset val="100"/>
        <c:noMultiLvlLbl val="0"/>
      </c:catAx>
      <c:valAx>
        <c:axId val="64099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09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046367143869333E-2"/>
          <c:y val="0.77053197067326307"/>
          <c:w val="0.88088368610439882"/>
          <c:h val="0.21183324208112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Contratações executadas conforme Plano de Compras.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0.00%</c:formatCode>
                <c:ptCount val="1"/>
                <c:pt idx="0">
                  <c:v>0.59299999999999997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D-4483-B6EE-691B735CBA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Contratações planejadas no Plano de Compras, porém não executadas.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0.00%</c:formatCode>
                <c:ptCount val="1"/>
                <c:pt idx="0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D-4483-B6EE-691B735CBA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Contratações realizadas, porém não previstas no Plano de Compras.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0.00%</c:formatCode>
                <c:ptCount val="1"/>
                <c:pt idx="0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D-4483-B6EE-691B735CB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995328"/>
        <c:axId val="640996968"/>
      </c:barChart>
      <c:catAx>
        <c:axId val="64099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0996968"/>
        <c:crosses val="autoZero"/>
        <c:auto val="1"/>
        <c:lblAlgn val="ctr"/>
        <c:lblOffset val="100"/>
        <c:noMultiLvlLbl val="0"/>
      </c:catAx>
      <c:valAx>
        <c:axId val="64099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09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046367143869333E-2"/>
          <c:y val="0.78468798534783279"/>
          <c:w val="0.88088368610439882"/>
          <c:h val="0.19767720381328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89681379963"/>
          <c:y val="9.5595460811782051E-2"/>
          <c:w val="0.879251578117903"/>
          <c:h val="0.63467934804901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Contratações executadas conforme Plano de Compras.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Planilha1!$B$2:$B$3</c:f>
              <c:numCache>
                <c:formatCode>0.00%</c:formatCode>
                <c:ptCount val="2"/>
                <c:pt idx="0">
                  <c:v>0.3846</c:v>
                </c:pt>
                <c:pt idx="1">
                  <c:v>0.59299999999999997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D-4483-B6EE-691B735CBA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Contratações planejadas no Plano de Compras, porém não executadas.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Planilha1!$C$2:$C$3</c:f>
              <c:numCache>
                <c:formatCode>0.00%</c:formatCode>
                <c:ptCount val="2"/>
                <c:pt idx="0">
                  <c:v>0.61539999999999995</c:v>
                </c:pt>
                <c:pt idx="1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D-4483-B6EE-691B735CBA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Contratações realizadas, porém não previstas no Plano de Compras.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Planilha1!$D$2:$D$3</c:f>
              <c:numCache>
                <c:formatCode>0.00%</c:formatCode>
                <c:ptCount val="2"/>
                <c:pt idx="0">
                  <c:v>0.51849999999999996</c:v>
                </c:pt>
                <c:pt idx="1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D-4483-B6EE-691B735CB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995328"/>
        <c:axId val="640996968"/>
      </c:barChart>
      <c:catAx>
        <c:axId val="64099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0996968"/>
        <c:crosses val="autoZero"/>
        <c:auto val="1"/>
        <c:lblAlgn val="ctr"/>
        <c:lblOffset val="100"/>
        <c:noMultiLvlLbl val="0"/>
      </c:catAx>
      <c:valAx>
        <c:axId val="64099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09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046367143869333E-2"/>
          <c:y val="0.77053197067326307"/>
          <c:w val="0.88088368610439882"/>
          <c:h val="0.21183324208112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mailto:suelen@saaemcr.com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75852" y="1852748"/>
            <a:ext cx="7772400" cy="2437676"/>
          </a:xfrm>
        </p:spPr>
        <p:txBody>
          <a:bodyPr>
            <a:normAutofit fontScale="90000"/>
          </a:bodyPr>
          <a:lstStyle/>
          <a:p>
            <a:r>
              <a:rPr lang="pt-BR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 desafios na implantação do Plano de Contratações Anual e o PMBOK como ferramenta de eficácia.</a:t>
            </a:r>
            <a:endParaRPr lang="pt-BR" sz="4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3" y="4428444"/>
            <a:ext cx="5132775" cy="1655762"/>
          </a:xfrm>
        </p:spPr>
        <p:txBody>
          <a:bodyPr/>
          <a:lstStyle/>
          <a:p>
            <a:pPr algn="l"/>
            <a:r>
              <a:rPr lang="pt-BR" dirty="0"/>
              <a:t>Autores: </a:t>
            </a:r>
          </a:p>
          <a:p>
            <a:pPr algn="l"/>
            <a:r>
              <a:rPr lang="pt-BR" dirty="0"/>
              <a:t>Suelen Sochtig Diehl</a:t>
            </a:r>
          </a:p>
          <a:p>
            <a:pPr algn="l"/>
            <a:r>
              <a:rPr lang="pt-BR" dirty="0"/>
              <a:t>Léia Inês </a:t>
            </a:r>
            <a:r>
              <a:rPr lang="pt-BR" dirty="0" err="1"/>
              <a:t>Kroth</a:t>
            </a:r>
            <a:r>
              <a:rPr lang="pt-BR" dirty="0"/>
              <a:t> </a:t>
            </a:r>
            <a:r>
              <a:rPr lang="pt-BR" dirty="0" err="1"/>
              <a:t>Bohnen</a:t>
            </a:r>
            <a:endParaRPr lang="pt-BR" dirty="0"/>
          </a:p>
          <a:p>
            <a:pPr algn="l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8BE5CF-7C17-4157-AE81-605C108F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08" y="4960189"/>
            <a:ext cx="1073989" cy="107398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A8E72D52-AB46-49CA-8670-DD5093522233}"/>
              </a:ext>
            </a:extLst>
          </p:cNvPr>
          <p:cNvSpPr txBox="1">
            <a:spLocks/>
          </p:cNvSpPr>
          <p:nvPr/>
        </p:nvSpPr>
        <p:spPr>
          <a:xfrm>
            <a:off x="7216744" y="6034178"/>
            <a:ext cx="2021515" cy="50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Autônomo </a:t>
            </a:r>
            <a:br>
              <a:rPr lang="pt-B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Água e Esgoto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6263902" cy="4752528"/>
          </a:xfrm>
        </p:spPr>
        <p:txBody>
          <a:bodyPr>
            <a:noAutofit/>
          </a:bodyPr>
          <a:lstStyle/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O que é o GUIA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PMBOK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É um referencial prático e teórico que auxilia o planejamento, execução e controle das fases de um projeto.</a:t>
            </a:r>
          </a:p>
          <a:p>
            <a:pPr algn="l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Esse guia foi criado pelo PMI (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</a:t>
            </a:r>
            <a:r>
              <a:rPr lang="pt-B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29ECC3-C912-4292-B9F6-09F188CC2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4860"/>
          <a:stretch/>
        </p:blipFill>
        <p:spPr bwMode="auto">
          <a:xfrm>
            <a:off x="6779108" y="2980467"/>
            <a:ext cx="2020960" cy="287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heça o PMI">
            <a:extLst>
              <a:ext uri="{FF2B5EF4-FFF2-40B4-BE49-F238E27FC236}">
                <a16:creationId xmlns:a16="http://schemas.microsoft.com/office/drawing/2014/main" id="{F19B0C75-7023-4EFB-BEA7-81614F47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08" y="1764875"/>
            <a:ext cx="2020960" cy="9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1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5018" y="1354139"/>
            <a:ext cx="7772400" cy="4752528"/>
          </a:xfrm>
        </p:spPr>
        <p:txBody>
          <a:bodyPr>
            <a:noAutofit/>
          </a:bodyPr>
          <a:lstStyle/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Todas as 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contratações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aquisições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 detalhadas no plano de compras foram trabalhadas como </a:t>
            </a:r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projetos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t-B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1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5018" y="1354139"/>
            <a:ext cx="7772400" cy="4752528"/>
          </a:xfrm>
        </p:spPr>
        <p:txBody>
          <a:bodyPr>
            <a:noAutofit/>
          </a:bodyPr>
          <a:lstStyle/>
          <a:p>
            <a:pPr algn="l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Termo de Abertura de Projeto;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Divisão do projeto macro em diversas tarefas;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Controle de cronograma de cada tarefa (prazo de início e fim);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Alocação de recursos (Responsáveis por cada tarefa);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Gerenciamento de riscos;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Controles de desempenho do projeto.</a:t>
            </a: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2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54139"/>
            <a:ext cx="845501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Plano de Compras 2020</a:t>
            </a: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112FCA2-E077-4EBD-92EC-0E46FDFC8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26"/>
          <a:stretch/>
        </p:blipFill>
        <p:spPr>
          <a:xfrm>
            <a:off x="1098510" y="1850008"/>
            <a:ext cx="7053238" cy="488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26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54139"/>
            <a:ext cx="845501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TAP – Termo de Abertura de Projeto</a:t>
            </a: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C23DA7-05B9-43C7-9DB0-7A2888F1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1887"/>
          <a:stretch/>
        </p:blipFill>
        <p:spPr>
          <a:xfrm>
            <a:off x="1016508" y="1865925"/>
            <a:ext cx="7110983" cy="490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15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174027"/>
            <a:ext cx="8455011" cy="47161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pt-BR" sz="1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Detalhamento de Tarefas, Prazos e Responsáveis</a:t>
            </a:r>
          </a:p>
          <a:p>
            <a:pPr algn="l"/>
            <a:endParaRPr lang="pt-BR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FB8172-3301-40FC-831C-D0F0AA6B2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98" r="2437"/>
          <a:stretch/>
        </p:blipFill>
        <p:spPr>
          <a:xfrm>
            <a:off x="80950" y="1995052"/>
            <a:ext cx="8997124" cy="421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70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43901"/>
            <a:ext cx="8455011" cy="4987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Gerenciamento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dos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Riscos</a:t>
            </a:r>
            <a:endParaRPr lang="pt-BR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F9A8A71-6CC3-4E76-B417-166CF1C5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98" y="2130473"/>
            <a:ext cx="8697976" cy="4036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26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146318"/>
            <a:ext cx="8455011" cy="54393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pt-BR" sz="1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Painel de Controle do Projeto</a:t>
            </a: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C3E6979-A091-4B9D-9C6A-CA08E2007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97"/>
          <a:stretch/>
        </p:blipFill>
        <p:spPr>
          <a:xfrm>
            <a:off x="90272" y="2022761"/>
            <a:ext cx="8942224" cy="4239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30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54139"/>
            <a:ext cx="8455011" cy="506391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Resultados 2020</a:t>
            </a:r>
          </a:p>
          <a:p>
            <a:pPr algn="l">
              <a:spcBef>
                <a:spcPts val="0"/>
              </a:spcBef>
            </a:pPr>
            <a:endParaRPr lang="pt-BR" b="1" dirty="0"/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7A4EAA0-B5CB-41AB-8C56-8187338C9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544513"/>
              </p:ext>
            </p:extLst>
          </p:nvPr>
        </p:nvGraphicFramePr>
        <p:xfrm>
          <a:off x="353684" y="1785668"/>
          <a:ext cx="8436632" cy="448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5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54139"/>
            <a:ext cx="8455011" cy="4752528"/>
          </a:xfrm>
        </p:spPr>
        <p:txBody>
          <a:bodyPr>
            <a:noAutofit/>
          </a:bodyPr>
          <a:lstStyle/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algn="l"/>
            <a:r>
              <a:rPr lang="pt-BR" sz="3200" dirty="0">
                <a:solidFill>
                  <a:schemeClr val="tx1"/>
                </a:solidFill>
              </a:rPr>
              <a:t>Principais </a:t>
            </a:r>
            <a:r>
              <a:rPr lang="pt-BR" sz="3200" b="1" dirty="0">
                <a:solidFill>
                  <a:schemeClr val="tx1"/>
                </a:solidFill>
              </a:rPr>
              <a:t>dificuldades</a:t>
            </a:r>
            <a:r>
              <a:rPr lang="pt-BR" sz="3200" dirty="0">
                <a:solidFill>
                  <a:schemeClr val="tx1"/>
                </a:solidFill>
              </a:rPr>
              <a:t> identificadas:</a:t>
            </a:r>
          </a:p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Documento criado somente por formalidades;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Indicações de contratações não atreladas aos objetivos da organização;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Falhas na comunicação;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Falta de engajamento;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Necessidade de m</a:t>
            </a:r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udança de mentalidades;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Falta de c</a:t>
            </a:r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ompreensão dos objetivos e metodologias adotadas.</a:t>
            </a: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8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5" y="1380021"/>
            <a:ext cx="8446391" cy="4752528"/>
          </a:xfrm>
        </p:spPr>
        <p:txBody>
          <a:bodyPr>
            <a:noAutofit/>
          </a:bodyPr>
          <a:lstStyle/>
          <a:p>
            <a:pPr algn="l"/>
            <a:endParaRPr lang="pt-BR" sz="1000" b="1" dirty="0">
              <a:solidFill>
                <a:schemeClr val="tx1"/>
              </a:solidFill>
            </a:endParaRPr>
          </a:p>
          <a:p>
            <a:pPr algn="l"/>
            <a:r>
              <a:rPr lang="pt-BR" sz="3200" b="1" dirty="0"/>
              <a:t>Marco Legal do Saneamento</a:t>
            </a:r>
            <a:r>
              <a:rPr lang="pt-BR" sz="2800" dirty="0"/>
              <a:t>.</a:t>
            </a:r>
          </a:p>
          <a:p>
            <a:pPr algn="l"/>
            <a:endParaRPr lang="pt-BR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Metas</a:t>
            </a: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 </a:t>
            </a: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prazos</a:t>
            </a: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universalização dos serviços de saneamento de </a:t>
            </a: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responsabilidade dos Municípios </a:t>
            </a: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até 2033</a:t>
            </a:r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endParaRPr lang="pt-BR" sz="15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99% da população brasileira tenha acesso à água potável;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90% da população brasileira tenha acesso ao tratamento e coleta de esgotamento sanitário.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54139"/>
            <a:ext cx="8455011" cy="3578079"/>
          </a:xfrm>
        </p:spPr>
        <p:txBody>
          <a:bodyPr>
            <a:noAutofit/>
          </a:bodyPr>
          <a:lstStyle/>
          <a:p>
            <a:pPr algn="l"/>
            <a:endParaRPr lang="pt-BR" sz="2800" dirty="0">
              <a:solidFill>
                <a:schemeClr val="tx1"/>
              </a:solidFill>
            </a:endParaRPr>
          </a:p>
          <a:p>
            <a:pPr algn="l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2021: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O planejamento de compras passou de </a:t>
            </a:r>
          </a:p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semestral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anual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5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54139"/>
            <a:ext cx="845501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pt-BR" sz="1000" b="1" dirty="0">
              <a:solidFill>
                <a:schemeClr val="tx1"/>
              </a:solidFill>
            </a:endParaRPr>
          </a:p>
          <a:p>
            <a:pPr algn="l"/>
            <a:r>
              <a:rPr lang="pt-BR" sz="2800" dirty="0">
                <a:solidFill>
                  <a:schemeClr val="tx1"/>
                </a:solidFill>
              </a:rPr>
              <a:t>Estratégias para </a:t>
            </a:r>
            <a:r>
              <a:rPr lang="pt-BR" sz="2800" b="1" dirty="0">
                <a:solidFill>
                  <a:schemeClr val="tx1"/>
                </a:solidFill>
              </a:rPr>
              <a:t>superar </a:t>
            </a:r>
            <a:r>
              <a:rPr lang="pt-BR" sz="2800" dirty="0">
                <a:solidFill>
                  <a:schemeClr val="tx1"/>
                </a:solidFill>
              </a:rPr>
              <a:t>os resultados de </a:t>
            </a:r>
            <a:r>
              <a:rPr lang="pt-BR" sz="2800" b="1" dirty="0">
                <a:solidFill>
                  <a:schemeClr val="tx1"/>
                </a:solidFill>
              </a:rPr>
              <a:t>2020</a:t>
            </a:r>
            <a:r>
              <a:rPr lang="pt-BR" sz="2800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Planejamento realizado com antecedência 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(Início em Outubro de 2020);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Utilizou-se do histórico de contratações do ano de 2020;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Buscou-se aumentar o engajamento dos colaboradores e do gestor público: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Reuniões de status das tarefas com os envolvidos;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Relatórios de desempenho para a direção;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Meios novos de comunicação (Plataforma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Trello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00000"/>
              </a:lnSpc>
            </a:pPr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2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3740" y="1246909"/>
            <a:ext cx="8455011" cy="485975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>
                <a:solidFill>
                  <a:schemeClr val="tx1"/>
                </a:solidFill>
              </a:rPr>
              <a:t>Plataforma Online - Trello</a:t>
            </a:r>
          </a:p>
          <a:p>
            <a:pPr algn="l"/>
            <a:endParaRPr lang="pt-BR">
              <a:solidFill>
                <a:schemeClr val="tx1"/>
              </a:solidFill>
            </a:endParaRPr>
          </a:p>
          <a:p>
            <a:pPr algn="l"/>
            <a:endParaRPr lang="pt-BR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0CBCF6-D3F2-AECE-E670-2EC39CEC9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6" b="1190"/>
          <a:stretch/>
        </p:blipFill>
        <p:spPr>
          <a:xfrm>
            <a:off x="83128" y="1717969"/>
            <a:ext cx="8982423" cy="498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74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54139"/>
            <a:ext cx="8455011" cy="506391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Resultados 2021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7A4EAA0-B5CB-41AB-8C56-8187338C9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787590"/>
              </p:ext>
            </p:extLst>
          </p:nvPr>
        </p:nvGraphicFramePr>
        <p:xfrm>
          <a:off x="353684" y="2022764"/>
          <a:ext cx="8436632" cy="424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43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191491"/>
            <a:ext cx="8455011" cy="5226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Comparativo</a:t>
            </a:r>
            <a:br>
              <a:rPr lang="pt-BR" sz="2800" b="1" dirty="0">
                <a:solidFill>
                  <a:schemeClr val="tx1"/>
                </a:solidFill>
              </a:rPr>
            </a:br>
            <a:br>
              <a:rPr lang="pt-BR" sz="1000" b="1" dirty="0">
                <a:solidFill>
                  <a:schemeClr val="tx1"/>
                </a:solidFill>
              </a:rPr>
            </a:br>
            <a:r>
              <a:rPr lang="pt-BR" sz="1000" b="1" dirty="0">
                <a:solidFill>
                  <a:schemeClr val="tx1"/>
                </a:solidFill>
              </a:rPr>
              <a:t>            </a:t>
            </a:r>
          </a:p>
          <a:p>
            <a:pPr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2020                                        2021</a:t>
            </a:r>
          </a:p>
          <a:p>
            <a:pPr algn="l">
              <a:spcBef>
                <a:spcPts val="0"/>
              </a:spcBef>
            </a:pPr>
            <a:endParaRPr lang="pt-BR" b="1" dirty="0"/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7A4EAA0-B5CB-41AB-8C56-8187338C9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903584"/>
              </p:ext>
            </p:extLst>
          </p:nvPr>
        </p:nvGraphicFramePr>
        <p:xfrm>
          <a:off x="353684" y="2119744"/>
          <a:ext cx="8436632" cy="415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8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1" y="1380024"/>
            <a:ext cx="8446395" cy="482236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Conclusões</a:t>
            </a:r>
          </a:p>
          <a:p>
            <a:pPr algn="l">
              <a:spcBef>
                <a:spcPts val="0"/>
              </a:spcBef>
            </a:pPr>
            <a:endParaRPr lang="pt-BR" sz="1000" b="1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Considerando a necessidade de cada vez mais o poder público demonstrar </a:t>
            </a:r>
            <a:r>
              <a:rPr lang="pt-BR" sz="2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eficiência</a:t>
            </a:r>
            <a:r>
              <a:rPr lang="pt-BR" sz="21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t-BR" sz="21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eficácia</a:t>
            </a:r>
            <a:r>
              <a:rPr lang="pt-BR" sz="21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1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1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transparência nos investimentos</a:t>
            </a:r>
            <a:r>
              <a:rPr lang="pt-BR" sz="2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planejamento de compras tornou-se um pilar muito importante no alcance dos objetivos da organização.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BR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tilizar as práticas de gerenciamento de projetos, a fim de realizar o planejamento baseado em projetos, estruturados com objetivos, atividades, indicadores, cronogramas e orçamentos, </a:t>
            </a:r>
            <a:r>
              <a:rPr lang="pt-BR" sz="21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proporcionou maior precisão</a:t>
            </a:r>
            <a:r>
              <a:rPr lang="pt-BR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pt-BR" sz="21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melhores resultados na execução do plano de compras</a:t>
            </a:r>
            <a:r>
              <a:rPr lang="pt-BR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bem como, na </a:t>
            </a:r>
            <a:r>
              <a:rPr lang="pt-BR" sz="21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obtenção das metas</a:t>
            </a:r>
            <a:r>
              <a:rPr lang="pt-BR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relacionadas aos serviços de saneamento público.</a:t>
            </a:r>
            <a:endParaRPr lang="pt-BR" sz="2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8411876" cy="432048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Referências</a:t>
            </a:r>
            <a:endParaRPr lang="pt-BR" sz="2800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BRASIL. </a:t>
            </a:r>
            <a:r>
              <a:rPr lang="pt-B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de Licitações e Contratos nº 14.133/2021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Brasília, DF, 2021.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PMI. </a:t>
            </a:r>
            <a:r>
              <a:rPr lang="pt-B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Guia do Conhecimento no Gerenciamento de Projetos – Guia PMBOK.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5a ed. em Português. Newton Square, PA, USA: Project Management </a:t>
            </a:r>
            <a:r>
              <a:rPr lang="pt-B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Inc, 2013.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651" y="1356605"/>
            <a:ext cx="7899632" cy="4543863"/>
          </a:xfrm>
        </p:spPr>
        <p:txBody>
          <a:bodyPr>
            <a:normAutofit lnSpcReduction="10000"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r>
              <a:rPr lang="pt-BR" sz="4200" b="1" dirty="0">
                <a:solidFill>
                  <a:schemeClr val="tx1"/>
                </a:solidFill>
              </a:rPr>
              <a:t>OBRIGADA!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r>
              <a:rPr lang="pt-BR" sz="2600" dirty="0">
                <a:solidFill>
                  <a:schemeClr val="tx1"/>
                </a:solidFill>
              </a:rPr>
              <a:t>Suelen Sochtig Diehl</a:t>
            </a:r>
          </a:p>
          <a:p>
            <a:endParaRPr lang="pt-BR" sz="2600" dirty="0">
              <a:solidFill>
                <a:schemeClr val="tx1"/>
              </a:solidFill>
            </a:endParaRPr>
          </a:p>
          <a:p>
            <a:pPr indent="715963" algn="l">
              <a:lnSpc>
                <a:spcPct val="120000"/>
              </a:lnSpc>
            </a:pPr>
            <a:r>
              <a:rPr lang="pt-BR" sz="1800" i="1" dirty="0"/>
              <a:t>www.saaemcr.com.br</a:t>
            </a:r>
          </a:p>
          <a:p>
            <a:pPr indent="715963" algn="l">
              <a:lnSpc>
                <a:spcPct val="120000"/>
              </a:lnSpc>
            </a:pPr>
            <a:r>
              <a:rPr lang="pt-BR" sz="1800" i="1" u="sng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suelen@saaemcr.com.br</a:t>
            </a:r>
            <a:endParaRPr lang="pt-BR" sz="1800" i="1" u="sng" dirty="0">
              <a:solidFill>
                <a:srgbClr val="00B0F0"/>
              </a:solidFill>
            </a:endParaRPr>
          </a:p>
          <a:p>
            <a:pPr indent="715963" algn="l">
              <a:lnSpc>
                <a:spcPct val="120000"/>
              </a:lnSpc>
            </a:pPr>
            <a:r>
              <a:rPr lang="pt-BR" sz="1800" i="1" dirty="0"/>
              <a:t>(45) 3284-5931 </a:t>
            </a:r>
          </a:p>
          <a:p>
            <a:pPr indent="715963" algn="l">
              <a:lnSpc>
                <a:spcPct val="120000"/>
              </a:lnSpc>
            </a:pPr>
            <a:r>
              <a:rPr lang="pt-BR" sz="1800" i="1" dirty="0"/>
              <a:t>(45) 99973-0128</a:t>
            </a:r>
          </a:p>
          <a:p>
            <a:pPr indent="715963" algn="l">
              <a:lnSpc>
                <a:spcPct val="120000"/>
              </a:lnSpc>
            </a:pPr>
            <a:r>
              <a:rPr lang="pt-BR" sz="1800" i="1" dirty="0" err="1"/>
              <a:t>suelendiehl</a:t>
            </a:r>
            <a:endParaRPr lang="pt-BR" sz="1800" i="1" dirty="0"/>
          </a:p>
          <a:p>
            <a:pPr algn="l"/>
            <a:endParaRPr lang="pt-BR" sz="20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Whatsapp Logo - PNG e Vetor - Download de Logo">
            <a:extLst>
              <a:ext uri="{FF2B5EF4-FFF2-40B4-BE49-F238E27FC236}">
                <a16:creationId xmlns:a16="http://schemas.microsoft.com/office/drawing/2014/main" id="{11506A0E-E21C-4DBF-AD80-B8E28652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77" y="5052524"/>
            <a:ext cx="303361" cy="3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ícone Telefone, simbolo Livre - Icon-Icons.com">
            <a:extLst>
              <a:ext uri="{FF2B5EF4-FFF2-40B4-BE49-F238E27FC236}">
                <a16:creationId xmlns:a16="http://schemas.microsoft.com/office/drawing/2014/main" id="{CAFFAC1A-F765-418A-B578-CCE1C5F5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0" y="4687998"/>
            <a:ext cx="202303" cy="2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05E89F-0777-4154-9502-AEBAED8ED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" y="4217532"/>
            <a:ext cx="310549" cy="310549"/>
          </a:xfrm>
          <a:prstGeom prst="rect">
            <a:avLst/>
          </a:prstGeom>
        </p:spPr>
      </p:pic>
      <p:pic>
        <p:nvPicPr>
          <p:cNvPr id="2064" name="Picture 16" descr="Logo do Instagram PNG [Fundo Transparente]">
            <a:extLst>
              <a:ext uri="{FF2B5EF4-FFF2-40B4-BE49-F238E27FC236}">
                <a16:creationId xmlns:a16="http://schemas.microsoft.com/office/drawing/2014/main" id="{BA21DFE7-B214-4D7A-8F15-B8F2118F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03" y="5554483"/>
            <a:ext cx="205786" cy="2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83F734-1F47-418A-B257-CB8E8ABC9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71" y="3872484"/>
            <a:ext cx="208772" cy="2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8463644" cy="4752528"/>
          </a:xfrm>
        </p:spPr>
        <p:txBody>
          <a:bodyPr>
            <a:noAutofit/>
          </a:bodyPr>
          <a:lstStyle/>
          <a:p>
            <a:pPr algn="l"/>
            <a:endParaRPr lang="pt-BR" sz="2800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Plano Municipal de Saneamento Básico – PMSB;</a:t>
            </a:r>
          </a:p>
          <a:p>
            <a:pPr marL="342900" indent="-342900" algn="l">
              <a:buFont typeface="+mj-lt"/>
              <a:buAutoNum type="arabicPeriod"/>
            </a:pP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Planejamento estratégico da organização: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(curto, médio e longo prazo);</a:t>
            </a:r>
          </a:p>
          <a:p>
            <a:pPr marL="342900" indent="-342900" algn="l">
              <a:buFont typeface="+mj-lt"/>
              <a:buAutoNum type="arabicPeriod"/>
            </a:pP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Plano de contratações anual.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8463644" cy="4752528"/>
          </a:xfrm>
        </p:spPr>
        <p:txBody>
          <a:bodyPr>
            <a:noAutofit/>
          </a:bodyPr>
          <a:lstStyle/>
          <a:p>
            <a:pPr algn="l"/>
            <a:endParaRPr lang="pt-BR" sz="1000" dirty="0"/>
          </a:p>
          <a:p>
            <a:r>
              <a:rPr lang="pt-BR" sz="3800" dirty="0"/>
              <a:t>O que é um </a:t>
            </a:r>
          </a:p>
          <a:p>
            <a:r>
              <a:rPr lang="pt-BR" sz="3800" b="1" dirty="0"/>
              <a:t>plano de contratações anual</a:t>
            </a:r>
            <a:r>
              <a:rPr lang="pt-BR" sz="3800" dirty="0"/>
              <a:t>?</a:t>
            </a:r>
          </a:p>
          <a:p>
            <a:endParaRPr lang="pt-BR" sz="1000" dirty="0"/>
          </a:p>
          <a:p>
            <a:pPr>
              <a:lnSpc>
                <a:spcPct val="150000"/>
              </a:lnSpc>
            </a:pPr>
            <a:r>
              <a:rPr lang="pt-BR" sz="2600" dirty="0">
                <a:solidFill>
                  <a:srgbClr val="202124"/>
                </a:solidFill>
              </a:rPr>
              <a:t>Instrumento que consolida todas as </a:t>
            </a:r>
            <a:r>
              <a:rPr lang="pt-BR" sz="2600" b="1" dirty="0">
                <a:solidFill>
                  <a:srgbClr val="202124"/>
                </a:solidFill>
              </a:rPr>
              <a:t>contratações</a:t>
            </a:r>
            <a:r>
              <a:rPr lang="pt-BR" sz="2600" dirty="0">
                <a:solidFill>
                  <a:srgbClr val="202124"/>
                </a:solidFill>
              </a:rPr>
              <a:t> e/ou </a:t>
            </a:r>
            <a:r>
              <a:rPr lang="pt-BR" sz="2600" b="1" dirty="0">
                <a:solidFill>
                  <a:srgbClr val="202124"/>
                </a:solidFill>
              </a:rPr>
              <a:t>aquisições</a:t>
            </a:r>
            <a:r>
              <a:rPr lang="pt-BR" sz="2600" dirty="0">
                <a:solidFill>
                  <a:srgbClr val="202124"/>
                </a:solidFill>
              </a:rPr>
              <a:t> que a organização pretende realizar durante o próximo exercício financeiro.</a:t>
            </a:r>
            <a:endParaRPr lang="pt-BR" sz="2600" dirty="0"/>
          </a:p>
          <a:p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8463644" cy="4960394"/>
          </a:xfrm>
        </p:spPr>
        <p:txBody>
          <a:bodyPr>
            <a:noAutofit/>
          </a:bodyPr>
          <a:lstStyle/>
          <a:p>
            <a:pPr algn="l"/>
            <a:endParaRPr lang="pt-BR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800" dirty="0"/>
              <a:t>O </a:t>
            </a:r>
            <a:r>
              <a:rPr lang="pt-BR" sz="3800" b="1" dirty="0"/>
              <a:t>por que</a:t>
            </a:r>
            <a:r>
              <a:rPr lang="pt-BR" sz="3800" dirty="0"/>
              <a:t> da </a:t>
            </a:r>
            <a:r>
              <a:rPr lang="pt-BR" sz="3800" b="1" dirty="0"/>
              <a:t>importância</a:t>
            </a:r>
            <a:r>
              <a:rPr lang="pt-BR" sz="3800" dirty="0"/>
              <a:t> de um plano de contratações anual?</a:t>
            </a:r>
            <a:endParaRPr lang="pt-BR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É prerrogativa de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Lei Federal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Lei nº 14.133/2021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Art. 12, inciso VII diz:</a:t>
            </a:r>
          </a:p>
          <a:p>
            <a:pPr marL="0" indent="0" algn="just">
              <a:buNone/>
            </a:pP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 ...</a:t>
            </a:r>
            <a:r>
              <a:rPr lang="pt-BR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elaborar </a:t>
            </a:r>
            <a:r>
              <a:rPr lang="pt-BR" sz="18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plano de contratações anual</a:t>
            </a:r>
            <a:r>
              <a:rPr lang="pt-BR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 o objetivo de racionalizar as contratações dos órgãos e entidades sob sua competência, garantir o alinhamento com o seu planejamento estratégico e subsidiar a elaboração das respectivas leis orçamentárias.”</a:t>
            </a:r>
          </a:p>
          <a:p>
            <a:pPr marL="0" indent="0">
              <a:buNone/>
            </a:pP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1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93291E-1E37-4675-B773-502B5CB59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27" y="4615348"/>
            <a:ext cx="1449003" cy="1311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230301" cy="4752528"/>
          </a:xfrm>
        </p:spPr>
        <p:txBody>
          <a:bodyPr>
            <a:noAutofit/>
          </a:bodyPr>
          <a:lstStyle/>
          <a:p>
            <a:pPr algn="l"/>
            <a:endParaRPr lang="pt-BR" sz="15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Cria um roteiro</a:t>
            </a:r>
            <a:br>
              <a:rPr lang="pt-B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i="1" dirty="0">
                <a:latin typeface="Calibri" panose="020F0502020204030204" pitchFamily="34" charset="0"/>
                <a:cs typeface="Calibri" panose="020F0502020204030204" pitchFamily="34" charset="0"/>
              </a:rPr>
              <a:t>Permite desenhar um caminho para chegar a um objetivo de forma mais eficiente e eficaz.</a:t>
            </a:r>
          </a:p>
          <a:p>
            <a:pPr algn="l"/>
            <a:endParaRPr lang="pt-BR" sz="11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Mantém o foco nos objetivos</a:t>
            </a:r>
            <a:b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Prioriza os investimentos voltados aos cumprimentos das metas estipuladas.</a:t>
            </a:r>
          </a:p>
          <a:p>
            <a:pPr algn="l"/>
            <a:endParaRPr lang="pt-BR" sz="1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Maximiza </a:t>
            </a:r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utilização dos recursos</a:t>
            </a:r>
            <a:b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Aquisições </a:t>
            </a:r>
            <a:r>
              <a:rPr lang="pt-BR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alinhadas com o orçamento e com melhor aproveitamento da capacidade operacional.</a:t>
            </a:r>
          </a:p>
          <a:p>
            <a:pPr algn="l"/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4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18"/>
            <a:ext cx="8356725" cy="4752528"/>
          </a:xfrm>
        </p:spPr>
        <p:txBody>
          <a:bodyPr>
            <a:noAutofit/>
          </a:bodyPr>
          <a:lstStyle/>
          <a:p>
            <a:pPr algn="l"/>
            <a:endParaRPr lang="pt-BR" sz="1000" b="1" dirty="0">
              <a:solidFill>
                <a:schemeClr val="tx1"/>
              </a:solidFill>
            </a:endParaRPr>
          </a:p>
          <a:p>
            <a:pPr algn="l"/>
            <a:r>
              <a:rPr lang="pt-BR" sz="2800" b="1" dirty="0">
                <a:solidFill>
                  <a:schemeClr val="tx1"/>
                </a:solidFill>
              </a:rPr>
              <a:t>Objetivo do Tra</a:t>
            </a:r>
            <a:r>
              <a:rPr lang="pt-BR" sz="2800" b="1" dirty="0"/>
              <a:t>balho</a:t>
            </a:r>
          </a:p>
          <a:p>
            <a:pPr algn="l"/>
            <a:endParaRPr lang="pt-BR" sz="1000" dirty="0"/>
          </a:p>
          <a:p>
            <a:pPr algn="just"/>
            <a:r>
              <a:rPr lang="pt-BR" dirty="0"/>
              <a:t>Apresentar um estudo de caso realizado no </a:t>
            </a:r>
            <a:r>
              <a:rPr lang="pt-BR" b="1" dirty="0"/>
              <a:t>Serviço Autônomo de Água e Esgoto – SAAE</a:t>
            </a:r>
            <a:r>
              <a:rPr lang="pt-BR" dirty="0"/>
              <a:t>, do Município de Marechal Cândido Rondon-PR;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Identificar as </a:t>
            </a:r>
            <a:r>
              <a:rPr lang="pt-BR" b="1" dirty="0">
                <a:solidFill>
                  <a:schemeClr val="tx1"/>
                </a:solidFill>
              </a:rPr>
              <a:t>principais dificuldades </a:t>
            </a:r>
            <a:r>
              <a:rPr lang="pt-BR" dirty="0">
                <a:solidFill>
                  <a:schemeClr val="tx1"/>
                </a:solidFill>
              </a:rPr>
              <a:t>atreladas na implantação e execução de um plano anual de contratações;</a:t>
            </a:r>
          </a:p>
          <a:p>
            <a:pPr algn="just"/>
            <a:endParaRPr lang="pt-BR" sz="9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A</a:t>
            </a:r>
            <a:r>
              <a:rPr lang="pt-BR" dirty="0">
                <a:solidFill>
                  <a:schemeClr val="tx1"/>
                </a:solidFill>
              </a:rPr>
              <a:t>bordar as </a:t>
            </a:r>
            <a:r>
              <a:rPr lang="pt-BR" b="1" dirty="0">
                <a:solidFill>
                  <a:schemeClr val="tx1"/>
                </a:solidFill>
              </a:rPr>
              <a:t>estratégias para superação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356725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pt-BR" sz="15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Metodologia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Utilizou-se de </a:t>
            </a:r>
            <a:r>
              <a:rPr lang="pt-BR" sz="2800" b="1" dirty="0"/>
              <a:t>dados históricos </a:t>
            </a:r>
            <a:r>
              <a:rPr lang="pt-BR" sz="2800" dirty="0"/>
              <a:t>da Autarquia;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 análise deu-se de forma </a:t>
            </a:r>
            <a:r>
              <a:rPr lang="pt-BR" sz="2800" b="1" dirty="0"/>
              <a:t>qualitativa</a:t>
            </a:r>
            <a:r>
              <a:rPr lang="pt-BR" sz="2800" dirty="0"/>
              <a:t> e </a:t>
            </a:r>
            <a:r>
              <a:rPr lang="pt-BR" sz="2800" b="1" dirty="0"/>
              <a:t>quantitativa</a:t>
            </a:r>
            <a:r>
              <a:rPr lang="pt-BR" sz="2800" dirty="0"/>
              <a:t>;</a:t>
            </a:r>
          </a:p>
          <a:p>
            <a:pPr algn="just"/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Período de estudo: Exercício de </a:t>
            </a:r>
            <a:r>
              <a:rPr lang="pt-BR" sz="2800" b="1" dirty="0"/>
              <a:t>2020</a:t>
            </a:r>
            <a:r>
              <a:rPr lang="pt-BR" sz="2800" dirty="0"/>
              <a:t> e </a:t>
            </a:r>
            <a:r>
              <a:rPr lang="pt-BR" sz="2800" b="1" dirty="0"/>
              <a:t>2021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05" y="1354139"/>
            <a:ext cx="8455011" cy="4752528"/>
          </a:xfrm>
        </p:spPr>
        <p:txBody>
          <a:bodyPr>
            <a:noAutofit/>
          </a:bodyPr>
          <a:lstStyle/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algn="l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2020: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Criação de um </a:t>
            </a: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planejamento de compras semestral</a:t>
            </a:r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Trabalhar com a metodologia de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Gestão de Projetos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seguindo as práticas do GUIA PMBOK 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Management Body of Knowledge).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b="0" i="1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8973</TotalTime>
  <Words>802</Words>
  <Application>Microsoft Office PowerPoint</Application>
  <PresentationFormat>Apresentação na tela (4:3)</PresentationFormat>
  <Paragraphs>138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Os desafios na implantação do Plano de Contratações Anual e o PMBOK como ferramenta de eficácia.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Suelen Diehl</cp:lastModifiedBy>
  <cp:revision>16</cp:revision>
  <dcterms:created xsi:type="dcterms:W3CDTF">2022-04-25T15:52:50Z</dcterms:created>
  <dcterms:modified xsi:type="dcterms:W3CDTF">2022-05-11T01:33:55Z</dcterms:modified>
</cp:coreProperties>
</file>