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9" r:id="rId2"/>
    <p:sldId id="264" r:id="rId3"/>
    <p:sldId id="293" r:id="rId4"/>
    <p:sldId id="295" r:id="rId5"/>
    <p:sldId id="296" r:id="rId6"/>
    <p:sldId id="315" r:id="rId7"/>
    <p:sldId id="263" r:id="rId8"/>
    <p:sldId id="299" r:id="rId9"/>
    <p:sldId id="300" r:id="rId10"/>
    <p:sldId id="302" r:id="rId11"/>
    <p:sldId id="301" r:id="rId12"/>
    <p:sldId id="313" r:id="rId13"/>
    <p:sldId id="316" r:id="rId14"/>
    <p:sldId id="317" r:id="rId15"/>
    <p:sldId id="318" r:id="rId16"/>
    <p:sldId id="319" r:id="rId17"/>
    <p:sldId id="324" r:id="rId18"/>
    <p:sldId id="321" r:id="rId19"/>
    <p:sldId id="325" r:id="rId20"/>
    <p:sldId id="326" r:id="rId21"/>
    <p:sldId id="327" r:id="rId22"/>
    <p:sldId id="322" r:id="rId23"/>
    <p:sldId id="323" r:id="rId24"/>
    <p:sldId id="29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2F2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4696" autoAdjust="0"/>
  </p:normalViewPr>
  <p:slideViewPr>
    <p:cSldViewPr>
      <p:cViewPr>
        <p:scale>
          <a:sx n="80" d="100"/>
          <a:sy n="80" d="100"/>
        </p:scale>
        <p:origin x="-1102" y="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irceu.scaratti@gmail.com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412776"/>
            <a:ext cx="7956376" cy="1368152"/>
          </a:xfrm>
        </p:spPr>
        <p:txBody>
          <a:bodyPr anchor="ctr" anchorCtr="0">
            <a:normAutofit/>
          </a:bodyPr>
          <a:lstStyle/>
          <a:p>
            <a:r>
              <a:rPr lang="pt-BR" sz="3600" b="1" dirty="0" smtClean="0"/>
              <a:t>ÍNDICE DE SALUBRIDADE AMBIENTAL EM ÁREAS RURAIS</a:t>
            </a:r>
            <a:endParaRPr lang="pt-BR" sz="3600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755576" y="4221088"/>
            <a:ext cx="8064896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 smtClean="0"/>
              <a:t>      Mesa-Redonda 16 : 	</a:t>
            </a:r>
            <a:r>
              <a:rPr lang="pt-BR" sz="1600" b="1" dirty="0"/>
              <a:t>Paulo Sérgio </a:t>
            </a:r>
            <a:r>
              <a:rPr lang="pt-BR" sz="1600" b="1" dirty="0" err="1" smtClean="0"/>
              <a:t>Scalize</a:t>
            </a:r>
            <a:r>
              <a:rPr lang="pt-BR" sz="1600" b="1" dirty="0" smtClean="0"/>
              <a:t> (Coordenador)</a:t>
            </a:r>
          </a:p>
          <a:p>
            <a:pPr marL="0" indent="0">
              <a:buNone/>
            </a:pPr>
            <a:r>
              <a:rPr lang="pt-BR" sz="1600" b="1" dirty="0" smtClean="0"/>
              <a:t>			</a:t>
            </a:r>
            <a:r>
              <a:rPr lang="pt-BR" sz="1600" b="1" dirty="0"/>
              <a:t>Márcia Freire Dantas Coutinho</a:t>
            </a:r>
          </a:p>
          <a:p>
            <a:pPr marL="0" indent="0">
              <a:buNone/>
            </a:pPr>
            <a:r>
              <a:rPr lang="pt-BR" sz="1600" b="1" dirty="0"/>
              <a:t>			Luiz Roberto Santos Moraes 			 </a:t>
            </a:r>
          </a:p>
          <a:p>
            <a:pPr marL="0" indent="0">
              <a:buNone/>
            </a:pPr>
            <a:r>
              <a:rPr lang="pt-BR" sz="1600" b="1" dirty="0"/>
              <a:t>			Dirceu </a:t>
            </a:r>
            <a:r>
              <a:rPr lang="pt-BR" sz="1600" b="1" dirty="0" smtClean="0"/>
              <a:t>Scaratti </a:t>
            </a:r>
            <a:endParaRPr lang="pt-BR" sz="1600" b="1" dirty="0"/>
          </a:p>
          <a:p>
            <a:pPr marL="0" indent="0" algn="l">
              <a:buNone/>
            </a:pPr>
            <a:endParaRPr lang="pt-BR" sz="1600" b="1" dirty="0" smtClean="0"/>
          </a:p>
          <a:p>
            <a:pPr algn="l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AutoShape 10" descr="Image result for plano municipal de saneamento bÃ¡s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0" name="Picture 12" descr="Image result for plano municipal de saneamento bÃ¡s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98"/>
          <a:stretch/>
        </p:blipFill>
        <p:spPr bwMode="auto">
          <a:xfrm>
            <a:off x="323528" y="1082806"/>
            <a:ext cx="4032448" cy="44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79512" y="5528265"/>
            <a:ext cx="2331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Adaptado de </a:t>
            </a:r>
            <a:r>
              <a:rPr lang="pt-BR" sz="1200" dirty="0" smtClean="0"/>
              <a:t>PMSB Goiânia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PLANOS DE SANEAMENTO BÁSICO (</a:t>
            </a:r>
            <a:r>
              <a:rPr lang="pt-BR" sz="2800" b="1" dirty="0" err="1" smtClean="0"/>
              <a:t>Plansab</a:t>
            </a:r>
            <a:r>
              <a:rPr lang="pt-BR" sz="2800" b="1" dirty="0" smtClean="0"/>
              <a:t>/PMSB)</a:t>
            </a:r>
            <a:endParaRPr lang="pt-BR" sz="2800" b="1" dirty="0"/>
          </a:p>
        </p:txBody>
      </p:sp>
      <p:pic>
        <p:nvPicPr>
          <p:cNvPr id="3074" name="Picture 2" descr="cartaz_sb_a4_sd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94" y="1196752"/>
            <a:ext cx="3006178" cy="426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age result for se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63048"/>
            <a:ext cx="1944216" cy="16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95" y="1556792"/>
            <a:ext cx="560755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3.amazonaws.com/magoo/ABAAABEAUAJ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r="61868" b="11285"/>
          <a:stretch/>
        </p:blipFill>
        <p:spPr bwMode="auto">
          <a:xfrm>
            <a:off x="370210" y="1563836"/>
            <a:ext cx="2905646" cy="42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737788" y="5819567"/>
            <a:ext cx="2154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smtClean="0"/>
              <a:t>Cartunista Mauricio </a:t>
            </a:r>
            <a:r>
              <a:rPr lang="pt-BR" sz="1200" dirty="0" err="1" smtClean="0"/>
              <a:t>Rett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47667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ÍNDICE DE SALUBRIDADE AMBIENTAL (ISA)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5014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47667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(</a:t>
            </a:r>
            <a:r>
              <a:rPr lang="pt-BR" sz="2800" b="1" dirty="0" smtClean="0"/>
              <a:t>IN)SALUBRIDADE AMBIENTAL</a:t>
            </a:r>
            <a:endParaRPr lang="pt-BR" sz="2800" b="1" dirty="0"/>
          </a:p>
        </p:txBody>
      </p:sp>
      <p:pic>
        <p:nvPicPr>
          <p:cNvPr id="6" name="Picture 2" descr="Image result for salubridade ambi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30" y="3115417"/>
            <a:ext cx="386159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aneamento bas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30" y="1030660"/>
            <a:ext cx="3851920" cy="21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aneamento bas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4" y="3228147"/>
            <a:ext cx="3850035" cy="257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5" y="1050668"/>
            <a:ext cx="3850035" cy="25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47667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(</a:t>
            </a:r>
            <a:r>
              <a:rPr lang="pt-BR" sz="2800" b="1" dirty="0" smtClean="0"/>
              <a:t>IN)SALUBRIDADE AMBIENTAL</a:t>
            </a:r>
            <a:endParaRPr lang="pt-BR" sz="2800" b="1" dirty="0"/>
          </a:p>
        </p:txBody>
      </p:sp>
      <p:pic>
        <p:nvPicPr>
          <p:cNvPr id="6" name="Picture 2" descr="Image result for salubridade ambi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30" y="3115417"/>
            <a:ext cx="386159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aneamento bas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30" y="1030660"/>
            <a:ext cx="3851920" cy="21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aneamento bas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4" y="3228147"/>
            <a:ext cx="3850035" cy="257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5" y="1050668"/>
            <a:ext cx="3850035" cy="25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635896" y="3009726"/>
            <a:ext cx="1800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(       )</a:t>
            </a:r>
            <a:endParaRPr lang="pt-BR" sz="54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4096522" y="3513782"/>
            <a:ext cx="792088" cy="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47667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SALUBRIDADE </a:t>
            </a:r>
            <a:r>
              <a:rPr lang="pt-BR" sz="2800" b="1" dirty="0" smtClean="0"/>
              <a:t>AMBIENTAL</a:t>
            </a:r>
            <a:endParaRPr lang="pt-BR" sz="2800" b="1" dirty="0"/>
          </a:p>
        </p:txBody>
      </p:sp>
      <p:pic>
        <p:nvPicPr>
          <p:cNvPr id="2053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95" y="1556792"/>
            <a:ext cx="560755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3.amazonaws.com/magoo/ABAAABEAUAJ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r="61868" b="11285"/>
          <a:stretch/>
        </p:blipFill>
        <p:spPr bwMode="auto">
          <a:xfrm>
            <a:off x="370210" y="1563836"/>
            <a:ext cx="2905646" cy="42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737788" y="5819567"/>
            <a:ext cx="2154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smtClean="0"/>
              <a:t>Cartunista Mauricio </a:t>
            </a:r>
            <a:r>
              <a:rPr lang="pt-BR" sz="1200" dirty="0" err="1" smtClean="0"/>
              <a:t>Rett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03848" y="2636912"/>
            <a:ext cx="216024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8800" dirty="0" smtClean="0"/>
              <a:t>(     )</a:t>
            </a:r>
            <a:endParaRPr lang="pt-BR" sz="88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717993" y="3399859"/>
            <a:ext cx="1080120" cy="0"/>
          </a:xfrm>
          <a:prstGeom prst="line">
            <a:avLst/>
          </a:prstGeom>
          <a:ln w="254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275005" y="2950386"/>
            <a:ext cx="0" cy="929714"/>
          </a:xfrm>
          <a:prstGeom prst="line">
            <a:avLst/>
          </a:prstGeom>
          <a:ln w="254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899592" y="1196752"/>
            <a:ext cx="7632848" cy="4464496"/>
          </a:xfrm>
        </p:spPr>
        <p:txBody>
          <a:bodyPr anchor="t" anchorCtr="0">
            <a:noAutofit/>
          </a:bodyPr>
          <a:lstStyle/>
          <a:p>
            <a:r>
              <a:rPr lang="pt-BR" sz="3600" dirty="0" smtClean="0"/>
              <a:t>A adoção do </a:t>
            </a:r>
            <a:r>
              <a:rPr lang="pt-BR" sz="3600" dirty="0"/>
              <a:t>ISA </a:t>
            </a:r>
            <a:r>
              <a:rPr lang="pt-BR" sz="3600" b="1" u="sng" dirty="0" smtClean="0"/>
              <a:t>assume papel complementar</a:t>
            </a:r>
            <a:r>
              <a:rPr lang="pt-BR" sz="3600" dirty="0" smtClean="0"/>
              <a:t> na execução de PSA/PSS em áreas rurais e do PMSB para monitorar as condições materiais e sociais capazes </a:t>
            </a:r>
            <a:r>
              <a:rPr lang="pt-BR" sz="3600" dirty="0"/>
              <a:t>de assegurar </a:t>
            </a:r>
            <a:r>
              <a:rPr lang="pt-BR" sz="3600" dirty="0" smtClean="0"/>
              <a:t>o </a:t>
            </a:r>
            <a:r>
              <a:rPr lang="pt-BR" sz="3600" dirty="0"/>
              <a:t>melhor nível de </a:t>
            </a:r>
            <a:r>
              <a:rPr lang="pt-BR" sz="3600" dirty="0" smtClean="0"/>
              <a:t>saúde possível dos seus habitantes.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3528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8720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0" b="19611"/>
          <a:stretch/>
        </p:blipFill>
        <p:spPr bwMode="auto">
          <a:xfrm>
            <a:off x="683568" y="1385937"/>
            <a:ext cx="785153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01227"/>
            <a:ext cx="52419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962185" cy="31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6319838" y="2838450"/>
            <a:ext cx="881062" cy="2290763"/>
          </a:xfrm>
          <a:custGeom>
            <a:avLst/>
            <a:gdLst>
              <a:gd name="connsiteX0" fmla="*/ 0 w 881062"/>
              <a:gd name="connsiteY0" fmla="*/ 2290763 h 2290763"/>
              <a:gd name="connsiteX1" fmla="*/ 9525 w 881062"/>
              <a:gd name="connsiteY1" fmla="*/ 4763 h 2290763"/>
              <a:gd name="connsiteX2" fmla="*/ 857250 w 881062"/>
              <a:gd name="connsiteY2" fmla="*/ 0 h 2290763"/>
              <a:gd name="connsiteX3" fmla="*/ 881062 w 881062"/>
              <a:gd name="connsiteY3" fmla="*/ 2252663 h 22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062" h="2290763">
                <a:moveTo>
                  <a:pt x="0" y="2290763"/>
                </a:moveTo>
                <a:lnTo>
                  <a:pt x="9525" y="4763"/>
                </a:lnTo>
                <a:lnTo>
                  <a:pt x="857250" y="0"/>
                </a:lnTo>
                <a:lnTo>
                  <a:pt x="881062" y="2252663"/>
                </a:lnTo>
              </a:path>
            </a:pathLst>
          </a:cu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5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84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76" y="1700808"/>
            <a:ext cx="657060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6383" y="4509120"/>
            <a:ext cx="12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INSALUBRE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35896" y="3803329"/>
            <a:ext cx="219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MÉDIA SALUBRIDADE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35896" y="3083249"/>
            <a:ext cx="211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BAIXA SALUBRIDADE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95936" y="2420888"/>
            <a:ext cx="102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SALUBRE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84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76" y="1700808"/>
            <a:ext cx="657060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50450" y="4350815"/>
            <a:ext cx="4536504" cy="64807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6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76" y="1700808"/>
            <a:ext cx="657060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550450" y="3645024"/>
            <a:ext cx="4536504" cy="648072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2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1196752"/>
            <a:ext cx="4752528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600" dirty="0"/>
              <a:t>A</a:t>
            </a:r>
            <a:r>
              <a:rPr lang="pt-BR" sz="3600" dirty="0" smtClean="0"/>
              <a:t>plicabilidade </a:t>
            </a:r>
            <a:r>
              <a:rPr lang="pt-BR" sz="3600" dirty="0"/>
              <a:t>do ISA em Planos de Segurança em Saneamento Rural e em Planos Municipais de Saneamento Básico.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TEMA</a:t>
            </a:r>
            <a:endParaRPr lang="pt-BR" sz="36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7902" r="23865" b="3140"/>
          <a:stretch/>
        </p:blipFill>
        <p:spPr bwMode="auto">
          <a:xfrm>
            <a:off x="5220073" y="1410211"/>
            <a:ext cx="3577472" cy="36029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76" y="1700808"/>
            <a:ext cx="657060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550450" y="2934470"/>
            <a:ext cx="453650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1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76" y="1700808"/>
            <a:ext cx="657060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550450" y="2247731"/>
            <a:ext cx="4536504" cy="64807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127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267744" y="4350815"/>
            <a:ext cx="4536504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267744" y="3645024"/>
            <a:ext cx="4536504" cy="64807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267744" y="2934470"/>
            <a:ext cx="453650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267744" y="2247731"/>
            <a:ext cx="453650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luxograma: Conector 3"/>
          <p:cNvSpPr/>
          <p:nvPr/>
        </p:nvSpPr>
        <p:spPr>
          <a:xfrm>
            <a:off x="2843808" y="4293096"/>
            <a:ext cx="216024" cy="23031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Conector 13"/>
          <p:cNvSpPr/>
          <p:nvPr/>
        </p:nvSpPr>
        <p:spPr>
          <a:xfrm>
            <a:off x="6084168" y="2204864"/>
            <a:ext cx="216024" cy="23031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Conector 14"/>
          <p:cNvSpPr/>
          <p:nvPr/>
        </p:nvSpPr>
        <p:spPr>
          <a:xfrm>
            <a:off x="5364088" y="2204864"/>
            <a:ext cx="216024" cy="23031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luxograma: Conector 15"/>
          <p:cNvSpPr/>
          <p:nvPr/>
        </p:nvSpPr>
        <p:spPr>
          <a:xfrm>
            <a:off x="4644008" y="2204864"/>
            <a:ext cx="216024" cy="23031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Conector 16"/>
          <p:cNvSpPr/>
          <p:nvPr/>
        </p:nvSpPr>
        <p:spPr>
          <a:xfrm>
            <a:off x="3491880" y="3573016"/>
            <a:ext cx="216024" cy="23031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2987998" y="2286000"/>
            <a:ext cx="3276600" cy="2014538"/>
          </a:xfrm>
          <a:custGeom>
            <a:avLst/>
            <a:gdLst>
              <a:gd name="connsiteX0" fmla="*/ 0 w 3276600"/>
              <a:gd name="connsiteY0" fmla="*/ 2014538 h 2014538"/>
              <a:gd name="connsiteX1" fmla="*/ 647700 w 3276600"/>
              <a:gd name="connsiteY1" fmla="*/ 1300163 h 2014538"/>
              <a:gd name="connsiteX2" fmla="*/ 1757362 w 3276600"/>
              <a:gd name="connsiteY2" fmla="*/ 0 h 2014538"/>
              <a:gd name="connsiteX3" fmla="*/ 3276600 w 3276600"/>
              <a:gd name="connsiteY3" fmla="*/ 0 h 201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2014538">
                <a:moveTo>
                  <a:pt x="0" y="2014538"/>
                </a:moveTo>
                <a:lnTo>
                  <a:pt x="647700" y="1300163"/>
                </a:lnTo>
                <a:lnTo>
                  <a:pt x="1757362" y="0"/>
                </a:lnTo>
                <a:lnTo>
                  <a:pt x="3276600" y="0"/>
                </a:lnTo>
              </a:path>
            </a:pathLst>
          </a:custGeom>
          <a:noFill/>
          <a:ln w="508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Conector 18"/>
          <p:cNvSpPr/>
          <p:nvPr/>
        </p:nvSpPr>
        <p:spPr>
          <a:xfrm>
            <a:off x="6876256" y="2728254"/>
            <a:ext cx="360040" cy="37404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236296" y="2664970"/>
            <a:ext cx="8060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ISA 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604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11560" y="1700808"/>
            <a:ext cx="8064896" cy="396044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3600" dirty="0" smtClean="0">
                <a:sym typeface="Wingdings" panose="05000000000000000000" pitchFamily="2" charset="2"/>
              </a:rPr>
              <a:t> </a:t>
            </a:r>
            <a:r>
              <a:rPr lang="pt-BR" sz="3600" dirty="0" smtClean="0"/>
              <a:t>Definição de metodologia específica para o PSA/PSS (ISR, ISR</a:t>
            </a:r>
            <a:r>
              <a:rPr lang="en-US" sz="3600" dirty="0" smtClean="0"/>
              <a:t>/</a:t>
            </a:r>
            <a:r>
              <a:rPr lang="pt-BR" sz="3600" dirty="0" smtClean="0"/>
              <a:t>SA)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>
                <a:sym typeface="Wingdings" panose="05000000000000000000" pitchFamily="2" charset="2"/>
              </a:rPr>
              <a:t> </a:t>
            </a:r>
            <a:r>
              <a:rPr lang="pt-BR" sz="3600" dirty="0" smtClean="0"/>
              <a:t>Tomada de decisão por especificidades (Indicadores) </a:t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4016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48680"/>
            <a:ext cx="7956376" cy="2016224"/>
          </a:xfrm>
        </p:spPr>
        <p:txBody>
          <a:bodyPr anchor="ctr" anchorCtr="0">
            <a:normAutofit/>
          </a:bodyPr>
          <a:lstStyle/>
          <a:p>
            <a:r>
              <a:rPr lang="pt-BR" sz="3600" b="1" dirty="0" smtClean="0"/>
              <a:t>MUITO OBRIGADO!</a:t>
            </a:r>
            <a:endParaRPr lang="pt-BR" sz="3600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323528" y="3212976"/>
            <a:ext cx="8064896" cy="115212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2000" b="1" dirty="0" smtClean="0"/>
              <a:t>		Dirceu Scaratti – </a:t>
            </a:r>
            <a:r>
              <a:rPr lang="pt-BR" sz="2000" b="1" dirty="0" smtClean="0">
                <a:hlinkClick r:id="rId2"/>
              </a:rPr>
              <a:t>dirceu.scaratti@gmail.com</a:t>
            </a:r>
            <a:r>
              <a:rPr lang="pt-BR" sz="2000" b="1" dirty="0" smtClean="0"/>
              <a:t> </a:t>
            </a:r>
          </a:p>
          <a:p>
            <a:pPr marL="0" indent="0" algn="l">
              <a:buNone/>
            </a:pPr>
            <a:r>
              <a:rPr lang="pt-BR" sz="2000" b="1" dirty="0"/>
              <a:t>	</a:t>
            </a:r>
            <a:r>
              <a:rPr lang="pt-BR" sz="2000" b="1" dirty="0" smtClean="0"/>
              <a:t>	</a:t>
            </a:r>
            <a:endParaRPr lang="pt-BR" sz="2800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7902" r="23865" b="3140"/>
          <a:stretch/>
        </p:blipFill>
        <p:spPr bwMode="auto">
          <a:xfrm>
            <a:off x="6516216" y="3435671"/>
            <a:ext cx="2281328" cy="22975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23528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</a:t>
            </a:r>
            <a:endParaRPr lang="pt-BR" sz="3600" b="1" dirty="0"/>
          </a:p>
        </p:txBody>
      </p:sp>
      <p:sp>
        <p:nvSpPr>
          <p:cNvPr id="16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1196752"/>
            <a:ext cx="8280920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 smtClean="0"/>
              <a:t>  Na </a:t>
            </a:r>
            <a:r>
              <a:rPr lang="pt-BR" sz="2400" dirty="0"/>
              <a:t>Grécia </a:t>
            </a:r>
            <a:r>
              <a:rPr lang="pt-BR" sz="2400" dirty="0" smtClean="0"/>
              <a:t>Antiga, Hipócrates (*460 </a:t>
            </a:r>
            <a:r>
              <a:rPr lang="pt-BR" sz="2400" dirty="0"/>
              <a:t>a.C. </a:t>
            </a:r>
            <a:r>
              <a:rPr lang="pt-BR" sz="2400" dirty="0" smtClean="0"/>
              <a:t>† </a:t>
            </a:r>
            <a:r>
              <a:rPr lang="pt-BR" sz="2400" dirty="0"/>
              <a:t>370 </a:t>
            </a:r>
            <a:r>
              <a:rPr lang="pt-BR" sz="2400" dirty="0" err="1" smtClean="0"/>
              <a:t>a.C</a:t>
            </a:r>
            <a:r>
              <a:rPr lang="pt-BR" sz="2400" dirty="0"/>
              <a:t>), </a:t>
            </a:r>
            <a:r>
              <a:rPr lang="pt-BR" sz="2400" dirty="0" smtClean="0"/>
              <a:t>realizou estudos </a:t>
            </a:r>
            <a:r>
              <a:rPr lang="pt-BR" sz="2400" dirty="0"/>
              <a:t>sobre a relação ambiente e </a:t>
            </a:r>
            <a:r>
              <a:rPr lang="pt-BR" sz="2400" dirty="0" smtClean="0"/>
              <a:t>saúde. O tratado “</a:t>
            </a:r>
            <a:r>
              <a:rPr lang="pt-BR" sz="2400" b="1" u="sng" dirty="0"/>
              <a:t>Ares, Águas e Lugares</a:t>
            </a:r>
            <a:r>
              <a:rPr lang="pt-BR" sz="2400" dirty="0"/>
              <a:t>”, foi considerado uma ação pioneira ao relacionar aspectos ambientais com a proliferação de </a:t>
            </a:r>
            <a:r>
              <a:rPr lang="pt-BR" sz="2400" dirty="0" smtClean="0"/>
              <a:t>doenças e a interação </a:t>
            </a:r>
            <a:r>
              <a:rPr lang="pt-BR" sz="2400" dirty="0"/>
              <a:t>homem e </a:t>
            </a:r>
            <a:r>
              <a:rPr lang="pt-BR" sz="2400" dirty="0" smtClean="0"/>
              <a:t>ambiente.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>
                <a:sym typeface="Wingdings" panose="05000000000000000000" pitchFamily="2" charset="2"/>
              </a:rPr>
              <a:t>  </a:t>
            </a:r>
            <a:r>
              <a:rPr lang="pt-BR" sz="2400" dirty="0" smtClean="0"/>
              <a:t>Salubridade </a:t>
            </a:r>
            <a:r>
              <a:rPr lang="pt-BR" sz="2400" dirty="0"/>
              <a:t>é a </a:t>
            </a:r>
            <a:r>
              <a:rPr lang="pt-BR" sz="2400" b="1" u="sng" dirty="0"/>
              <a:t>base material e social </a:t>
            </a:r>
            <a:r>
              <a:rPr lang="pt-BR" sz="2400" dirty="0"/>
              <a:t>capaz de assegurar </a:t>
            </a:r>
            <a:r>
              <a:rPr lang="pt-BR" sz="2400" dirty="0" smtClean="0"/>
              <a:t>o melhor nível de </a:t>
            </a:r>
            <a:r>
              <a:rPr lang="pt-BR" sz="2400" dirty="0"/>
              <a:t>saúde possível dos indivíduos. Não é sinônimo de saúde, e sim o estado das coisas, do meio ambiente e seus elementos constitutivos, que favorecem a saúde coletiva (FOUCAULT, 1992</a:t>
            </a:r>
            <a:r>
              <a:rPr lang="pt-BR" sz="2400" dirty="0" smtClean="0"/>
              <a:t>). </a:t>
            </a:r>
            <a:r>
              <a:rPr lang="pt-BR" sz="2000" i="1" dirty="0"/>
              <a:t/>
            </a:r>
            <a:br>
              <a:rPr lang="pt-BR" sz="2000" i="1" dirty="0"/>
            </a:b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41637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23528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</a:t>
            </a:r>
            <a:endParaRPr lang="pt-BR" sz="3600" b="1" dirty="0"/>
          </a:p>
        </p:txBody>
      </p:sp>
      <p:sp>
        <p:nvSpPr>
          <p:cNvPr id="16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1196752"/>
            <a:ext cx="8280920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200" b="1" dirty="0"/>
              <a:t>Art. 49. São objetivos da Política Federal de Saneamento Básico: 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dirty="0" smtClean="0"/>
              <a:t>[ ... ]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III - proporcionar condições adequadas de </a:t>
            </a:r>
            <a:r>
              <a:rPr lang="pt-BR" sz="2200" u="sng" dirty="0"/>
              <a:t>salubridade ambiental </a:t>
            </a:r>
            <a:r>
              <a:rPr lang="pt-BR" sz="2200" dirty="0"/>
              <a:t>aos povos indígenas e outras populações tradicionais, com soluções compatíveis com suas características socioculturais; </a:t>
            </a:r>
            <a:br>
              <a:rPr lang="pt-BR" sz="2200" dirty="0"/>
            </a:br>
            <a:r>
              <a:rPr lang="pt-BR" sz="2200" dirty="0"/>
              <a:t>IV - proporcionar condições adequadas de </a:t>
            </a:r>
            <a:r>
              <a:rPr lang="pt-BR" sz="2200" u="sng" dirty="0"/>
              <a:t>salubridade ambiental </a:t>
            </a:r>
            <a:r>
              <a:rPr lang="pt-BR" sz="2200" dirty="0"/>
              <a:t>às populações rurais e de pequenos núcleos urbanos isolados; </a:t>
            </a:r>
            <a:br>
              <a:rPr lang="pt-BR" sz="2200" dirty="0"/>
            </a:br>
            <a:r>
              <a:rPr lang="pt-BR" sz="2200" dirty="0"/>
              <a:t>V - assegurar que a aplicação dos recursos financeiros administrados pelo poder público dê-se segundo critérios de </a:t>
            </a:r>
            <a:r>
              <a:rPr lang="pt-BR" sz="2200" u="sng" dirty="0"/>
              <a:t>promoção da salubridade ambiental</a:t>
            </a:r>
            <a:r>
              <a:rPr lang="pt-BR" sz="2200" dirty="0"/>
              <a:t>, de maximização da relação benefício-custo e de maior retorno social; </a:t>
            </a:r>
            <a:endParaRPr lang="pt-BR" sz="2200" i="1" dirty="0"/>
          </a:p>
        </p:txBody>
      </p:sp>
    </p:spTree>
    <p:extLst>
      <p:ext uri="{BB962C8B-B14F-4D97-AF65-F5344CB8AC3E}">
        <p14:creationId xmlns:p14="http://schemas.microsoft.com/office/powerpoint/2010/main" val="28177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5847" y="1050995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/>
          </a:p>
          <a:p>
            <a:pPr algn="ctr"/>
            <a:r>
              <a:rPr lang="pt-BR" sz="2000" dirty="0"/>
              <a:t> </a:t>
            </a:r>
            <a:r>
              <a:rPr lang="pt-BR" sz="2000" b="1" dirty="0"/>
              <a:t>O INDICADOR DE SALUBRIDADE AMBIENTAL (ISA) COMO FERRAMENTA DE AVALIAÇÃO DO SANEAMENTO DOS MUNICÍPIOS GOIANOS 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4030711" y="20491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600" dirty="0" smtClean="0"/>
              <a:t> </a:t>
            </a:r>
            <a:r>
              <a:rPr lang="pt-BR" sz="1600" b="1" dirty="0"/>
              <a:t>Amanda Pinheiro de Moura Xavier </a:t>
            </a:r>
            <a:endParaRPr lang="pt-BR" sz="1600" dirty="0"/>
          </a:p>
          <a:p>
            <a:pPr algn="r"/>
            <a:r>
              <a:rPr lang="pt-BR" sz="1600" b="1" dirty="0"/>
              <a:t>Pedro </a:t>
            </a:r>
            <a:r>
              <a:rPr lang="pt-BR" sz="1600" b="1" dirty="0" err="1"/>
              <a:t>Parlandi</a:t>
            </a:r>
            <a:r>
              <a:rPr lang="pt-BR" sz="1600" b="1" dirty="0"/>
              <a:t> Almeida 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683568" y="2636912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 smtClean="0"/>
              <a:t>25 </a:t>
            </a:r>
            <a:r>
              <a:rPr lang="pt-BR" b="1" dirty="0"/>
              <a:t>trabalhos </a:t>
            </a:r>
            <a:r>
              <a:rPr lang="pt-BR" b="1" dirty="0" smtClean="0"/>
              <a:t>consultados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11 </a:t>
            </a:r>
            <a:r>
              <a:rPr lang="pt-BR" dirty="0"/>
              <a:t>aplicaram o ISA conforme a proposição original feita pelo </a:t>
            </a:r>
            <a:r>
              <a:rPr lang="pt-BR" dirty="0" smtClean="0"/>
              <a:t>CONESAN/SP </a:t>
            </a:r>
            <a:r>
              <a:rPr lang="pt-BR" dirty="0"/>
              <a:t>(1999</a:t>
            </a:r>
            <a:r>
              <a:rPr lang="pt-BR" dirty="0" smtClean="0"/>
              <a:t>);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8 </a:t>
            </a:r>
            <a:r>
              <a:rPr lang="pt-BR" dirty="0"/>
              <a:t>modificaram todos os indicadores primários, seja na composição dos indicadores secundários, na distribuição da pontuação ou nos critérios dos </a:t>
            </a:r>
            <a:r>
              <a:rPr lang="pt-BR" dirty="0" smtClean="0"/>
              <a:t>cálculos; 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16 demais </a:t>
            </a:r>
            <a:r>
              <a:rPr lang="pt-BR" dirty="0"/>
              <a:t>modificaram determinados indicadores primários, no entanto mantiveram a metodologia do </a:t>
            </a:r>
            <a:r>
              <a:rPr lang="pt-BR" dirty="0" smtClean="0"/>
              <a:t>CONESAN/SP </a:t>
            </a:r>
            <a:r>
              <a:rPr lang="pt-BR" dirty="0"/>
              <a:t>(1999</a:t>
            </a:r>
            <a:r>
              <a:rPr lang="pt-BR" dirty="0" smtClean="0"/>
              <a:t>);</a:t>
            </a:r>
          </a:p>
          <a:p>
            <a:pPr marL="742950" lvl="1" indent="-285750"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</a:rPr>
              <a:t>NÃO HÁ indicadores relacionados a poluição ATMOSFÉRICA e SONORA.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CONSIDERAÇÕES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6751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1196752"/>
            <a:ext cx="4752528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600" dirty="0"/>
              <a:t>A</a:t>
            </a:r>
            <a:r>
              <a:rPr lang="pt-BR" sz="3600" dirty="0" smtClean="0"/>
              <a:t>plicabilidade </a:t>
            </a:r>
            <a:r>
              <a:rPr lang="pt-BR" sz="3600" dirty="0"/>
              <a:t>do ISA em Planos de Segurança em Saneamento Rural e em Planos Municipais de Saneamento Básico.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TEMA</a:t>
            </a:r>
            <a:endParaRPr lang="pt-BR" sz="36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7902" r="23865" b="3140"/>
          <a:stretch/>
        </p:blipFill>
        <p:spPr bwMode="auto">
          <a:xfrm>
            <a:off x="5220073" y="1410211"/>
            <a:ext cx="3577472" cy="36029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PLANO DE SEGURANÇA DA ÁGUA (PSA)</a:t>
            </a:r>
            <a:endParaRPr lang="pt-BR" sz="2800" b="1" dirty="0"/>
          </a:p>
        </p:txBody>
      </p:sp>
      <p:pic>
        <p:nvPicPr>
          <p:cNvPr id="10" name="Imagem 4" descr="fluxo2,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6"/>
          <a:stretch/>
        </p:blipFill>
        <p:spPr bwMode="auto">
          <a:xfrm>
            <a:off x="899591" y="908720"/>
            <a:ext cx="7783155" cy="48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043608" y="3388170"/>
            <a:ext cx="4176464" cy="140898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300192" y="5779529"/>
            <a:ext cx="254807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1400" dirty="0"/>
              <a:t>Fonte: Traduzido de WHO, 2017.</a:t>
            </a:r>
          </a:p>
        </p:txBody>
      </p:sp>
    </p:spTree>
    <p:extLst>
      <p:ext uri="{BB962C8B-B14F-4D97-AF65-F5344CB8AC3E}">
        <p14:creationId xmlns:p14="http://schemas.microsoft.com/office/powerpoint/2010/main" val="42945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t="18860" r="48873" b="8836"/>
          <a:stretch/>
        </p:blipFill>
        <p:spPr bwMode="auto">
          <a:xfrm>
            <a:off x="2051720" y="1004434"/>
            <a:ext cx="4680520" cy="476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PLANO DE SEGURANÇA DO SANEAMENTO (PSS)</a:t>
            </a:r>
            <a:endParaRPr lang="pt-BR" sz="2800" b="1" dirty="0"/>
          </a:p>
        </p:txBody>
      </p:sp>
      <p:sp>
        <p:nvSpPr>
          <p:cNvPr id="5" name="Retângulo 4"/>
          <p:cNvSpPr/>
          <p:nvPr/>
        </p:nvSpPr>
        <p:spPr>
          <a:xfrm>
            <a:off x="6747597" y="5497487"/>
            <a:ext cx="207287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smtClean="0"/>
              <a:t>ERSAR/OMS, 2016.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151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40768"/>
            <a:ext cx="4048001" cy="40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Image result for plano municipal de saneamento bÃ¡s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5536" y="5301208"/>
            <a:ext cx="2287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Adaptado de EOS, 2019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PLANOS DE SANEAMENTO BÁSICO (</a:t>
            </a:r>
            <a:r>
              <a:rPr lang="pt-BR" sz="2800" b="1" dirty="0" err="1" smtClean="0"/>
              <a:t>Plansab</a:t>
            </a:r>
            <a:r>
              <a:rPr lang="pt-BR" sz="2800" b="1" dirty="0" smtClean="0"/>
              <a:t>/PMSB)</a:t>
            </a:r>
            <a:endParaRPr lang="pt-BR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04591"/>
            <a:ext cx="4421821" cy="34805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611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380</Words>
  <Application>Microsoft Office PowerPoint</Application>
  <PresentationFormat>Apresentação na tela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ÍNDICE DE SALUBRIDADE AMBIENTAL EM ÁREAS RURAIS</vt:lpstr>
      <vt:lpstr>Aplicabilidade do ISA em Planos de Segurança em Saneamento Rural e em Planos Municipais de Saneamento Básico.</vt:lpstr>
      <vt:lpstr>  Na Grécia Antiga, Hipócrates (*460 a.C. † 370 a.C), realizou estudos sobre a relação ambiente e saúde. O tratado “Ares, Águas e Lugares”, foi considerado uma ação pioneira ao relacionar aspectos ambientais com a proliferação de doenças e a interação homem e ambiente.    Salubridade é a base material e social capaz de assegurar o melhor nível de saúde possível dos indivíduos. Não é sinônimo de saúde, e sim o estado das coisas, do meio ambiente e seus elementos constitutivos, que favorecem a saúde coletiva (FOUCAULT, 1992).  </vt:lpstr>
      <vt:lpstr>Art. 49. São objetivos da Política Federal de Saneamento Básico:   [ ... ] III - proporcionar condições adequadas de salubridade ambiental aos povos indígenas e outras populações tradicionais, com soluções compatíveis com suas características socioculturais;  IV - proporcionar condições adequadas de salubridade ambiental às populações rurais e de pequenos núcleos urbanos isolados;  V - assegurar que a aplicação dos recursos financeiros administrados pelo poder público dê-se segundo critérios de promoção da salubridade ambiental, de maximização da relação benefício-custo e de maior retorno social; </vt:lpstr>
      <vt:lpstr>Apresentação do PowerPoint</vt:lpstr>
      <vt:lpstr>Aplicabilidade do ISA em Planos de Segurança em Saneamento Rural e em Planos Municipais de Saneamento Básico.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adoção do ISA assume papel complementar na execução de PSA/PSS em áreas rurais e do PMSB para monitorar as condições materiais e sociais capazes de assegurar o melhor nível de saúde possível dos seus habitantes.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 Definição de metodologia específica para o PSA/PSS (ISR, ISR/SA)   Tomada de decisão por especificidades (Indicadores)  </vt:lpstr>
      <vt:lpstr>MUITO 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Dirceu Scaratti</cp:lastModifiedBy>
  <cp:revision>103</cp:revision>
  <dcterms:created xsi:type="dcterms:W3CDTF">2018-05-02T19:43:05Z</dcterms:created>
  <dcterms:modified xsi:type="dcterms:W3CDTF">2019-05-08T14:05:24Z</dcterms:modified>
</cp:coreProperties>
</file>