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7"/>
  </p:notesMasterIdLst>
  <p:handoutMasterIdLst>
    <p:handoutMasterId r:id="rId18"/>
  </p:handoutMasterIdLst>
  <p:sldIdLst>
    <p:sldId id="767" r:id="rId2"/>
    <p:sldId id="866" r:id="rId3"/>
    <p:sldId id="867" r:id="rId4"/>
    <p:sldId id="883" r:id="rId5"/>
    <p:sldId id="882" r:id="rId6"/>
    <p:sldId id="884" r:id="rId7"/>
    <p:sldId id="870" r:id="rId8"/>
    <p:sldId id="880" r:id="rId9"/>
    <p:sldId id="885" r:id="rId10"/>
    <p:sldId id="886" r:id="rId11"/>
    <p:sldId id="887" r:id="rId12"/>
    <p:sldId id="889" r:id="rId13"/>
    <p:sldId id="890" r:id="rId14"/>
    <p:sldId id="891" r:id="rId15"/>
    <p:sldId id="661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3F3E"/>
    <a:srgbClr val="FF9933"/>
    <a:srgbClr val="659A2A"/>
    <a:srgbClr val="68EA81"/>
    <a:srgbClr val="66FF99"/>
    <a:srgbClr val="FF9999"/>
    <a:srgbClr val="334F15"/>
    <a:srgbClr val="CC9900"/>
    <a:srgbClr val="9933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2" autoAdjust="0"/>
    <p:restoredTop sz="99140" autoAdjust="0"/>
  </p:normalViewPr>
  <p:slideViewPr>
    <p:cSldViewPr>
      <p:cViewPr>
        <p:scale>
          <a:sx n="85" d="100"/>
          <a:sy n="85" d="100"/>
        </p:scale>
        <p:origin x="-177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DA4CFDE-3148-4927-B76B-46CB774DF1F0}" type="datetimeFigureOut">
              <a:rPr lang="pt-BR"/>
              <a:pPr>
                <a:defRPr/>
              </a:pPr>
              <a:t>17/05/16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00023D8-25B1-4B7F-ADCC-D99C63198A1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32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851B237-381B-43D7-9B23-34EA2114BB7C}" type="datetimeFigureOut">
              <a:rPr lang="pt-BR"/>
              <a:pPr>
                <a:defRPr/>
              </a:pPr>
              <a:t>17/05/16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41AF758-1673-480F-B818-7534390DC4D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061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04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36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07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4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AF603-21A6-49C2-A848-27880B34E95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1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0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55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E0E1F-DE54-4E8A-9462-9D03EFA60EF3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89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8E0E6-DCFC-410F-A5C3-82DB035F4F5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84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38CF6-1FA2-4075-BD67-81A3D940B890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F1FC5-19A3-452C-9A4D-F8B2BDA2F618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95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3A2061-0CED-4634-B153-302C05FCC5D6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51289" y="-171400"/>
            <a:ext cx="1853159" cy="87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/>
          <p:cNvPicPr>
            <a:picLocks noChangeAspect="1" noChangeArrowheads="1"/>
          </p:cNvPicPr>
          <p:nvPr userDrawn="1"/>
        </p:nvPicPr>
        <p:blipFill>
          <a:blip r:embed="rId14" cstate="print"/>
          <a:srcRect t="5817" b="5817"/>
          <a:stretch>
            <a:fillRect/>
          </a:stretch>
        </p:blipFill>
        <p:spPr bwMode="auto">
          <a:xfrm>
            <a:off x="611560" y="116632"/>
            <a:ext cx="936104" cy="46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117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3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3528" y="2077637"/>
            <a:ext cx="8172450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latin typeface="Corbel" panose="020B0503020204020204" pitchFamily="34" charset="0"/>
              </a:rPr>
              <a:t>Painel na 46ª Assembleia Nacional da ASSEMAE</a:t>
            </a:r>
          </a:p>
          <a:p>
            <a:pPr>
              <a:defRPr/>
            </a:pPr>
            <a:r>
              <a:rPr lang="pt-BR" sz="2000" b="1" dirty="0">
                <a:latin typeface="Corbel" panose="020B0503020204020204" pitchFamily="34" charset="0"/>
              </a:rPr>
              <a:t>Biogás de Reatores Anaeróbios: Estado da Arte no Brasil</a:t>
            </a:r>
            <a:r>
              <a:rPr lang="pt-BR" sz="2000" dirty="0">
                <a:latin typeface="Corbel" panose="020B0503020204020204" pitchFamily="34" charset="0"/>
              </a:rPr>
              <a:t/>
            </a:r>
            <a:br>
              <a:rPr lang="pt-BR" sz="2000" dirty="0">
                <a:latin typeface="Corbel" panose="020B0503020204020204" pitchFamily="34" charset="0"/>
              </a:rPr>
            </a:br>
            <a:endParaRPr lang="pt-BR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683568" y="3428082"/>
            <a:ext cx="7992864" cy="1657102"/>
          </a:xfrm>
          <a:noFill/>
          <a:effectLst>
            <a:softEdge rad="12700"/>
          </a:effectLst>
        </p:spPr>
        <p:txBody>
          <a:bodyPr>
            <a:normAutofit fontScale="90000"/>
          </a:bodyPr>
          <a:lstStyle/>
          <a:p>
            <a:pPr algn="r">
              <a:lnSpc>
                <a:spcPct val="120000"/>
              </a:lnSpc>
            </a:pPr>
            <a:r>
              <a:rPr lang="pt-BR" sz="4000" b="1" dirty="0" smtClean="0">
                <a:solidFill>
                  <a:schemeClr val="accent2"/>
                </a:solidFill>
                <a:latin typeface="+mn-lt"/>
              </a:rPr>
              <a:t>Discuss</a:t>
            </a:r>
            <a:r>
              <a:rPr lang="pt-BR" sz="4000" b="1" dirty="0" smtClean="0">
                <a:solidFill>
                  <a:schemeClr val="accent2"/>
                </a:solidFill>
                <a:latin typeface="+mn-lt"/>
              </a:rPr>
              <a:t>ão </a:t>
            </a:r>
            <a:r>
              <a:rPr lang="pt-BR" sz="4000" b="1" dirty="0" smtClean="0">
                <a:solidFill>
                  <a:schemeClr val="accent2"/>
                </a:solidFill>
                <a:latin typeface="+mn-lt"/>
              </a:rPr>
              <a:t>dos </a:t>
            </a:r>
            <a:r>
              <a:rPr lang="pt-BR" sz="4000" b="1" dirty="0">
                <a:solidFill>
                  <a:schemeClr val="accent2"/>
                </a:solidFill>
                <a:latin typeface="+mn-lt"/>
              </a:rPr>
              <a:t>Resultados </a:t>
            </a:r>
            <a:r>
              <a:rPr lang="pt-BR" sz="4000" b="1" dirty="0" smtClean="0">
                <a:solidFill>
                  <a:schemeClr val="accent2"/>
                </a:solidFill>
                <a:latin typeface="+mn-lt"/>
              </a:rPr>
              <a:t>da Pesquisa</a:t>
            </a:r>
            <a:r>
              <a:rPr lang="pt-BR" sz="4000" b="1" dirty="0">
                <a:solidFill>
                  <a:schemeClr val="accent2"/>
                </a:solidFill>
                <a:latin typeface="+mn-lt"/>
              </a:rPr>
              <a:t>: </a:t>
            </a:r>
            <a:r>
              <a:rPr lang="pt-BR" sz="4000" b="1" dirty="0" smtClean="0">
                <a:solidFill>
                  <a:schemeClr val="accent2"/>
                </a:solidFill>
                <a:latin typeface="+mn-lt"/>
              </a:rPr>
              <a:t/>
            </a:r>
            <a:br>
              <a:rPr lang="pt-BR" sz="4000" b="1" dirty="0" smtClean="0">
                <a:solidFill>
                  <a:schemeClr val="accent2"/>
                </a:solidFill>
                <a:latin typeface="+mn-lt"/>
              </a:rPr>
            </a:br>
            <a:r>
              <a:rPr lang="pt-BR" sz="4000" b="1" dirty="0" smtClean="0">
                <a:solidFill>
                  <a:schemeClr val="accent2"/>
                </a:solidFill>
                <a:latin typeface="+mn-lt"/>
              </a:rPr>
              <a:t>Novos </a:t>
            </a:r>
            <a:r>
              <a:rPr lang="pt-BR" sz="4000" b="1" dirty="0">
                <a:solidFill>
                  <a:schemeClr val="accent2"/>
                </a:solidFill>
                <a:latin typeface="+mn-lt"/>
              </a:rPr>
              <a:t>Caminhos para o Setor </a:t>
            </a:r>
            <a:r>
              <a:rPr lang="pt-BR" sz="2800" b="1" dirty="0">
                <a:solidFill>
                  <a:srgbClr val="4D4D4D"/>
                </a:solidFill>
                <a:cs typeface="Times New Roman" panose="02020603050405020304" pitchFamily="18" charset="0"/>
              </a:rPr>
              <a:t/>
            </a:r>
            <a:br>
              <a:rPr lang="pt-BR" sz="2800" b="1" dirty="0">
                <a:solidFill>
                  <a:srgbClr val="4D4D4D"/>
                </a:solidFill>
                <a:cs typeface="Times New Roman" panose="02020603050405020304" pitchFamily="18" charset="0"/>
              </a:rPr>
            </a:br>
            <a:endParaRPr lang="pt-BR" sz="2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16632"/>
            <a:ext cx="3402083" cy="84081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49582"/>
            <a:ext cx="8100392" cy="1235802"/>
          </a:xfrm>
          <a:prstGeom prst="rect">
            <a:avLst/>
          </a:prstGeom>
        </p:spPr>
      </p:pic>
      <p:pic>
        <p:nvPicPr>
          <p:cNvPr id="1026" name="Picture 2" descr="logo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664296" cy="892900"/>
          </a:xfrm>
          <a:prstGeom prst="rect">
            <a:avLst/>
          </a:prstGeom>
          <a:solidFill>
            <a:schemeClr val="bg1"/>
          </a:solidFill>
          <a:ex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418" y="2032149"/>
            <a:ext cx="5868000" cy="31167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tângulo de cantos arredondados 9"/>
          <p:cNvSpPr/>
          <p:nvPr/>
        </p:nvSpPr>
        <p:spPr>
          <a:xfrm>
            <a:off x="551418" y="2602739"/>
            <a:ext cx="252000" cy="151199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23"/>
          <p:cNvSpPr txBox="1"/>
          <p:nvPr/>
        </p:nvSpPr>
        <p:spPr>
          <a:xfrm>
            <a:off x="411052" y="5465640"/>
            <a:ext cx="7329300" cy="849463"/>
          </a:xfrm>
          <a:prstGeom prst="rect">
            <a:avLst/>
          </a:prstGeom>
          <a:solidFill>
            <a:srgbClr val="CCFFCC"/>
          </a:solidFill>
          <a:ln w="9525" cmpd="sng">
            <a:solidFill>
              <a:srgbClr val="262626"/>
            </a:solidFill>
            <a:prstDash val="soli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8288" indent="-268288">
              <a:lnSpc>
                <a:spcPct val="140000"/>
              </a:lnSpc>
              <a:buFont typeface="Wingdings" charset="2"/>
              <a:buChar char="§"/>
            </a:pPr>
            <a:r>
              <a:rPr lang="en-GB" sz="1800" dirty="0" err="1" smtClean="0"/>
              <a:t>Reatores</a:t>
            </a:r>
            <a:r>
              <a:rPr lang="en-GB" sz="1800" dirty="0" smtClean="0"/>
              <a:t> </a:t>
            </a:r>
            <a:r>
              <a:rPr lang="en-GB" sz="1800" dirty="0" smtClean="0"/>
              <a:t>UASB </a:t>
            </a:r>
            <a:r>
              <a:rPr lang="en-GB" sz="1800" dirty="0" smtClean="0"/>
              <a:t>≈ </a:t>
            </a:r>
            <a:r>
              <a:rPr lang="en-GB" sz="1800" dirty="0" smtClean="0"/>
              <a:t>45% das ETEs </a:t>
            </a:r>
            <a:r>
              <a:rPr lang="en-GB" sz="1800" dirty="0" err="1" smtClean="0"/>
              <a:t>inventariadas</a:t>
            </a:r>
            <a:endParaRPr lang="en-GB" sz="1800" dirty="0" smtClean="0"/>
          </a:p>
          <a:p>
            <a:pPr marL="268288" indent="-268288">
              <a:lnSpc>
                <a:spcPct val="140000"/>
              </a:lnSpc>
              <a:buFont typeface="Wingdings" charset="2"/>
              <a:buChar char="§"/>
            </a:pPr>
            <a:r>
              <a:rPr lang="en-GB" sz="1800" dirty="0" err="1" smtClean="0"/>
              <a:t>Tecnologia</a:t>
            </a:r>
            <a:r>
              <a:rPr lang="en-GB" sz="1800" dirty="0" smtClean="0"/>
              <a:t> </a:t>
            </a:r>
            <a:r>
              <a:rPr lang="en-GB" sz="1800" dirty="0" err="1" smtClean="0"/>
              <a:t>bastante</a:t>
            </a:r>
            <a:r>
              <a:rPr lang="en-GB" sz="1800" dirty="0" smtClean="0"/>
              <a:t> </a:t>
            </a:r>
            <a:r>
              <a:rPr lang="en-GB" sz="1800" dirty="0" err="1" smtClean="0"/>
              <a:t>utilizada</a:t>
            </a:r>
            <a:r>
              <a:rPr lang="en-GB" sz="1800" dirty="0" smtClean="0"/>
              <a:t> </a:t>
            </a:r>
            <a:r>
              <a:rPr lang="en-GB" sz="1800" dirty="0" smtClean="0"/>
              <a:t>para </a:t>
            </a:r>
            <a:r>
              <a:rPr lang="en-GB" sz="1800" dirty="0" err="1" smtClean="0"/>
              <a:t>estações</a:t>
            </a:r>
            <a:r>
              <a:rPr lang="en-GB" sz="1800" dirty="0" smtClean="0"/>
              <a:t> de </a:t>
            </a:r>
            <a:r>
              <a:rPr lang="en-GB" sz="1800" dirty="0" err="1" smtClean="0"/>
              <a:t>todos</a:t>
            </a:r>
            <a:r>
              <a:rPr lang="en-GB" sz="1800" dirty="0" smtClean="0"/>
              <a:t> </a:t>
            </a:r>
            <a:r>
              <a:rPr lang="en-GB" sz="1800" dirty="0" err="1" smtClean="0"/>
              <a:t>os</a:t>
            </a:r>
            <a:r>
              <a:rPr lang="en-GB" sz="1800" dirty="0" smtClean="0"/>
              <a:t> </a:t>
            </a:r>
            <a:r>
              <a:rPr lang="en-GB" sz="1800" dirty="0" err="1" smtClean="0"/>
              <a:t>portes</a:t>
            </a:r>
            <a:endParaRPr lang="en-GB" sz="1800" dirty="0" smtClean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11174" y="1628800"/>
            <a:ext cx="8669338" cy="43204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17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Universo Amostral: 1439 </a:t>
            </a:r>
            <a:r>
              <a:rPr lang="pt-BR" sz="17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ETEs</a:t>
            </a:r>
            <a:endParaRPr lang="pt-BR" sz="1700" b="1" noProof="1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179512" y="1068666"/>
            <a:ext cx="8669338" cy="57606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300" b="1" i="1" noProof="1" smtClean="0">
                <a:latin typeface="+mj-lt"/>
              </a:rPr>
              <a:t>Aplicações para diferentes escalas populacionais</a:t>
            </a:r>
            <a:endParaRPr lang="pt-BR" sz="2300" b="1" i="1" noProof="1">
              <a:latin typeface="+mj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60232" y="2716565"/>
            <a:ext cx="2016224" cy="9284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225" indent="-17463" algn="ctr">
              <a:spcBef>
                <a:spcPct val="0"/>
              </a:spcBef>
              <a:buClr>
                <a:srgbClr val="FFFF66"/>
              </a:buClr>
              <a:buFont typeface="Arial" panose="020B0604020202020204" pitchFamily="34" charset="0"/>
              <a:buNone/>
              <a:defRPr/>
            </a:pP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de 637 reatores UASB inventariados</a:t>
            </a:r>
            <a:endParaRPr lang="pt-BR" sz="2000" noProof="1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31961" y="647816"/>
            <a:ext cx="6600279" cy="4725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sz="24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Reatores UASB no Brasil</a:t>
            </a:r>
            <a:endParaRPr lang="en-GB" sz="2200" b="1" u="sng" dirty="0">
              <a:solidFill>
                <a:srgbClr val="0D0D0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64" y="1936162"/>
            <a:ext cx="7206480" cy="3729540"/>
          </a:xfrm>
          <a:prstGeom prst="rect">
            <a:avLst/>
          </a:prstGeom>
        </p:spPr>
      </p:pic>
      <p:sp>
        <p:nvSpPr>
          <p:cNvPr id="11" name="Retângulo de cantos arredondados 10"/>
          <p:cNvSpPr/>
          <p:nvPr/>
        </p:nvSpPr>
        <p:spPr>
          <a:xfrm>
            <a:off x="506552" y="1988840"/>
            <a:ext cx="335973" cy="2925771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14298" y="1556792"/>
            <a:ext cx="8669338" cy="432048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17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Universo Amostral: 1439 </a:t>
            </a:r>
            <a:r>
              <a:rPr lang="pt-BR" sz="17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ETEs</a:t>
            </a:r>
            <a:endParaRPr lang="pt-BR" sz="1700" b="1" noProof="1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51134" y="1068666"/>
            <a:ext cx="8669338" cy="57606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300" b="1" i="1" noProof="1" smtClean="0">
                <a:latin typeface="+mj-lt"/>
              </a:rPr>
              <a:t>Aplicações para diferentes escalas populacionais</a:t>
            </a:r>
            <a:endParaRPr lang="pt-BR" sz="2300" b="1" i="1" noProof="1">
              <a:latin typeface="+mj-lt"/>
            </a:endParaRPr>
          </a:p>
        </p:txBody>
      </p:sp>
      <p:sp>
        <p:nvSpPr>
          <p:cNvPr id="8" name="Text Box 1521"/>
          <p:cNvSpPr txBox="1">
            <a:spLocks noChangeArrowheads="1"/>
          </p:cNvSpPr>
          <p:nvPr/>
        </p:nvSpPr>
        <p:spPr bwMode="auto">
          <a:xfrm>
            <a:off x="2061562" y="3977879"/>
            <a:ext cx="494214" cy="1006517"/>
          </a:xfrm>
          <a:prstGeom prst="rect">
            <a:avLst/>
          </a:prstGeom>
          <a:solidFill>
            <a:schemeClr val="accent5">
              <a:lumMod val="60000"/>
              <a:lumOff val="40000"/>
              <a:alpha val="27058"/>
            </a:schemeClr>
          </a:solidFill>
          <a:ln w="28575" cmpd="sng">
            <a:solidFill>
              <a:srgbClr val="0000FF"/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10" name="Text Box 1521"/>
          <p:cNvSpPr txBox="1">
            <a:spLocks noChangeArrowheads="1"/>
          </p:cNvSpPr>
          <p:nvPr/>
        </p:nvSpPr>
        <p:spPr bwMode="auto">
          <a:xfrm>
            <a:off x="4005778" y="3149432"/>
            <a:ext cx="494214" cy="1818921"/>
          </a:xfrm>
          <a:prstGeom prst="rect">
            <a:avLst/>
          </a:prstGeom>
          <a:solidFill>
            <a:schemeClr val="accent5">
              <a:lumMod val="60000"/>
              <a:lumOff val="40000"/>
              <a:alpha val="27058"/>
            </a:schemeClr>
          </a:solidFill>
          <a:ln w="28575" cmpd="sng">
            <a:solidFill>
              <a:srgbClr val="0000FF"/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13" name="Text Box 1521"/>
          <p:cNvSpPr txBox="1">
            <a:spLocks noChangeArrowheads="1"/>
          </p:cNvSpPr>
          <p:nvPr/>
        </p:nvSpPr>
        <p:spPr bwMode="auto">
          <a:xfrm>
            <a:off x="5867626" y="2848039"/>
            <a:ext cx="576582" cy="2135255"/>
          </a:xfrm>
          <a:prstGeom prst="rect">
            <a:avLst/>
          </a:prstGeom>
          <a:solidFill>
            <a:schemeClr val="accent5">
              <a:lumMod val="60000"/>
              <a:lumOff val="40000"/>
              <a:alpha val="27058"/>
            </a:schemeClr>
          </a:solidFill>
          <a:ln w="28575" cmpd="sng">
            <a:solidFill>
              <a:srgbClr val="0000FF"/>
            </a:solidFill>
            <a:prstDash val="sysDash"/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699792" y="5949280"/>
            <a:ext cx="3096344" cy="3744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225" indent="-17463" algn="ctr">
              <a:spcBef>
                <a:spcPct val="0"/>
              </a:spcBef>
              <a:buClr>
                <a:srgbClr val="FFFF66"/>
              </a:buClr>
              <a:buFont typeface="Arial" panose="020B0604020202020204" pitchFamily="34" charset="0"/>
              <a:buNone/>
              <a:defRPr/>
            </a:pP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≈ 23 milh</a:t>
            </a: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ões de</a:t>
            </a: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habitantes</a:t>
            </a:r>
            <a:endParaRPr lang="pt-BR" sz="2000" noProof="1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AutoShape 61"/>
          <p:cNvCxnSpPr>
            <a:cxnSpLocks noChangeShapeType="1"/>
            <a:stCxn id="8" idx="2"/>
            <a:endCxn id="14" idx="1"/>
          </p:cNvCxnSpPr>
          <p:nvPr/>
        </p:nvCxnSpPr>
        <p:spPr bwMode="auto">
          <a:xfrm rot="16200000" flipH="1">
            <a:off x="1928173" y="5364891"/>
            <a:ext cx="1152115" cy="391123"/>
          </a:xfrm>
          <a:prstGeom prst="bentConnector2">
            <a:avLst/>
          </a:prstGeom>
          <a:noFill/>
          <a:ln w="19050" cap="rnd" cmpd="sng">
            <a:solidFill>
              <a:srgbClr val="000000"/>
            </a:solidFill>
            <a:prstDash val="solid"/>
            <a:miter lim="800000"/>
            <a:headEnd type="oval" w="sm" len="sm"/>
            <a:tailEnd type="triangle" w="sm" len="sm"/>
          </a:ln>
        </p:spPr>
      </p:cxnSp>
      <p:cxnSp>
        <p:nvCxnSpPr>
          <p:cNvPr id="17" name="AutoShape 61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3759962" y="5456356"/>
            <a:ext cx="980927" cy="4921"/>
          </a:xfrm>
          <a:prstGeom prst="bentConnector3">
            <a:avLst>
              <a:gd name="adj1" fmla="val 50000"/>
            </a:avLst>
          </a:prstGeom>
          <a:noFill/>
          <a:ln w="19050" cap="rnd" cmpd="sng">
            <a:solidFill>
              <a:srgbClr val="000000"/>
            </a:solidFill>
            <a:prstDash val="solid"/>
            <a:miter lim="800000"/>
            <a:headEnd type="oval" w="sm" len="sm"/>
            <a:tailEnd type="triangle" w="sm" len="sm"/>
          </a:ln>
        </p:spPr>
      </p:cxnSp>
      <p:cxnSp>
        <p:nvCxnSpPr>
          <p:cNvPr id="18" name="AutoShape 61"/>
          <p:cNvCxnSpPr>
            <a:cxnSpLocks noChangeShapeType="1"/>
            <a:stCxn id="13" idx="2"/>
            <a:endCxn id="14" idx="3"/>
          </p:cNvCxnSpPr>
          <p:nvPr/>
        </p:nvCxnSpPr>
        <p:spPr bwMode="auto">
          <a:xfrm rot="5400000">
            <a:off x="5399419" y="5380012"/>
            <a:ext cx="1153217" cy="359781"/>
          </a:xfrm>
          <a:prstGeom prst="bentConnector2">
            <a:avLst/>
          </a:prstGeom>
          <a:noFill/>
          <a:ln w="19050" cap="rnd" cmpd="sng">
            <a:solidFill>
              <a:srgbClr val="000000"/>
            </a:solidFill>
            <a:prstDash val="solid"/>
            <a:miter lim="800000"/>
            <a:headEnd type="oval" w="sm" len="sm"/>
            <a:tailEnd type="triangle" w="sm" len="sm"/>
          </a:ln>
        </p:spPr>
      </p:cxnSp>
      <p:sp>
        <p:nvSpPr>
          <p:cNvPr id="41" name="Título 1"/>
          <p:cNvSpPr txBox="1">
            <a:spLocks/>
          </p:cNvSpPr>
          <p:nvPr/>
        </p:nvSpPr>
        <p:spPr>
          <a:xfrm>
            <a:off x="131961" y="647816"/>
            <a:ext cx="6600279" cy="4725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sz="24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Reatores UASB no Brasil</a:t>
            </a:r>
            <a:endParaRPr lang="en-GB" sz="2200" b="1" u="sng" dirty="0">
              <a:solidFill>
                <a:srgbClr val="0D0D0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55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923" y="1499364"/>
            <a:ext cx="5712447" cy="34872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tângulo 2"/>
          <p:cNvSpPr/>
          <p:nvPr/>
        </p:nvSpPr>
        <p:spPr>
          <a:xfrm>
            <a:off x="2382510" y="5085184"/>
            <a:ext cx="5681369" cy="1631216"/>
          </a:xfrm>
          <a:prstGeom prst="rect">
            <a:avLst/>
          </a:prstGeom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indent="-285750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Rendimento volumétrico de biogás: </a:t>
            </a:r>
            <a:r>
              <a:rPr lang="pt-BR" sz="16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211,1 NLCH</a:t>
            </a:r>
            <a:r>
              <a:rPr lang="pt-BR" sz="1600" baseline="-250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4</a:t>
            </a:r>
            <a:r>
              <a:rPr lang="pt-BR" sz="16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.kgCOD</a:t>
            </a:r>
            <a:r>
              <a:rPr lang="pt-BR" sz="1600" baseline="300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-1</a:t>
            </a:r>
            <a:r>
              <a:rPr lang="pt-BR" sz="1600" baseline="-250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removida</a:t>
            </a:r>
          </a:p>
          <a:p>
            <a:pPr marL="285750" indent="-285750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Rendimento de metano</a:t>
            </a:r>
            <a:r>
              <a:rPr lang="pt-BR" sz="1600" b="1" noProof="1" smtClean="0">
                <a:latin typeface="+mj-lt"/>
              </a:rPr>
              <a:t>: </a:t>
            </a:r>
            <a:r>
              <a:rPr lang="pt-BR" sz="1600" noProof="1">
                <a:latin typeface="+mj-lt"/>
              </a:rPr>
              <a:t>158.3 </a:t>
            </a:r>
            <a:r>
              <a:rPr lang="pt-BR" sz="1600" noProof="1" smtClean="0">
                <a:latin typeface="+mj-lt"/>
              </a:rPr>
              <a:t>NLCH</a:t>
            </a:r>
            <a:r>
              <a:rPr lang="pt-BR" sz="1600" baseline="-25000" noProof="1" smtClean="0">
                <a:latin typeface="+mj-lt"/>
              </a:rPr>
              <a:t>4</a:t>
            </a:r>
            <a:r>
              <a:rPr lang="pt-BR" sz="1600" noProof="1" smtClean="0">
                <a:latin typeface="+mj-lt"/>
              </a:rPr>
              <a:t>.kgCOD</a:t>
            </a:r>
            <a:r>
              <a:rPr lang="pt-BR" sz="1600" baseline="30000" noProof="1" smtClean="0">
                <a:latin typeface="+mj-lt"/>
              </a:rPr>
              <a:t>-1</a:t>
            </a:r>
            <a:r>
              <a:rPr lang="pt-BR" sz="1600" baseline="-25000" noProof="1" smtClean="0">
                <a:latin typeface="+mj-lt"/>
              </a:rPr>
              <a:t>removida</a:t>
            </a:r>
            <a:endParaRPr lang="pt-BR" sz="1600" noProof="1">
              <a:latin typeface="+mj-lt"/>
            </a:endParaRPr>
          </a:p>
          <a:p>
            <a:pPr marL="285750" indent="-285750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PCI (CH</a:t>
            </a:r>
            <a:r>
              <a:rPr lang="pt-BR" sz="1600" b="1" baseline="-250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4</a:t>
            </a:r>
            <a:r>
              <a:rPr lang="pt-BR" sz="16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): </a:t>
            </a:r>
            <a:r>
              <a:rPr lang="pt-BR" sz="1600" noProof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9,97 kWh.m</a:t>
            </a:r>
            <a:r>
              <a:rPr lang="pt-BR" sz="1600" baseline="30000" noProof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-3</a:t>
            </a:r>
            <a:r>
              <a:rPr lang="pt-BR" sz="1600" noProof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CH</a:t>
            </a:r>
            <a:r>
              <a:rPr lang="pt-BR" sz="1600" baseline="-25000" noProof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4</a:t>
            </a:r>
          </a:p>
          <a:p>
            <a:pPr marL="285750" indent="-285750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Eficiência de conversão elétrica: </a:t>
            </a:r>
            <a:r>
              <a:rPr lang="pt-BR" sz="16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30 %</a:t>
            </a:r>
          </a:p>
          <a:p>
            <a:pPr marL="285750" indent="-285750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16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Eficiência de conversão térmica: </a:t>
            </a:r>
            <a:r>
              <a:rPr lang="pt-BR" sz="1600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40%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97672" y="5664014"/>
            <a:ext cx="1992127" cy="353943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pt-BR" sz="17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Principais premissas</a:t>
            </a:r>
            <a:endParaRPr lang="pt-BR" sz="1700" b="1" noProof="1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Chave esquerda 3"/>
          <p:cNvSpPr/>
          <p:nvPr/>
        </p:nvSpPr>
        <p:spPr>
          <a:xfrm>
            <a:off x="2260932" y="5105277"/>
            <a:ext cx="222836" cy="153138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611560" y="1519361"/>
            <a:ext cx="288032" cy="277373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07504" y="1052736"/>
            <a:ext cx="8669338" cy="57606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300" b="1" i="1" noProof="1" smtClean="0">
                <a:latin typeface="+mj-lt"/>
              </a:rPr>
              <a:t>Potencial de produ</a:t>
            </a:r>
            <a:r>
              <a:rPr lang="en-US" sz="2300" b="1" i="1" noProof="1" smtClean="0">
                <a:latin typeface="+mj-lt"/>
              </a:rPr>
              <a:t>ção de biogás nos reatores inventariados (637)</a:t>
            </a:r>
            <a:endParaRPr lang="pt-BR" sz="2300" b="1" i="1" noProof="1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7672" y="5066045"/>
            <a:ext cx="6480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 txBox="1">
            <a:spLocks/>
          </p:cNvSpPr>
          <p:nvPr/>
        </p:nvSpPr>
        <p:spPr>
          <a:xfrm>
            <a:off x="131961" y="647816"/>
            <a:ext cx="6600279" cy="4725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sz="24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Reatores UASB no Brasil</a:t>
            </a:r>
            <a:endParaRPr lang="en-GB" sz="2200" b="1" u="sng" dirty="0">
              <a:solidFill>
                <a:srgbClr val="0D0D0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2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23"/>
          <p:cNvSpPr txBox="1"/>
          <p:nvPr/>
        </p:nvSpPr>
        <p:spPr>
          <a:xfrm>
            <a:off x="275979" y="5517232"/>
            <a:ext cx="8544493" cy="480131"/>
          </a:xfrm>
          <a:prstGeom prst="rect">
            <a:avLst/>
          </a:prstGeom>
          <a:solidFill>
            <a:srgbClr val="CCFFCC"/>
          </a:solidFill>
          <a:ln w="9525" cmpd="sng">
            <a:solidFill>
              <a:srgbClr val="262626"/>
            </a:solidFill>
            <a:prstDash val="soli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GB" sz="1800" dirty="0" err="1" smtClean="0"/>
              <a:t>Potencial</a:t>
            </a:r>
            <a:r>
              <a:rPr lang="en-GB" sz="1800" dirty="0" smtClean="0"/>
              <a:t> de </a:t>
            </a:r>
            <a:r>
              <a:rPr lang="en-GB" sz="1800" dirty="0" err="1" smtClean="0"/>
              <a:t>produção</a:t>
            </a:r>
            <a:r>
              <a:rPr lang="en-GB" sz="1800" dirty="0" smtClean="0"/>
              <a:t> de </a:t>
            </a:r>
            <a:r>
              <a:rPr lang="en-GB" sz="1800" dirty="0" err="1" smtClean="0"/>
              <a:t>energia</a:t>
            </a:r>
            <a:r>
              <a:rPr lang="en-GB" sz="1800" dirty="0" smtClean="0"/>
              <a:t> </a:t>
            </a:r>
            <a:r>
              <a:rPr lang="en-GB" sz="1800" dirty="0" err="1" smtClean="0"/>
              <a:t>elétrica</a:t>
            </a:r>
            <a:r>
              <a:rPr lang="en-GB" sz="1800" dirty="0" smtClean="0"/>
              <a:t> </a:t>
            </a:r>
            <a:r>
              <a:rPr lang="en-GB" sz="1800" dirty="0" err="1" smtClean="0"/>
              <a:t>representa</a:t>
            </a:r>
            <a:r>
              <a:rPr lang="en-GB" sz="1800" dirty="0" smtClean="0"/>
              <a:t> </a:t>
            </a:r>
            <a:r>
              <a:rPr lang="en-GB" sz="1800" dirty="0" err="1" smtClean="0"/>
              <a:t>cerca</a:t>
            </a:r>
            <a:r>
              <a:rPr lang="en-GB" sz="1800" dirty="0" smtClean="0"/>
              <a:t> de 13% da </a:t>
            </a:r>
            <a:r>
              <a:rPr lang="en-GB" sz="1800" dirty="0" err="1" smtClean="0"/>
              <a:t>demanda</a:t>
            </a:r>
            <a:r>
              <a:rPr lang="en-GB" sz="1800" dirty="0" smtClean="0"/>
              <a:t> do </a:t>
            </a:r>
            <a:r>
              <a:rPr lang="en-GB" sz="1800" dirty="0" err="1" smtClean="0"/>
              <a:t>setor</a:t>
            </a:r>
            <a:endParaRPr lang="en-GB" sz="1800" dirty="0" smtClean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31961" y="647816"/>
            <a:ext cx="6600279" cy="4725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sz="24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Reatores UASB no Brasil</a:t>
            </a:r>
            <a:endParaRPr lang="en-GB" sz="2200" b="1" u="sng" dirty="0">
              <a:solidFill>
                <a:srgbClr val="0D0D0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95" y="1870504"/>
            <a:ext cx="5442612" cy="31291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tângulo de cantos arredondados 12"/>
          <p:cNvSpPr/>
          <p:nvPr/>
        </p:nvSpPr>
        <p:spPr>
          <a:xfrm>
            <a:off x="419995" y="2105314"/>
            <a:ext cx="288032" cy="2227516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Text Box 74"/>
          <p:cNvSpPr txBox="1">
            <a:spLocks noChangeArrowheads="1"/>
          </p:cNvSpPr>
          <p:nvPr/>
        </p:nvSpPr>
        <p:spPr bwMode="auto">
          <a:xfrm>
            <a:off x="4572000" y="2113114"/>
            <a:ext cx="936104" cy="2323998"/>
          </a:xfrm>
          <a:prstGeom prst="rect">
            <a:avLst/>
          </a:prstGeom>
          <a:solidFill>
            <a:srgbClr val="D8D8D8">
              <a:alpha val="27058"/>
            </a:srgbClr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21" name="CaixaDeTexto 27"/>
          <p:cNvSpPr txBox="1"/>
          <p:nvPr/>
        </p:nvSpPr>
        <p:spPr>
          <a:xfrm>
            <a:off x="6324006" y="4074555"/>
            <a:ext cx="2496465" cy="918351"/>
          </a:xfrm>
          <a:prstGeom prst="rect">
            <a:avLst/>
          </a:prstGeom>
          <a:solidFill>
            <a:srgbClr val="D8D8D8">
              <a:alpha val="27058"/>
            </a:srgbClr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>
            <a:defPPr>
              <a:defRPr lang="pt-BR"/>
            </a:defPPr>
          </a:lstStyle>
          <a:p>
            <a:pPr algn="ctr"/>
            <a:r>
              <a:rPr lang="en-US" b="1" dirty="0" err="1">
                <a:latin typeface="+mj-lt"/>
              </a:rPr>
              <a:t>Suficiente</a:t>
            </a:r>
            <a:r>
              <a:rPr lang="en-US" b="1" dirty="0">
                <a:latin typeface="+mj-lt"/>
              </a:rPr>
              <a:t> para o </a:t>
            </a:r>
            <a:r>
              <a:rPr lang="en-US" b="1" dirty="0" err="1">
                <a:latin typeface="+mj-lt"/>
              </a:rPr>
              <a:t>abastecimento</a:t>
            </a:r>
            <a:r>
              <a:rPr lang="en-US" b="1" dirty="0">
                <a:latin typeface="+mj-lt"/>
              </a:rPr>
              <a:t> de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65.352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residências</a:t>
            </a:r>
            <a:r>
              <a:rPr lang="en-US" b="1" dirty="0">
                <a:latin typeface="+mj-lt"/>
              </a:rPr>
              <a:t>/</a:t>
            </a:r>
            <a:r>
              <a:rPr lang="en-US" b="1" dirty="0" err="1">
                <a:latin typeface="+mj-lt"/>
              </a:rPr>
              <a:t>mês</a:t>
            </a:r>
            <a:endParaRPr lang="en-US" b="1" dirty="0">
              <a:latin typeface="+mj-lt"/>
            </a:endParaRPr>
          </a:p>
        </p:txBody>
      </p:sp>
      <p:cxnSp>
        <p:nvCxnSpPr>
          <p:cNvPr id="22" name="Elbow Connector 21"/>
          <p:cNvCxnSpPr>
            <a:stCxn id="20" idx="3"/>
            <a:endCxn id="21" idx="1"/>
          </p:cNvCxnSpPr>
          <p:nvPr/>
        </p:nvCxnSpPr>
        <p:spPr>
          <a:xfrm>
            <a:off x="5508104" y="3275113"/>
            <a:ext cx="815902" cy="1258618"/>
          </a:xfrm>
          <a:prstGeom prst="bentConnector3">
            <a:avLst>
              <a:gd name="adj1" fmla="val 6995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/>
        </p:nvSpPr>
        <p:spPr>
          <a:xfrm>
            <a:off x="107504" y="1124744"/>
            <a:ext cx="9036496" cy="57606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300" b="1" i="1" noProof="1" smtClean="0">
                <a:latin typeface="+mj-lt"/>
              </a:rPr>
              <a:t>Potencial de produ</a:t>
            </a:r>
            <a:r>
              <a:rPr lang="en-US" sz="2300" b="1" i="1" noProof="1" smtClean="0">
                <a:latin typeface="+mj-lt"/>
              </a:rPr>
              <a:t>ção de </a:t>
            </a:r>
            <a:r>
              <a:rPr lang="en-US" sz="2300" b="1" i="1" u="sng" noProof="1" smtClean="0">
                <a:latin typeface="+mj-lt"/>
              </a:rPr>
              <a:t>energia elétrica </a:t>
            </a:r>
            <a:r>
              <a:rPr lang="en-US" sz="2300" b="1" i="1" noProof="1" smtClean="0">
                <a:latin typeface="+mj-lt"/>
              </a:rPr>
              <a:t>nos reatores de maior porte (54)</a:t>
            </a:r>
            <a:endParaRPr lang="pt-BR" sz="2300" b="1" i="1" noProof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1042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5247191" cy="345638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tângulo de cantos arredondados 12"/>
          <p:cNvSpPr/>
          <p:nvPr/>
        </p:nvSpPr>
        <p:spPr>
          <a:xfrm>
            <a:off x="643248" y="2065580"/>
            <a:ext cx="288032" cy="2227516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Box 74"/>
          <p:cNvSpPr txBox="1">
            <a:spLocks noChangeArrowheads="1"/>
          </p:cNvSpPr>
          <p:nvPr/>
        </p:nvSpPr>
        <p:spPr bwMode="auto">
          <a:xfrm>
            <a:off x="1619672" y="3931797"/>
            <a:ext cx="873488" cy="722597"/>
          </a:xfrm>
          <a:prstGeom prst="rect">
            <a:avLst/>
          </a:prstGeom>
          <a:solidFill>
            <a:srgbClr val="D8D8D8">
              <a:alpha val="27058"/>
            </a:srgbClr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16" name="CaixaDeTexto 27"/>
          <p:cNvSpPr txBox="1"/>
          <p:nvPr/>
        </p:nvSpPr>
        <p:spPr>
          <a:xfrm>
            <a:off x="323529" y="5540886"/>
            <a:ext cx="3456384" cy="984458"/>
          </a:xfrm>
          <a:prstGeom prst="rect">
            <a:avLst/>
          </a:prstGeom>
          <a:solidFill>
            <a:srgbClr val="D8D8D8">
              <a:alpha val="27058"/>
            </a:srgbClr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>
            <a:defPPr>
              <a:defRPr lang="pt-BR"/>
            </a:defPPr>
          </a:lstStyle>
          <a:p>
            <a:pPr algn="ctr"/>
            <a:r>
              <a:rPr lang="en-US" b="1" dirty="0" err="1" smtClean="0">
                <a:latin typeface="+mj-lt"/>
              </a:rPr>
              <a:t>Cocção</a:t>
            </a:r>
            <a:r>
              <a:rPr lang="en-US" b="1" dirty="0" smtClean="0">
                <a:latin typeface="+mj-lt"/>
              </a:rPr>
              <a:t> de </a:t>
            </a:r>
            <a:r>
              <a:rPr lang="en-US" b="1" dirty="0" err="1" smtClean="0">
                <a:latin typeface="+mj-lt"/>
              </a:rPr>
              <a:t>alimentos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aquecimento</a:t>
            </a:r>
            <a:r>
              <a:rPr lang="en-US" b="1" dirty="0" smtClean="0">
                <a:latin typeface="+mj-lt"/>
              </a:rPr>
              <a:t> de </a:t>
            </a:r>
            <a:r>
              <a:rPr lang="en-US" b="1" dirty="0" err="1" smtClean="0">
                <a:latin typeface="+mj-lt"/>
              </a:rPr>
              <a:t>água</a:t>
            </a:r>
            <a:r>
              <a:rPr lang="en-US" b="1" dirty="0" smtClean="0">
                <a:latin typeface="+mj-lt"/>
              </a:rPr>
              <a:t>, </a:t>
            </a:r>
            <a:r>
              <a:rPr lang="en-US" b="1" dirty="0" err="1" smtClean="0">
                <a:latin typeface="+mj-lt"/>
              </a:rPr>
              <a:t>s</a:t>
            </a:r>
            <a:r>
              <a:rPr lang="en-US" b="1" dirty="0" err="1" smtClean="0">
                <a:latin typeface="+mj-lt"/>
              </a:rPr>
              <a:t>anitização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do </a:t>
            </a:r>
            <a:r>
              <a:rPr lang="en-US" b="1" dirty="0" err="1" smtClean="0">
                <a:latin typeface="+mj-lt"/>
              </a:rPr>
              <a:t>lodo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para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uso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agrícola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nas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imediações</a:t>
            </a:r>
            <a:r>
              <a:rPr lang="en-US" b="1" dirty="0" smtClean="0">
                <a:latin typeface="+mj-lt"/>
              </a:rPr>
              <a:t> da ETE</a:t>
            </a:r>
          </a:p>
        </p:txBody>
      </p:sp>
      <p:cxnSp>
        <p:nvCxnSpPr>
          <p:cNvPr id="17" name="Elbow Connector 16"/>
          <p:cNvCxnSpPr>
            <a:stCxn id="15" idx="3"/>
            <a:endCxn id="16" idx="0"/>
          </p:cNvCxnSpPr>
          <p:nvPr/>
        </p:nvCxnSpPr>
        <p:spPr>
          <a:xfrm flipH="1">
            <a:off x="2051721" y="4293096"/>
            <a:ext cx="441439" cy="1247790"/>
          </a:xfrm>
          <a:prstGeom prst="bentConnector4">
            <a:avLst>
              <a:gd name="adj1" fmla="val -51785"/>
              <a:gd name="adj2" fmla="val 6447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4"/>
          <p:cNvSpPr txBox="1">
            <a:spLocks noChangeArrowheads="1"/>
          </p:cNvSpPr>
          <p:nvPr/>
        </p:nvSpPr>
        <p:spPr bwMode="auto">
          <a:xfrm>
            <a:off x="3078617" y="2065581"/>
            <a:ext cx="2710582" cy="2588814"/>
          </a:xfrm>
          <a:prstGeom prst="rect">
            <a:avLst/>
          </a:prstGeom>
          <a:solidFill>
            <a:srgbClr val="D8D8D8">
              <a:alpha val="27058"/>
            </a:srgbClr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23" name="CaixaDeTexto 27"/>
          <p:cNvSpPr txBox="1"/>
          <p:nvPr/>
        </p:nvSpPr>
        <p:spPr>
          <a:xfrm>
            <a:off x="4139952" y="5501302"/>
            <a:ext cx="3384376" cy="1024042"/>
          </a:xfrm>
          <a:prstGeom prst="rect">
            <a:avLst/>
          </a:prstGeom>
          <a:solidFill>
            <a:srgbClr val="D8D8D8">
              <a:alpha val="27058"/>
            </a:srgbClr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>
            <a:defPPr>
              <a:defRPr lang="pt-BR"/>
            </a:defPPr>
          </a:lstStyle>
          <a:p>
            <a:pPr algn="ctr"/>
            <a:r>
              <a:rPr lang="en-US" b="1" dirty="0" err="1" smtClean="0">
                <a:latin typeface="+mj-lt"/>
              </a:rPr>
              <a:t>Possibilidade</a:t>
            </a:r>
            <a:r>
              <a:rPr lang="en-US" b="1" dirty="0" smtClean="0">
                <a:latin typeface="+mj-lt"/>
              </a:rPr>
              <a:t> de </a:t>
            </a:r>
            <a:r>
              <a:rPr lang="en-US" b="1" dirty="0" err="1" smtClean="0">
                <a:latin typeface="+mj-lt"/>
              </a:rPr>
              <a:t>redução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em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até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53% </a:t>
            </a:r>
            <a:r>
              <a:rPr lang="en-US" b="1" dirty="0" smtClean="0">
                <a:latin typeface="+mj-lt"/>
              </a:rPr>
              <a:t>do volume de </a:t>
            </a:r>
            <a:r>
              <a:rPr lang="en-US" b="1" dirty="0" err="1" smtClean="0">
                <a:latin typeface="+mj-lt"/>
              </a:rPr>
              <a:t>lodo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transportado</a:t>
            </a:r>
            <a:r>
              <a:rPr lang="en-US" b="1" dirty="0" smtClean="0">
                <a:latin typeface="+mj-lt"/>
              </a:rPr>
              <a:t> para </a:t>
            </a:r>
            <a:r>
              <a:rPr lang="en-US" b="1" dirty="0" err="1" smtClean="0">
                <a:latin typeface="+mj-lt"/>
              </a:rPr>
              <a:t>aterro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sanitário</a:t>
            </a:r>
            <a:endParaRPr lang="en-US" b="1" dirty="0" smtClean="0">
              <a:latin typeface="+mj-lt"/>
            </a:endParaRPr>
          </a:p>
        </p:txBody>
      </p:sp>
      <p:cxnSp>
        <p:nvCxnSpPr>
          <p:cNvPr id="24" name="Elbow Connector 23"/>
          <p:cNvCxnSpPr>
            <a:stCxn id="22" idx="3"/>
            <a:endCxn id="23" idx="3"/>
          </p:cNvCxnSpPr>
          <p:nvPr/>
        </p:nvCxnSpPr>
        <p:spPr>
          <a:xfrm>
            <a:off x="5789199" y="3359988"/>
            <a:ext cx="1735129" cy="2653335"/>
          </a:xfrm>
          <a:prstGeom prst="bentConnector3">
            <a:avLst>
              <a:gd name="adj1" fmla="val 11317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ítulo 1"/>
          <p:cNvSpPr txBox="1">
            <a:spLocks/>
          </p:cNvSpPr>
          <p:nvPr/>
        </p:nvSpPr>
        <p:spPr>
          <a:xfrm>
            <a:off x="131961" y="647816"/>
            <a:ext cx="6600279" cy="4725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sz="24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Reatores UASB no Brasil</a:t>
            </a:r>
            <a:endParaRPr lang="en-GB" sz="2200" b="1" u="sng" dirty="0">
              <a:solidFill>
                <a:srgbClr val="0D0D0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107504" y="1124744"/>
            <a:ext cx="9036496" cy="576064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300" b="1" i="1" noProof="1" smtClean="0">
                <a:latin typeface="+mj-lt"/>
              </a:rPr>
              <a:t>Potencial de produ</a:t>
            </a:r>
            <a:r>
              <a:rPr lang="en-US" sz="2300" b="1" i="1" noProof="1" smtClean="0">
                <a:latin typeface="+mj-lt"/>
              </a:rPr>
              <a:t>ção de </a:t>
            </a:r>
            <a:r>
              <a:rPr lang="en-US" sz="2300" b="1" i="1" u="sng" noProof="1" smtClean="0">
                <a:latin typeface="+mj-lt"/>
              </a:rPr>
              <a:t>energia térmica </a:t>
            </a:r>
            <a:r>
              <a:rPr lang="en-US" sz="2300" b="1" i="1" noProof="1" smtClean="0">
                <a:latin typeface="+mj-lt"/>
              </a:rPr>
              <a:t>nos reatores inventariados</a:t>
            </a:r>
            <a:endParaRPr lang="pt-BR" sz="2300" b="1" i="1" noProof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409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22" grpId="0" animBg="1"/>
      <p:bldP spid="23" grpId="0" animBg="1"/>
      <p:bldP spid="2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iersd_jen\Desktop\GIZ DKTI\00 PROBIOGAS\PROBIOGAS Logomarcas 2015\Vertikal\BarradeLogomarcas-Probiogas2014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78"/>
          <a:stretch/>
        </p:blipFill>
        <p:spPr bwMode="auto">
          <a:xfrm>
            <a:off x="1043608" y="5157192"/>
            <a:ext cx="7251422" cy="105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79512" y="2060848"/>
            <a:ext cx="878908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/>
              <a:t>Obrigado!</a:t>
            </a:r>
            <a:endParaRPr lang="pt-BR" sz="2800" b="1" dirty="0"/>
          </a:p>
          <a:p>
            <a:pPr algn="ctr"/>
            <a:endParaRPr lang="pt-BR" sz="2000" b="1" dirty="0"/>
          </a:p>
          <a:p>
            <a:pPr algn="ctr" eaLnBrk="0" hangingPunct="0"/>
            <a:r>
              <a:rPr lang="pt-BR" sz="2000" b="1" i="1" dirty="0" smtClean="0"/>
              <a:t>Carlos Chernicharo</a:t>
            </a:r>
            <a:endParaRPr lang="pt-BR" sz="2000" b="1" i="1" dirty="0"/>
          </a:p>
          <a:p>
            <a:pPr algn="ctr"/>
            <a:endParaRPr lang="pt-BR" sz="2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267717" y="2079658"/>
            <a:ext cx="8624763" cy="3077534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125000"/>
              </a:lnSpc>
              <a:defRPr/>
            </a:pPr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Produção esperada de biogás </a:t>
            </a:r>
          </a:p>
          <a:p>
            <a:pPr lvl="0" algn="ctr">
              <a:lnSpc>
                <a:spcPct val="125000"/>
              </a:lnSpc>
              <a:defRPr/>
            </a:pPr>
            <a:r>
              <a:rPr lang="pt-BR" sz="3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x</a:t>
            </a:r>
            <a:endParaRPr lang="pt-BR" sz="3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lvl="0" algn="ctr">
              <a:lnSpc>
                <a:spcPct val="125000"/>
              </a:lnSpc>
              <a:defRPr/>
            </a:pPr>
            <a:r>
              <a:rPr lang="pt-BR" sz="3600" b="1" dirty="0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Produção medida de biogás</a:t>
            </a:r>
          </a:p>
        </p:txBody>
      </p:sp>
    </p:spTree>
    <p:extLst>
      <p:ext uri="{BB962C8B-B14F-4D97-AF65-F5344CB8AC3E}">
        <p14:creationId xmlns:p14="http://schemas.microsoft.com/office/powerpoint/2010/main" val="422672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638189" y="5214779"/>
            <a:ext cx="3842965" cy="374461"/>
            <a:chOff x="4841875" y="5013176"/>
            <a:chExt cx="3842965" cy="374461"/>
          </a:xfrm>
        </p:grpSpPr>
        <p:cxnSp>
          <p:nvCxnSpPr>
            <p:cNvPr id="71739" name="AutoShape 59"/>
            <p:cNvCxnSpPr>
              <a:cxnSpLocks noChangeShapeType="1"/>
              <a:endCxn id="71756" idx="1"/>
            </p:cNvCxnSpPr>
            <p:nvPr/>
          </p:nvCxnSpPr>
          <p:spPr bwMode="auto">
            <a:xfrm flipV="1">
              <a:off x="4841875" y="5189538"/>
              <a:ext cx="517525" cy="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272727"/>
              </a:solidFill>
              <a:prstDash val="dash"/>
              <a:miter lim="800000"/>
              <a:headEnd type="oval" w="sm" len="sm"/>
              <a:tailEnd type="triangle" w="sm" len="sm"/>
            </a:ln>
          </p:spPr>
        </p:cxnSp>
        <p:sp>
          <p:nvSpPr>
            <p:cNvPr id="71756" name="Text Box 76"/>
            <p:cNvSpPr txBox="1">
              <a:spLocks noChangeArrowheads="1"/>
            </p:cNvSpPr>
            <p:nvPr/>
          </p:nvSpPr>
          <p:spPr bwMode="auto">
            <a:xfrm>
              <a:off x="5359400" y="5046663"/>
              <a:ext cx="2228850" cy="284162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>
                  <a:solidFill>
                    <a:schemeClr val="bg1"/>
                  </a:solidFill>
                </a:rPr>
                <a:t>DQO convertida em lodo</a:t>
              </a:r>
            </a:p>
          </p:txBody>
        </p:sp>
        <p:sp>
          <p:nvSpPr>
            <p:cNvPr id="77" name="Rectangle 3"/>
            <p:cNvSpPr txBox="1">
              <a:spLocks noChangeArrowheads="1"/>
            </p:cNvSpPr>
            <p:nvPr/>
          </p:nvSpPr>
          <p:spPr>
            <a:xfrm>
              <a:off x="7668344" y="5013176"/>
              <a:ext cx="1016496" cy="374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45720" rIns="3600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~1</a:t>
              </a:r>
              <a:r>
                <a:rPr lang="pt-BR" sz="2000" noProof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%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635014" y="3284538"/>
            <a:ext cx="3846140" cy="393700"/>
            <a:chOff x="4838700" y="3284538"/>
            <a:chExt cx="3846140" cy="393700"/>
          </a:xfrm>
        </p:grpSpPr>
        <p:sp>
          <p:nvSpPr>
            <p:cNvPr id="71753" name="Text Box 73"/>
            <p:cNvSpPr txBox="1">
              <a:spLocks noChangeArrowheads="1"/>
            </p:cNvSpPr>
            <p:nvPr/>
          </p:nvSpPr>
          <p:spPr bwMode="auto">
            <a:xfrm>
              <a:off x="5348288" y="3284538"/>
              <a:ext cx="2235200" cy="3937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>
                  <a:solidFill>
                    <a:schemeClr val="bg1"/>
                  </a:solidFill>
                </a:rPr>
                <a:t>DQO convertida em CH</a:t>
              </a:r>
              <a:r>
                <a:rPr lang="pt-BR" sz="1200" baseline="-25000" dirty="0">
                  <a:solidFill>
                    <a:schemeClr val="bg1"/>
                  </a:solidFill>
                </a:rPr>
                <a:t>4</a:t>
              </a:r>
              <a:r>
                <a:rPr lang="pt-BR" sz="1200" dirty="0">
                  <a:solidFill>
                    <a:schemeClr val="bg1"/>
                  </a:solidFill>
                </a:rPr>
                <a:t> e perdida dissolvida no efluente</a:t>
              </a:r>
            </a:p>
          </p:txBody>
        </p:sp>
        <p:cxnSp>
          <p:nvCxnSpPr>
            <p:cNvPr id="71759" name="AutoShape 79"/>
            <p:cNvCxnSpPr>
              <a:cxnSpLocks noChangeShapeType="1"/>
              <a:endCxn id="71753" idx="1"/>
            </p:cNvCxnSpPr>
            <p:nvPr/>
          </p:nvCxnSpPr>
          <p:spPr bwMode="auto">
            <a:xfrm flipV="1">
              <a:off x="4838700" y="3481388"/>
              <a:ext cx="509588" cy="95250"/>
            </a:xfrm>
            <a:prstGeom prst="bentConnector3">
              <a:avLst>
                <a:gd name="adj1" fmla="val 49852"/>
              </a:avLst>
            </a:prstGeom>
            <a:noFill/>
            <a:ln w="12700">
              <a:solidFill>
                <a:srgbClr val="272727"/>
              </a:solidFill>
              <a:prstDash val="dashDot"/>
              <a:miter lim="800000"/>
              <a:headEnd type="oval" w="sm" len="sm"/>
              <a:tailEnd type="triangle" w="sm" len="sm"/>
            </a:ln>
          </p:spPr>
        </p:cxnSp>
        <p:sp>
          <p:nvSpPr>
            <p:cNvPr id="79" name="Rectangle 3"/>
            <p:cNvSpPr txBox="1">
              <a:spLocks noChangeArrowheads="1"/>
            </p:cNvSpPr>
            <p:nvPr/>
          </p:nvSpPr>
          <p:spPr>
            <a:xfrm>
              <a:off x="7668344" y="3284984"/>
              <a:ext cx="1016496" cy="374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45720" rIns="3600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 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13%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2B5A03-7B68-4EC8-9A5C-816CC9256606}" type="slidenum">
              <a:rPr lang="pt-BR" smtClean="0">
                <a:latin typeface="Arial" pitchFamily="34" charset="0"/>
              </a:rPr>
              <a:pPr/>
              <a:t>3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548680"/>
            <a:ext cx="7992888" cy="63094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5125" lvl="1" indent="-17463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>
                <a:srgbClr val="FFFF66"/>
              </a:buClr>
              <a:buNone/>
              <a:defRPr/>
            </a:pPr>
            <a:r>
              <a:rPr lang="pt-BR" sz="28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Rotas de conversão de DQO e fluxos de metano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99902" y="3097213"/>
            <a:ext cx="1503362" cy="2441575"/>
            <a:chOff x="4521" y="10256"/>
            <a:chExt cx="1473" cy="2613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521" y="10256"/>
              <a:ext cx="1473" cy="2613"/>
              <a:chOff x="4521" y="10256"/>
              <a:chExt cx="1473" cy="2613"/>
            </a:xfrm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4521" y="10256"/>
                <a:ext cx="1473" cy="2613"/>
                <a:chOff x="4521" y="10256"/>
                <a:chExt cx="1473" cy="2613"/>
              </a:xfrm>
            </p:grpSpPr>
            <p:grpSp>
              <p:nvGrpSpPr>
                <p:cNvPr id="5" name="Group 14"/>
                <p:cNvGrpSpPr>
                  <a:grpSpLocks/>
                </p:cNvGrpSpPr>
                <p:nvPr/>
              </p:nvGrpSpPr>
              <p:grpSpPr bwMode="auto">
                <a:xfrm>
                  <a:off x="4521" y="10256"/>
                  <a:ext cx="1473" cy="2613"/>
                  <a:chOff x="4521" y="10256"/>
                  <a:chExt cx="1473" cy="2613"/>
                </a:xfrm>
              </p:grpSpPr>
              <p:sp>
                <p:nvSpPr>
                  <p:cNvPr id="21573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4625" y="10457"/>
                    <a:ext cx="1369" cy="2412"/>
                  </a:xfrm>
                  <a:prstGeom prst="rect">
                    <a:avLst/>
                  </a:prstGeom>
                  <a:solidFill>
                    <a:srgbClr val="BFBFB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 dirty="0"/>
                  </a:p>
                </p:txBody>
              </p:sp>
              <p:sp>
                <p:nvSpPr>
                  <p:cNvPr id="2157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4695" y="10535"/>
                    <a:ext cx="1224" cy="226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 dirty="0"/>
                  </a:p>
                </p:txBody>
              </p:sp>
              <p:sp>
                <p:nvSpPr>
                  <p:cNvPr id="21575" name="AutoShape 1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5703" y="11431"/>
                    <a:ext cx="291" cy="126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FBFB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 dirty="0"/>
                  </a:p>
                </p:txBody>
              </p:sp>
              <p:grpSp>
                <p:nvGrpSpPr>
                  <p:cNvPr id="6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4815" y="10450"/>
                    <a:ext cx="949" cy="860"/>
                    <a:chOff x="1927" y="4634"/>
                    <a:chExt cx="1494" cy="1355"/>
                  </a:xfrm>
                </p:grpSpPr>
                <p:sp>
                  <p:nvSpPr>
                    <p:cNvPr id="21583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9" y="4634"/>
                      <a:ext cx="255" cy="56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22225">
                      <a:solidFill>
                        <a:srgbClr val="40404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 dirty="0"/>
                    </a:p>
                  </p:txBody>
                </p:sp>
                <p:cxnSp>
                  <p:nvCxnSpPr>
                    <p:cNvPr id="21584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1927" y="5195"/>
                      <a:ext cx="624" cy="794"/>
                    </a:xfrm>
                    <a:prstGeom prst="straightConnector1">
                      <a:avLst/>
                    </a:prstGeom>
                    <a:noFill/>
                    <a:ln w="22225">
                      <a:solidFill>
                        <a:srgbClr val="40404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1585" name="AutoShape 2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797" y="5195"/>
                      <a:ext cx="624" cy="794"/>
                    </a:xfrm>
                    <a:prstGeom prst="straightConnector1">
                      <a:avLst/>
                    </a:prstGeom>
                    <a:noFill/>
                    <a:ln w="22225">
                      <a:solidFill>
                        <a:srgbClr val="404040"/>
                      </a:solidFill>
                      <a:round/>
                      <a:headEnd/>
                      <a:tailEnd/>
                    </a:ln>
                  </p:spPr>
                </p:cxnSp>
              </p:grpSp>
              <p:cxnSp>
                <p:nvCxnSpPr>
                  <p:cNvPr id="21577" name="AutoShape 22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3885" y="11296"/>
                    <a:ext cx="2268" cy="576"/>
                  </a:xfrm>
                  <a:prstGeom prst="bentConnector3">
                    <a:avLst>
                      <a:gd name="adj1" fmla="val 91319"/>
                    </a:avLst>
                  </a:prstGeom>
                  <a:noFill/>
                  <a:ln w="19050">
                    <a:solidFill>
                      <a:srgbClr val="404040"/>
                    </a:solidFill>
                    <a:miter lim="800000"/>
                    <a:headEnd/>
                    <a:tailEnd type="triangle" w="med" len="med"/>
                  </a:ln>
                </p:spPr>
              </p:cxnSp>
              <p:grpSp>
                <p:nvGrpSpPr>
                  <p:cNvPr id="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521" y="10256"/>
                    <a:ext cx="273" cy="201"/>
                    <a:chOff x="1463" y="4328"/>
                    <a:chExt cx="431" cy="318"/>
                  </a:xfrm>
                </p:grpSpPr>
                <p:sp>
                  <p:nvSpPr>
                    <p:cNvPr id="2157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63" y="4340"/>
                      <a:ext cx="431" cy="306"/>
                    </a:xfrm>
                    <a:prstGeom prst="rect">
                      <a:avLst/>
                    </a:prstGeom>
                    <a:solidFill>
                      <a:srgbClr val="D8D8D8"/>
                    </a:solidFill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 dirty="0"/>
                    </a:p>
                  </p:txBody>
                </p:sp>
                <p:cxnSp>
                  <p:nvCxnSpPr>
                    <p:cNvPr id="21580" name="AutoShape 2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678" y="4472"/>
                      <a:ext cx="1" cy="170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21581" name="AutoShap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68" y="4328"/>
                      <a:ext cx="283" cy="113"/>
                    </a:xfrm>
                    <a:prstGeom prst="roundRect">
                      <a:avLst>
                        <a:gd name="adj" fmla="val 4532"/>
                      </a:avLst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 dirty="0"/>
                    </a:p>
                  </p:txBody>
                </p:sp>
                <p:sp>
                  <p:nvSpPr>
                    <p:cNvPr id="21582" name="AutoShap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96" y="4328"/>
                      <a:ext cx="187" cy="255"/>
                    </a:xfrm>
                    <a:prstGeom prst="roundRect">
                      <a:avLst>
                        <a:gd name="adj" fmla="val 4532"/>
                      </a:avLst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 dirty="0"/>
                    </a:p>
                  </p:txBody>
                </p:sp>
              </p:grpSp>
            </p:grpSp>
            <p:grpSp>
              <p:nvGrpSpPr>
                <p:cNvPr id="8" name="Group 28"/>
                <p:cNvGrpSpPr>
                  <a:grpSpLocks/>
                </p:cNvGrpSpPr>
                <p:nvPr/>
              </p:nvGrpSpPr>
              <p:grpSpPr bwMode="auto">
                <a:xfrm>
                  <a:off x="5426" y="10721"/>
                  <a:ext cx="297" cy="89"/>
                  <a:chOff x="1843" y="9798"/>
                  <a:chExt cx="340" cy="101"/>
                </a:xfrm>
              </p:grpSpPr>
              <p:cxnSp>
                <p:nvCxnSpPr>
                  <p:cNvPr id="21570" name="AutoShape 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843" y="9798"/>
                    <a:ext cx="340" cy="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71" name="AutoShape 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899" y="9848"/>
                    <a:ext cx="227" cy="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72" name="AutoShape 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956" y="9898"/>
                    <a:ext cx="113" cy="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</p:grpSp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4695" y="10657"/>
                <a:ext cx="1220" cy="136"/>
                <a:chOff x="1738" y="4960"/>
                <a:chExt cx="1922" cy="215"/>
              </a:xfrm>
            </p:grpSpPr>
            <p:grpSp>
              <p:nvGrpSpPr>
                <p:cNvPr id="10" name="Group 33"/>
                <p:cNvGrpSpPr>
                  <a:grpSpLocks/>
                </p:cNvGrpSpPr>
                <p:nvPr/>
              </p:nvGrpSpPr>
              <p:grpSpPr bwMode="auto">
                <a:xfrm>
                  <a:off x="3514" y="5032"/>
                  <a:ext cx="146" cy="143"/>
                  <a:chOff x="3490" y="5046"/>
                  <a:chExt cx="146" cy="143"/>
                </a:xfrm>
              </p:grpSpPr>
              <p:cxnSp>
                <p:nvCxnSpPr>
                  <p:cNvPr id="21566" name="AutoShape 34"/>
                  <p:cNvCxnSpPr>
                    <a:cxnSpLocks noChangeAspect="1" noChangeShapeType="1"/>
                  </p:cNvCxnSpPr>
                  <p:nvPr/>
                </p:nvCxnSpPr>
                <p:spPr bwMode="auto">
                  <a:xfrm>
                    <a:off x="3502" y="5046"/>
                    <a:ext cx="0" cy="142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67" name="AutoShape 35"/>
                  <p:cNvCxnSpPr>
                    <a:cxnSpLocks noChangeAspect="1" noChangeShapeType="1"/>
                  </p:cNvCxnSpPr>
                  <p:nvPr/>
                </p:nvCxnSpPr>
                <p:spPr bwMode="auto">
                  <a:xfrm>
                    <a:off x="3490" y="5188"/>
                    <a:ext cx="146" cy="1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1" name="Group 36"/>
                <p:cNvGrpSpPr>
                  <a:grpSpLocks/>
                </p:cNvGrpSpPr>
                <p:nvPr/>
              </p:nvGrpSpPr>
              <p:grpSpPr bwMode="auto">
                <a:xfrm>
                  <a:off x="1738" y="5032"/>
                  <a:ext cx="146" cy="143"/>
                  <a:chOff x="3826" y="5118"/>
                  <a:chExt cx="146" cy="143"/>
                </a:xfrm>
              </p:grpSpPr>
              <p:cxnSp>
                <p:nvCxnSpPr>
                  <p:cNvPr id="21564" name="AutoShape 37"/>
                  <p:cNvCxnSpPr>
                    <a:cxnSpLocks noChangeAspect="1" noChangeShapeType="1"/>
                  </p:cNvCxnSpPr>
                  <p:nvPr/>
                </p:nvCxnSpPr>
                <p:spPr bwMode="auto">
                  <a:xfrm>
                    <a:off x="3958" y="5118"/>
                    <a:ext cx="0" cy="142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65" name="AutoShape 38"/>
                  <p:cNvCxnSpPr>
                    <a:cxnSpLocks noChangeAspect="1" noChangeShapeType="1"/>
                  </p:cNvCxnSpPr>
                  <p:nvPr/>
                </p:nvCxnSpPr>
                <p:spPr bwMode="auto">
                  <a:xfrm>
                    <a:off x="3826" y="5260"/>
                    <a:ext cx="146" cy="1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12" name="Group 39"/>
                <p:cNvGrpSpPr>
                  <a:grpSpLocks/>
                </p:cNvGrpSpPr>
                <p:nvPr/>
              </p:nvGrpSpPr>
              <p:grpSpPr bwMode="auto">
                <a:xfrm>
                  <a:off x="1934" y="4960"/>
                  <a:ext cx="1524" cy="198"/>
                  <a:chOff x="1934" y="4960"/>
                  <a:chExt cx="1524" cy="198"/>
                </a:xfrm>
              </p:grpSpPr>
              <p:sp>
                <p:nvSpPr>
                  <p:cNvPr id="21560" name="Freeform 40"/>
                  <p:cNvSpPr>
                    <a:spLocks/>
                  </p:cNvSpPr>
                  <p:nvPr/>
                </p:nvSpPr>
                <p:spPr bwMode="auto">
                  <a:xfrm>
                    <a:off x="2810" y="5032"/>
                    <a:ext cx="624" cy="28"/>
                  </a:xfrm>
                  <a:custGeom>
                    <a:avLst/>
                    <a:gdLst>
                      <a:gd name="T0" fmla="*/ 73 w 1670"/>
                      <a:gd name="T1" fmla="*/ 0 h 497"/>
                      <a:gd name="T2" fmla="*/ 34 w 1670"/>
                      <a:gd name="T3" fmla="*/ 0 h 497"/>
                      <a:gd name="T4" fmla="*/ 19 w 1670"/>
                      <a:gd name="T5" fmla="*/ 0 h 497"/>
                      <a:gd name="T6" fmla="*/ 11 w 1670"/>
                      <a:gd name="T7" fmla="*/ 0 h 497"/>
                      <a:gd name="T8" fmla="*/ 6 w 1670"/>
                      <a:gd name="T9" fmla="*/ 0 h 497"/>
                      <a:gd name="T10" fmla="*/ 1 w 1670"/>
                      <a:gd name="T11" fmla="*/ 0 h 497"/>
                      <a:gd name="T12" fmla="*/ 0 w 1670"/>
                      <a:gd name="T13" fmla="*/ 0 h 497"/>
                      <a:gd name="T14" fmla="*/ 5 w 1670"/>
                      <a:gd name="T15" fmla="*/ 0 h 497"/>
                      <a:gd name="T16" fmla="*/ 13 w 1670"/>
                      <a:gd name="T17" fmla="*/ 0 h 497"/>
                      <a:gd name="T18" fmla="*/ 18 w 1670"/>
                      <a:gd name="T19" fmla="*/ 0 h 497"/>
                      <a:gd name="T20" fmla="*/ 39 w 1670"/>
                      <a:gd name="T21" fmla="*/ 0 h 497"/>
                      <a:gd name="T22" fmla="*/ 51 w 1670"/>
                      <a:gd name="T23" fmla="*/ 0 h 497"/>
                      <a:gd name="T24" fmla="*/ 64 w 1670"/>
                      <a:gd name="T25" fmla="*/ 0 h 497"/>
                      <a:gd name="T26" fmla="*/ 85 w 1670"/>
                      <a:gd name="T27" fmla="*/ 0 h 497"/>
                      <a:gd name="T28" fmla="*/ 87 w 1670"/>
                      <a:gd name="T29" fmla="*/ 0 h 497"/>
                      <a:gd name="T30" fmla="*/ 83 w 1670"/>
                      <a:gd name="T31" fmla="*/ 0 h 497"/>
                      <a:gd name="T32" fmla="*/ 82 w 1670"/>
                      <a:gd name="T33" fmla="*/ 0 h 497"/>
                      <a:gd name="T34" fmla="*/ 77 w 1670"/>
                      <a:gd name="T35" fmla="*/ 0 h 497"/>
                      <a:gd name="T36" fmla="*/ 75 w 1670"/>
                      <a:gd name="T37" fmla="*/ 0 h 497"/>
                      <a:gd name="T38" fmla="*/ 73 w 1670"/>
                      <a:gd name="T39" fmla="*/ 0 h 497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1670"/>
                      <a:gd name="T61" fmla="*/ 0 h 497"/>
                      <a:gd name="T62" fmla="*/ 1670 w 1670"/>
                      <a:gd name="T63" fmla="*/ 497 h 497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1670" h="497">
                        <a:moveTo>
                          <a:pt x="1406" y="98"/>
                        </a:moveTo>
                        <a:cubicBezTo>
                          <a:pt x="1275" y="0"/>
                          <a:pt x="814" y="56"/>
                          <a:pt x="650" y="62"/>
                        </a:cubicBezTo>
                        <a:cubicBezTo>
                          <a:pt x="548" y="28"/>
                          <a:pt x="485" y="52"/>
                          <a:pt x="374" y="62"/>
                        </a:cubicBezTo>
                        <a:cubicBezTo>
                          <a:pt x="323" y="88"/>
                          <a:pt x="274" y="108"/>
                          <a:pt x="218" y="122"/>
                        </a:cubicBezTo>
                        <a:cubicBezTo>
                          <a:pt x="79" y="227"/>
                          <a:pt x="267" y="82"/>
                          <a:pt x="122" y="206"/>
                        </a:cubicBezTo>
                        <a:cubicBezTo>
                          <a:pt x="90" y="234"/>
                          <a:pt x="49" y="242"/>
                          <a:pt x="14" y="266"/>
                        </a:cubicBezTo>
                        <a:cubicBezTo>
                          <a:pt x="10" y="282"/>
                          <a:pt x="0" y="298"/>
                          <a:pt x="2" y="314"/>
                        </a:cubicBezTo>
                        <a:cubicBezTo>
                          <a:pt x="9" y="362"/>
                          <a:pt x="66" y="368"/>
                          <a:pt x="98" y="386"/>
                        </a:cubicBezTo>
                        <a:cubicBezTo>
                          <a:pt x="148" y="414"/>
                          <a:pt x="190" y="448"/>
                          <a:pt x="242" y="470"/>
                        </a:cubicBezTo>
                        <a:cubicBezTo>
                          <a:pt x="257" y="476"/>
                          <a:pt x="339" y="492"/>
                          <a:pt x="350" y="494"/>
                        </a:cubicBezTo>
                        <a:cubicBezTo>
                          <a:pt x="595" y="485"/>
                          <a:pt x="591" y="497"/>
                          <a:pt x="746" y="458"/>
                        </a:cubicBezTo>
                        <a:cubicBezTo>
                          <a:pt x="820" y="483"/>
                          <a:pt x="898" y="475"/>
                          <a:pt x="974" y="494"/>
                        </a:cubicBezTo>
                        <a:cubicBezTo>
                          <a:pt x="1054" y="490"/>
                          <a:pt x="1134" y="489"/>
                          <a:pt x="1214" y="482"/>
                        </a:cubicBezTo>
                        <a:cubicBezTo>
                          <a:pt x="1356" y="470"/>
                          <a:pt x="1500" y="407"/>
                          <a:pt x="1634" y="362"/>
                        </a:cubicBezTo>
                        <a:cubicBezTo>
                          <a:pt x="1663" y="274"/>
                          <a:pt x="1652" y="315"/>
                          <a:pt x="1670" y="242"/>
                        </a:cubicBezTo>
                        <a:cubicBezTo>
                          <a:pt x="1648" y="235"/>
                          <a:pt x="1601" y="221"/>
                          <a:pt x="1586" y="206"/>
                        </a:cubicBezTo>
                        <a:cubicBezTo>
                          <a:pt x="1577" y="197"/>
                          <a:pt x="1584" y="178"/>
                          <a:pt x="1574" y="170"/>
                        </a:cubicBezTo>
                        <a:cubicBezTo>
                          <a:pt x="1546" y="148"/>
                          <a:pt x="1510" y="138"/>
                          <a:pt x="1478" y="122"/>
                        </a:cubicBezTo>
                        <a:cubicBezTo>
                          <a:pt x="1465" y="116"/>
                          <a:pt x="1456" y="103"/>
                          <a:pt x="1442" y="98"/>
                        </a:cubicBezTo>
                        <a:cubicBezTo>
                          <a:pt x="1431" y="94"/>
                          <a:pt x="1418" y="98"/>
                          <a:pt x="1406" y="98"/>
                        </a:cubicBez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 dirty="0"/>
                  </a:p>
                </p:txBody>
              </p:sp>
              <p:cxnSp>
                <p:nvCxnSpPr>
                  <p:cNvPr id="21561" name="AutoShape 4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57" y="4960"/>
                    <a:ext cx="1" cy="198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1562" name="AutoShape 4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945" y="4960"/>
                    <a:ext cx="1" cy="198"/>
                  </a:xfrm>
                  <a:prstGeom prst="straightConnector1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21563" name="Freeform 43"/>
                  <p:cNvSpPr>
                    <a:spLocks/>
                  </p:cNvSpPr>
                  <p:nvPr/>
                </p:nvSpPr>
                <p:spPr bwMode="auto">
                  <a:xfrm>
                    <a:off x="1934" y="5032"/>
                    <a:ext cx="624" cy="28"/>
                  </a:xfrm>
                  <a:custGeom>
                    <a:avLst/>
                    <a:gdLst>
                      <a:gd name="T0" fmla="*/ 73 w 1670"/>
                      <a:gd name="T1" fmla="*/ 0 h 497"/>
                      <a:gd name="T2" fmla="*/ 34 w 1670"/>
                      <a:gd name="T3" fmla="*/ 0 h 497"/>
                      <a:gd name="T4" fmla="*/ 19 w 1670"/>
                      <a:gd name="T5" fmla="*/ 0 h 497"/>
                      <a:gd name="T6" fmla="*/ 11 w 1670"/>
                      <a:gd name="T7" fmla="*/ 0 h 497"/>
                      <a:gd name="T8" fmla="*/ 6 w 1670"/>
                      <a:gd name="T9" fmla="*/ 0 h 497"/>
                      <a:gd name="T10" fmla="*/ 1 w 1670"/>
                      <a:gd name="T11" fmla="*/ 0 h 497"/>
                      <a:gd name="T12" fmla="*/ 0 w 1670"/>
                      <a:gd name="T13" fmla="*/ 0 h 497"/>
                      <a:gd name="T14" fmla="*/ 5 w 1670"/>
                      <a:gd name="T15" fmla="*/ 0 h 497"/>
                      <a:gd name="T16" fmla="*/ 13 w 1670"/>
                      <a:gd name="T17" fmla="*/ 0 h 497"/>
                      <a:gd name="T18" fmla="*/ 18 w 1670"/>
                      <a:gd name="T19" fmla="*/ 0 h 497"/>
                      <a:gd name="T20" fmla="*/ 39 w 1670"/>
                      <a:gd name="T21" fmla="*/ 0 h 497"/>
                      <a:gd name="T22" fmla="*/ 51 w 1670"/>
                      <a:gd name="T23" fmla="*/ 0 h 497"/>
                      <a:gd name="T24" fmla="*/ 64 w 1670"/>
                      <a:gd name="T25" fmla="*/ 0 h 497"/>
                      <a:gd name="T26" fmla="*/ 85 w 1670"/>
                      <a:gd name="T27" fmla="*/ 0 h 497"/>
                      <a:gd name="T28" fmla="*/ 87 w 1670"/>
                      <a:gd name="T29" fmla="*/ 0 h 497"/>
                      <a:gd name="T30" fmla="*/ 83 w 1670"/>
                      <a:gd name="T31" fmla="*/ 0 h 497"/>
                      <a:gd name="T32" fmla="*/ 82 w 1670"/>
                      <a:gd name="T33" fmla="*/ 0 h 497"/>
                      <a:gd name="T34" fmla="*/ 77 w 1670"/>
                      <a:gd name="T35" fmla="*/ 0 h 497"/>
                      <a:gd name="T36" fmla="*/ 75 w 1670"/>
                      <a:gd name="T37" fmla="*/ 0 h 497"/>
                      <a:gd name="T38" fmla="*/ 73 w 1670"/>
                      <a:gd name="T39" fmla="*/ 0 h 497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1670"/>
                      <a:gd name="T61" fmla="*/ 0 h 497"/>
                      <a:gd name="T62" fmla="*/ 1670 w 1670"/>
                      <a:gd name="T63" fmla="*/ 497 h 497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1670" h="497">
                        <a:moveTo>
                          <a:pt x="1406" y="98"/>
                        </a:moveTo>
                        <a:cubicBezTo>
                          <a:pt x="1275" y="0"/>
                          <a:pt x="814" y="56"/>
                          <a:pt x="650" y="62"/>
                        </a:cubicBezTo>
                        <a:cubicBezTo>
                          <a:pt x="548" y="28"/>
                          <a:pt x="485" y="52"/>
                          <a:pt x="374" y="62"/>
                        </a:cubicBezTo>
                        <a:cubicBezTo>
                          <a:pt x="323" y="88"/>
                          <a:pt x="274" y="108"/>
                          <a:pt x="218" y="122"/>
                        </a:cubicBezTo>
                        <a:cubicBezTo>
                          <a:pt x="79" y="227"/>
                          <a:pt x="267" y="82"/>
                          <a:pt x="122" y="206"/>
                        </a:cubicBezTo>
                        <a:cubicBezTo>
                          <a:pt x="90" y="234"/>
                          <a:pt x="49" y="242"/>
                          <a:pt x="14" y="266"/>
                        </a:cubicBezTo>
                        <a:cubicBezTo>
                          <a:pt x="10" y="282"/>
                          <a:pt x="0" y="298"/>
                          <a:pt x="2" y="314"/>
                        </a:cubicBezTo>
                        <a:cubicBezTo>
                          <a:pt x="9" y="362"/>
                          <a:pt x="66" y="368"/>
                          <a:pt x="98" y="386"/>
                        </a:cubicBezTo>
                        <a:cubicBezTo>
                          <a:pt x="148" y="414"/>
                          <a:pt x="190" y="448"/>
                          <a:pt x="242" y="470"/>
                        </a:cubicBezTo>
                        <a:cubicBezTo>
                          <a:pt x="257" y="476"/>
                          <a:pt x="339" y="492"/>
                          <a:pt x="350" y="494"/>
                        </a:cubicBezTo>
                        <a:cubicBezTo>
                          <a:pt x="595" y="485"/>
                          <a:pt x="591" y="497"/>
                          <a:pt x="746" y="458"/>
                        </a:cubicBezTo>
                        <a:cubicBezTo>
                          <a:pt x="820" y="483"/>
                          <a:pt x="898" y="475"/>
                          <a:pt x="974" y="494"/>
                        </a:cubicBezTo>
                        <a:cubicBezTo>
                          <a:pt x="1054" y="490"/>
                          <a:pt x="1134" y="489"/>
                          <a:pt x="1214" y="482"/>
                        </a:cubicBezTo>
                        <a:cubicBezTo>
                          <a:pt x="1356" y="470"/>
                          <a:pt x="1500" y="407"/>
                          <a:pt x="1634" y="362"/>
                        </a:cubicBezTo>
                        <a:cubicBezTo>
                          <a:pt x="1663" y="274"/>
                          <a:pt x="1652" y="315"/>
                          <a:pt x="1670" y="242"/>
                        </a:cubicBezTo>
                        <a:cubicBezTo>
                          <a:pt x="1648" y="235"/>
                          <a:pt x="1601" y="221"/>
                          <a:pt x="1586" y="206"/>
                        </a:cubicBezTo>
                        <a:cubicBezTo>
                          <a:pt x="1577" y="197"/>
                          <a:pt x="1584" y="178"/>
                          <a:pt x="1574" y="170"/>
                        </a:cubicBezTo>
                        <a:cubicBezTo>
                          <a:pt x="1546" y="148"/>
                          <a:pt x="1510" y="138"/>
                          <a:pt x="1478" y="122"/>
                        </a:cubicBezTo>
                        <a:cubicBezTo>
                          <a:pt x="1465" y="116"/>
                          <a:pt x="1456" y="103"/>
                          <a:pt x="1442" y="98"/>
                        </a:cubicBezTo>
                        <a:cubicBezTo>
                          <a:pt x="1431" y="94"/>
                          <a:pt x="1418" y="98"/>
                          <a:pt x="1406" y="98"/>
                        </a:cubicBez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 dirty="0"/>
                  </a:p>
                </p:txBody>
              </p:sp>
            </p:grpSp>
          </p:grp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4876" y="10721"/>
                <a:ext cx="297" cy="89"/>
                <a:chOff x="1843" y="9798"/>
                <a:chExt cx="340" cy="101"/>
              </a:xfrm>
            </p:grpSpPr>
            <p:cxnSp>
              <p:nvCxnSpPr>
                <p:cNvPr id="21554" name="AutoShape 45"/>
                <p:cNvCxnSpPr>
                  <a:cxnSpLocks noChangeShapeType="1"/>
                </p:cNvCxnSpPr>
                <p:nvPr/>
              </p:nvCxnSpPr>
              <p:spPr bwMode="auto">
                <a:xfrm>
                  <a:off x="1843" y="9798"/>
                  <a:ext cx="340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1555" name="AutoShape 46"/>
                <p:cNvCxnSpPr>
                  <a:cxnSpLocks noChangeShapeType="1"/>
                </p:cNvCxnSpPr>
                <p:nvPr/>
              </p:nvCxnSpPr>
              <p:spPr bwMode="auto">
                <a:xfrm>
                  <a:off x="1899" y="9848"/>
                  <a:ext cx="22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1556" name="AutoShape 47"/>
                <p:cNvCxnSpPr>
                  <a:cxnSpLocks noChangeShapeType="1"/>
                </p:cNvCxnSpPr>
                <p:nvPr/>
              </p:nvCxnSpPr>
              <p:spPr bwMode="auto">
                <a:xfrm>
                  <a:off x="1956" y="9898"/>
                  <a:ext cx="113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21550" name="AutoShape 48"/>
            <p:cNvSpPr>
              <a:spLocks noChangeArrowheads="1"/>
            </p:cNvSpPr>
            <p:nvPr/>
          </p:nvSpPr>
          <p:spPr bwMode="auto">
            <a:xfrm rot="5400000">
              <a:off x="4617" y="11431"/>
              <a:ext cx="291" cy="125"/>
            </a:xfrm>
            <a:prstGeom prst="triangle">
              <a:avLst>
                <a:gd name="adj" fmla="val 50000"/>
              </a:avLst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 dirty="0"/>
            </a:p>
          </p:txBody>
        </p:sp>
      </p:grpSp>
      <p:sp>
        <p:nvSpPr>
          <p:cNvPr id="21516" name="Freeform 50"/>
          <p:cNvSpPr>
            <a:spLocks/>
          </p:cNvSpPr>
          <p:nvPr/>
        </p:nvSpPr>
        <p:spPr bwMode="auto">
          <a:xfrm>
            <a:off x="2800022" y="3589338"/>
            <a:ext cx="160338" cy="49212"/>
          </a:xfrm>
          <a:custGeom>
            <a:avLst/>
            <a:gdLst>
              <a:gd name="T0" fmla="*/ 1244356547 w 1670"/>
              <a:gd name="T1" fmla="*/ 95143729 h 497"/>
              <a:gd name="T2" fmla="*/ 575272029 w 1670"/>
              <a:gd name="T3" fmla="*/ 60190346 h 497"/>
              <a:gd name="T4" fmla="*/ 331002535 w 1670"/>
              <a:gd name="T5" fmla="*/ 60190346 h 497"/>
              <a:gd name="T6" fmla="*/ 192934227 w 1670"/>
              <a:gd name="T7" fmla="*/ 118439442 h 497"/>
              <a:gd name="T8" fmla="*/ 107971242 w 1670"/>
              <a:gd name="T9" fmla="*/ 199994004 h 497"/>
              <a:gd name="T10" fmla="*/ 12389038 w 1670"/>
              <a:gd name="T11" fmla="*/ 258243026 h 497"/>
              <a:gd name="T12" fmla="*/ 1769863 w 1670"/>
              <a:gd name="T13" fmla="*/ 304844105 h 497"/>
              <a:gd name="T14" fmla="*/ 86732872 w 1670"/>
              <a:gd name="T15" fmla="*/ 374741168 h 497"/>
              <a:gd name="T16" fmla="*/ 214181838 w 1670"/>
              <a:gd name="T17" fmla="*/ 456295730 h 497"/>
              <a:gd name="T18" fmla="*/ 309763996 w 1670"/>
              <a:gd name="T19" fmla="*/ 479591121 h 497"/>
              <a:gd name="T20" fmla="*/ 660235015 w 1670"/>
              <a:gd name="T21" fmla="*/ 444638133 h 497"/>
              <a:gd name="T22" fmla="*/ 862018697 w 1670"/>
              <a:gd name="T23" fmla="*/ 479591121 h 497"/>
              <a:gd name="T24" fmla="*/ 1074430577 w 1670"/>
              <a:gd name="T25" fmla="*/ 467943426 h 497"/>
              <a:gd name="T26" fmla="*/ 1446148870 w 1670"/>
              <a:gd name="T27" fmla="*/ 351445382 h 497"/>
              <a:gd name="T28" fmla="*/ 1478006773 w 1670"/>
              <a:gd name="T29" fmla="*/ 234937535 h 497"/>
              <a:gd name="T30" fmla="*/ 1403662961 w 1670"/>
              <a:gd name="T31" fmla="*/ 199994004 h 497"/>
              <a:gd name="T32" fmla="*/ 1393043404 w 1670"/>
              <a:gd name="T33" fmla="*/ 165040620 h 497"/>
              <a:gd name="T34" fmla="*/ 1308080802 w 1670"/>
              <a:gd name="T35" fmla="*/ 118439442 h 497"/>
              <a:gd name="T36" fmla="*/ 1276222899 w 1670"/>
              <a:gd name="T37" fmla="*/ 95143729 h 497"/>
              <a:gd name="T38" fmla="*/ 1244356547 w 1670"/>
              <a:gd name="T39" fmla="*/ 95143729 h 49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670"/>
              <a:gd name="T61" fmla="*/ 0 h 497"/>
              <a:gd name="T62" fmla="*/ 1670 w 1670"/>
              <a:gd name="T63" fmla="*/ 497 h 49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670" h="497">
                <a:moveTo>
                  <a:pt x="1406" y="98"/>
                </a:moveTo>
                <a:cubicBezTo>
                  <a:pt x="1275" y="0"/>
                  <a:pt x="814" y="56"/>
                  <a:pt x="650" y="62"/>
                </a:cubicBezTo>
                <a:cubicBezTo>
                  <a:pt x="548" y="28"/>
                  <a:pt x="485" y="52"/>
                  <a:pt x="374" y="62"/>
                </a:cubicBezTo>
                <a:cubicBezTo>
                  <a:pt x="323" y="88"/>
                  <a:pt x="274" y="108"/>
                  <a:pt x="218" y="122"/>
                </a:cubicBezTo>
                <a:cubicBezTo>
                  <a:pt x="79" y="227"/>
                  <a:pt x="267" y="82"/>
                  <a:pt x="122" y="206"/>
                </a:cubicBezTo>
                <a:cubicBezTo>
                  <a:pt x="90" y="234"/>
                  <a:pt x="49" y="242"/>
                  <a:pt x="14" y="266"/>
                </a:cubicBezTo>
                <a:cubicBezTo>
                  <a:pt x="10" y="282"/>
                  <a:pt x="0" y="298"/>
                  <a:pt x="2" y="314"/>
                </a:cubicBezTo>
                <a:cubicBezTo>
                  <a:pt x="9" y="362"/>
                  <a:pt x="66" y="368"/>
                  <a:pt x="98" y="386"/>
                </a:cubicBezTo>
                <a:cubicBezTo>
                  <a:pt x="148" y="414"/>
                  <a:pt x="190" y="448"/>
                  <a:pt x="242" y="470"/>
                </a:cubicBezTo>
                <a:cubicBezTo>
                  <a:pt x="257" y="476"/>
                  <a:pt x="339" y="492"/>
                  <a:pt x="350" y="494"/>
                </a:cubicBezTo>
                <a:cubicBezTo>
                  <a:pt x="595" y="485"/>
                  <a:pt x="591" y="497"/>
                  <a:pt x="746" y="458"/>
                </a:cubicBezTo>
                <a:cubicBezTo>
                  <a:pt x="820" y="483"/>
                  <a:pt x="898" y="475"/>
                  <a:pt x="974" y="494"/>
                </a:cubicBezTo>
                <a:cubicBezTo>
                  <a:pt x="1054" y="490"/>
                  <a:pt x="1134" y="489"/>
                  <a:pt x="1214" y="482"/>
                </a:cubicBezTo>
                <a:cubicBezTo>
                  <a:pt x="1356" y="470"/>
                  <a:pt x="1500" y="407"/>
                  <a:pt x="1634" y="362"/>
                </a:cubicBezTo>
                <a:cubicBezTo>
                  <a:pt x="1663" y="274"/>
                  <a:pt x="1652" y="315"/>
                  <a:pt x="1670" y="242"/>
                </a:cubicBezTo>
                <a:cubicBezTo>
                  <a:pt x="1648" y="235"/>
                  <a:pt x="1601" y="221"/>
                  <a:pt x="1586" y="206"/>
                </a:cubicBezTo>
                <a:cubicBezTo>
                  <a:pt x="1577" y="197"/>
                  <a:pt x="1584" y="178"/>
                  <a:pt x="1574" y="170"/>
                </a:cubicBezTo>
                <a:cubicBezTo>
                  <a:pt x="1546" y="148"/>
                  <a:pt x="1510" y="138"/>
                  <a:pt x="1478" y="122"/>
                </a:cubicBezTo>
                <a:cubicBezTo>
                  <a:pt x="1465" y="116"/>
                  <a:pt x="1456" y="103"/>
                  <a:pt x="1442" y="98"/>
                </a:cubicBezTo>
                <a:cubicBezTo>
                  <a:pt x="1431" y="94"/>
                  <a:pt x="1418" y="98"/>
                  <a:pt x="1406" y="98"/>
                </a:cubicBez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21517" name="Rectangle 51"/>
          <p:cNvSpPr>
            <a:spLocks noChangeArrowheads="1"/>
          </p:cNvSpPr>
          <p:nvPr/>
        </p:nvSpPr>
        <p:spPr bwMode="auto">
          <a:xfrm>
            <a:off x="2555131" y="3251200"/>
            <a:ext cx="36513" cy="10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21518" name="Rectangle 52"/>
          <p:cNvSpPr>
            <a:spLocks noChangeArrowheads="1"/>
          </p:cNvSpPr>
          <p:nvPr/>
        </p:nvSpPr>
        <p:spPr bwMode="auto">
          <a:xfrm>
            <a:off x="3252928" y="3259138"/>
            <a:ext cx="36512" cy="10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cxnSp>
        <p:nvCxnSpPr>
          <p:cNvPr id="21521" name="AutoShape 55"/>
          <p:cNvCxnSpPr>
            <a:cxnSpLocks noChangeShapeType="1"/>
          </p:cNvCxnSpPr>
          <p:nvPr/>
        </p:nvCxnSpPr>
        <p:spPr bwMode="auto">
          <a:xfrm>
            <a:off x="1641382" y="3195638"/>
            <a:ext cx="463550" cy="1587"/>
          </a:xfrm>
          <a:prstGeom prst="straightConnector1">
            <a:avLst/>
          </a:prstGeom>
          <a:noFill/>
          <a:ln w="12700">
            <a:solidFill>
              <a:srgbClr val="272727"/>
            </a:solidFill>
            <a:round/>
            <a:headEnd type="none" w="sm" len="sm"/>
            <a:tailEnd type="triangle" w="sm" len="sm"/>
          </a:ln>
        </p:spPr>
      </p:cxnSp>
      <p:sp>
        <p:nvSpPr>
          <p:cNvPr id="21522" name="Rectangle 56"/>
          <p:cNvSpPr>
            <a:spLocks noChangeArrowheads="1"/>
          </p:cNvSpPr>
          <p:nvPr/>
        </p:nvSpPr>
        <p:spPr bwMode="auto">
          <a:xfrm>
            <a:off x="2294912" y="3281363"/>
            <a:ext cx="34925" cy="1000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21524" name="Rectangle 58"/>
          <p:cNvSpPr>
            <a:spLocks noChangeArrowheads="1"/>
          </p:cNvSpPr>
          <p:nvPr/>
        </p:nvSpPr>
        <p:spPr bwMode="auto">
          <a:xfrm>
            <a:off x="3505464" y="5376421"/>
            <a:ext cx="111125" cy="31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 dirty="0"/>
          </a:p>
        </p:txBody>
      </p:sp>
      <p:sp>
        <p:nvSpPr>
          <p:cNvPr id="21528" name="Text Box 62"/>
          <p:cNvSpPr txBox="1">
            <a:spLocks noChangeArrowheads="1"/>
          </p:cNvSpPr>
          <p:nvPr/>
        </p:nvSpPr>
        <p:spPr bwMode="auto">
          <a:xfrm>
            <a:off x="3771900" y="4570413"/>
            <a:ext cx="19050" cy="82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pt-BR" dirty="0"/>
          </a:p>
        </p:txBody>
      </p:sp>
      <p:sp>
        <p:nvSpPr>
          <p:cNvPr id="21529" name="Text Box 63"/>
          <p:cNvSpPr txBox="1">
            <a:spLocks noChangeArrowheads="1"/>
          </p:cNvSpPr>
          <p:nvPr/>
        </p:nvSpPr>
        <p:spPr bwMode="auto">
          <a:xfrm>
            <a:off x="3330575" y="4843463"/>
            <a:ext cx="55563" cy="206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pt-BR" dirty="0"/>
          </a:p>
        </p:txBody>
      </p:sp>
      <p:sp>
        <p:nvSpPr>
          <p:cNvPr id="21530" name="Text Box 64"/>
          <p:cNvSpPr txBox="1">
            <a:spLocks noChangeArrowheads="1"/>
          </p:cNvSpPr>
          <p:nvPr/>
        </p:nvSpPr>
        <p:spPr bwMode="auto">
          <a:xfrm>
            <a:off x="3330575" y="4843463"/>
            <a:ext cx="23813" cy="25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pt-BR" dirty="0"/>
          </a:p>
        </p:txBody>
      </p:sp>
      <p:sp>
        <p:nvSpPr>
          <p:cNvPr id="21531" name="Text Box 65"/>
          <p:cNvSpPr txBox="1">
            <a:spLocks noChangeArrowheads="1"/>
          </p:cNvSpPr>
          <p:nvPr/>
        </p:nvSpPr>
        <p:spPr bwMode="auto">
          <a:xfrm>
            <a:off x="3748088" y="4583113"/>
            <a:ext cx="23812" cy="238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pt-BR" dirty="0"/>
          </a:p>
        </p:txBody>
      </p:sp>
      <p:sp>
        <p:nvSpPr>
          <p:cNvPr id="21532" name="Text Box 66"/>
          <p:cNvSpPr txBox="1">
            <a:spLocks noChangeArrowheads="1"/>
          </p:cNvSpPr>
          <p:nvPr/>
        </p:nvSpPr>
        <p:spPr bwMode="auto">
          <a:xfrm>
            <a:off x="3765550" y="4594225"/>
            <a:ext cx="23813" cy="23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pt-BR" dirty="0"/>
          </a:p>
        </p:txBody>
      </p:sp>
      <p:grpSp>
        <p:nvGrpSpPr>
          <p:cNvPr id="14" name="Group 67"/>
          <p:cNvGrpSpPr>
            <a:grpSpLocks/>
          </p:cNvGrpSpPr>
          <p:nvPr/>
        </p:nvGrpSpPr>
        <p:grpSpPr bwMode="auto">
          <a:xfrm>
            <a:off x="2263467" y="3230563"/>
            <a:ext cx="93662" cy="33337"/>
            <a:chOff x="1843" y="9798"/>
            <a:chExt cx="340" cy="101"/>
          </a:xfrm>
        </p:grpSpPr>
        <p:cxnSp>
          <p:nvCxnSpPr>
            <p:cNvPr id="21546" name="AutoShape 68"/>
            <p:cNvCxnSpPr>
              <a:cxnSpLocks noChangeShapeType="1"/>
            </p:cNvCxnSpPr>
            <p:nvPr/>
          </p:nvCxnSpPr>
          <p:spPr bwMode="auto">
            <a:xfrm>
              <a:off x="1843" y="9798"/>
              <a:ext cx="340" cy="1"/>
            </a:xfrm>
            <a:prstGeom prst="straightConnector1">
              <a:avLst/>
            </a:prstGeom>
            <a:noFill/>
            <a:ln w="9525">
              <a:solidFill>
                <a:srgbClr val="272727"/>
              </a:solidFill>
              <a:round/>
              <a:headEnd/>
              <a:tailEnd/>
            </a:ln>
          </p:spPr>
        </p:cxnSp>
        <p:cxnSp>
          <p:nvCxnSpPr>
            <p:cNvPr id="21547" name="AutoShape 69"/>
            <p:cNvCxnSpPr>
              <a:cxnSpLocks noChangeShapeType="1"/>
            </p:cNvCxnSpPr>
            <p:nvPr/>
          </p:nvCxnSpPr>
          <p:spPr bwMode="auto">
            <a:xfrm>
              <a:off x="1899" y="9848"/>
              <a:ext cx="227" cy="1"/>
            </a:xfrm>
            <a:prstGeom prst="straightConnector1">
              <a:avLst/>
            </a:prstGeom>
            <a:noFill/>
            <a:ln w="9525">
              <a:solidFill>
                <a:srgbClr val="272727"/>
              </a:solidFill>
              <a:round/>
              <a:headEnd/>
              <a:tailEnd/>
            </a:ln>
          </p:spPr>
        </p:cxnSp>
        <p:cxnSp>
          <p:nvCxnSpPr>
            <p:cNvPr id="21548" name="AutoShape 70"/>
            <p:cNvCxnSpPr>
              <a:cxnSpLocks noChangeShapeType="1"/>
            </p:cNvCxnSpPr>
            <p:nvPr/>
          </p:nvCxnSpPr>
          <p:spPr bwMode="auto">
            <a:xfrm>
              <a:off x="1956" y="9898"/>
              <a:ext cx="113" cy="1"/>
            </a:xfrm>
            <a:prstGeom prst="straightConnector1">
              <a:avLst/>
            </a:prstGeom>
            <a:noFill/>
            <a:ln w="9525">
              <a:solidFill>
                <a:srgbClr val="272727"/>
              </a:solidFill>
              <a:round/>
              <a:headEnd/>
              <a:tailEnd/>
            </a:ln>
          </p:spPr>
        </p:cxnSp>
      </p:grpSp>
      <p:grpSp>
        <p:nvGrpSpPr>
          <p:cNvPr id="21" name="Group 20"/>
          <p:cNvGrpSpPr/>
          <p:nvPr/>
        </p:nvGrpSpPr>
        <p:grpSpPr>
          <a:xfrm>
            <a:off x="323528" y="1844824"/>
            <a:ext cx="5349042" cy="1422443"/>
            <a:chOff x="1527214" y="1844824"/>
            <a:chExt cx="5349042" cy="1422443"/>
          </a:xfrm>
        </p:grpSpPr>
        <p:cxnSp>
          <p:nvCxnSpPr>
            <p:cNvPr id="71737" name="AutoShape 57"/>
            <p:cNvCxnSpPr>
              <a:cxnSpLocks noChangeShapeType="1"/>
            </p:cNvCxnSpPr>
            <p:nvPr/>
          </p:nvCxnSpPr>
          <p:spPr bwMode="auto">
            <a:xfrm rot="16200000" flipV="1">
              <a:off x="3215534" y="2420240"/>
              <a:ext cx="1167606" cy="500665"/>
            </a:xfrm>
            <a:prstGeom prst="bentConnector2">
              <a:avLst/>
            </a:prstGeom>
            <a:noFill/>
            <a:ln w="12700">
              <a:solidFill>
                <a:srgbClr val="272727"/>
              </a:solidFill>
              <a:prstDash val="dashDot"/>
              <a:miter lim="800000"/>
              <a:headEnd type="oval" w="sm" len="sm"/>
              <a:tailEnd type="triangle" w="sm" len="sm"/>
            </a:ln>
          </p:spPr>
        </p:cxnSp>
        <p:cxnSp>
          <p:nvCxnSpPr>
            <p:cNvPr id="71740" name="AutoShape 60"/>
            <p:cNvCxnSpPr>
              <a:cxnSpLocks noChangeShapeType="1"/>
            </p:cNvCxnSpPr>
            <p:nvPr/>
          </p:nvCxnSpPr>
          <p:spPr bwMode="auto">
            <a:xfrm rot="5400000" flipH="1" flipV="1">
              <a:off x="3788871" y="2421267"/>
              <a:ext cx="1188000" cy="503999"/>
            </a:xfrm>
            <a:prstGeom prst="bentConnector2">
              <a:avLst/>
            </a:prstGeom>
            <a:noFill/>
            <a:ln w="12700">
              <a:solidFill>
                <a:srgbClr val="272727"/>
              </a:solidFill>
              <a:prstDash val="dashDot"/>
              <a:miter lim="800000"/>
              <a:headEnd type="oval" w="sm" len="sm"/>
              <a:tailEnd type="triangle" w="sm" len="sm"/>
            </a:ln>
          </p:spPr>
        </p:cxnSp>
        <p:sp>
          <p:nvSpPr>
            <p:cNvPr id="71751" name="Text Box 71"/>
            <p:cNvSpPr txBox="1">
              <a:spLocks noChangeArrowheads="1"/>
            </p:cNvSpPr>
            <p:nvPr/>
          </p:nvSpPr>
          <p:spPr bwMode="auto">
            <a:xfrm>
              <a:off x="1527214" y="1846263"/>
              <a:ext cx="2008175" cy="4810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/>
                <a:t>DQO convertida em CH</a:t>
              </a:r>
              <a:r>
                <a:rPr lang="pt-BR" sz="1200" baseline="-25000" dirty="0"/>
                <a:t>4</a:t>
              </a:r>
              <a:r>
                <a:rPr lang="pt-BR" sz="1200" dirty="0"/>
                <a:t> </a:t>
              </a:r>
              <a:r>
                <a:rPr lang="pt-BR" sz="1200" dirty="0" smtClean="0"/>
                <a:t>e recuperada no </a:t>
              </a:r>
              <a:r>
                <a:rPr lang="pt-BR" sz="1200" dirty="0"/>
                <a:t>biogás</a:t>
              </a:r>
            </a:p>
          </p:txBody>
        </p:sp>
        <p:sp>
          <p:nvSpPr>
            <p:cNvPr id="71754" name="Text Box 74"/>
            <p:cNvSpPr txBox="1">
              <a:spLocks noChangeArrowheads="1"/>
            </p:cNvSpPr>
            <p:nvPr/>
          </p:nvSpPr>
          <p:spPr bwMode="auto">
            <a:xfrm>
              <a:off x="4647406" y="1844824"/>
              <a:ext cx="2228850" cy="468883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/>
                <a:t>DQO convertida em CH</a:t>
              </a:r>
              <a:r>
                <a:rPr lang="pt-BR" sz="1200" baseline="-25000" dirty="0"/>
                <a:t>4</a:t>
              </a:r>
              <a:r>
                <a:rPr lang="pt-BR" sz="1200" dirty="0"/>
                <a:t> e perdida </a:t>
              </a:r>
              <a:r>
                <a:rPr lang="pt-BR" sz="1200" dirty="0" smtClean="0"/>
                <a:t>devido a vazamentos</a:t>
              </a:r>
              <a:endParaRPr lang="pt-BR" sz="1200" dirty="0"/>
            </a:p>
          </p:txBody>
        </p:sp>
      </p:grpSp>
      <p:sp>
        <p:nvSpPr>
          <p:cNvPr id="21540" name="Text Box 77"/>
          <p:cNvSpPr txBox="1">
            <a:spLocks noChangeArrowheads="1"/>
          </p:cNvSpPr>
          <p:nvPr/>
        </p:nvSpPr>
        <p:spPr bwMode="auto">
          <a:xfrm>
            <a:off x="93393" y="2833688"/>
            <a:ext cx="1555750" cy="4508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404040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/>
            <a:r>
              <a:rPr lang="pt-BR" sz="1200" dirty="0"/>
              <a:t>Carga de DQO afluente ao reator</a:t>
            </a:r>
            <a:endParaRPr lang="pt-BR" sz="1200" baseline="-25000" dirty="0"/>
          </a:p>
          <a:p>
            <a:endParaRPr lang="pt-BR" sz="1200" i="1" dirty="0"/>
          </a:p>
          <a:p>
            <a:endParaRPr lang="pt-BR" sz="1200" dirty="0"/>
          </a:p>
        </p:txBody>
      </p:sp>
      <p:sp>
        <p:nvSpPr>
          <p:cNvPr id="75" name="Rectangle 3"/>
          <p:cNvSpPr txBox="1">
            <a:spLocks noChangeArrowheads="1"/>
          </p:cNvSpPr>
          <p:nvPr/>
        </p:nvSpPr>
        <p:spPr>
          <a:xfrm>
            <a:off x="179512" y="5733256"/>
            <a:ext cx="8208912" cy="928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225" indent="-17463" algn="just">
              <a:spcBef>
                <a:spcPct val="0"/>
              </a:spcBef>
              <a:buClr>
                <a:srgbClr val="FFFF66"/>
              </a:buClr>
              <a:buFont typeface="Arial" panose="020B0604020202020204" pitchFamily="34" charset="0"/>
              <a:buNone/>
              <a:defRPr/>
            </a:pPr>
            <a:r>
              <a:rPr lang="pt-BR" sz="2000" i="1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matéria orgânica (DQO) removida no reator anaeróbio é convertida prioritariamente em metano e em </a:t>
            </a:r>
            <a:r>
              <a:rPr lang="pt-BR" sz="2000" i="1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lodo, mas a recupera</a:t>
            </a:r>
            <a:r>
              <a:rPr lang="pt-BR" sz="2000" i="1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ção do metano no biogás tem ficado abaixo do esperado</a:t>
            </a:r>
            <a:endParaRPr lang="pt-BR" sz="2000" i="1" noProof="1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635014" y="3576638"/>
            <a:ext cx="3846140" cy="704850"/>
            <a:chOff x="4838700" y="3576638"/>
            <a:chExt cx="3846140" cy="704850"/>
          </a:xfrm>
        </p:grpSpPr>
        <p:sp>
          <p:nvSpPr>
            <p:cNvPr id="71755" name="Text Box 75"/>
            <p:cNvSpPr txBox="1">
              <a:spLocks noChangeArrowheads="1"/>
            </p:cNvSpPr>
            <p:nvPr/>
          </p:nvSpPr>
          <p:spPr bwMode="auto">
            <a:xfrm>
              <a:off x="5348288" y="3814763"/>
              <a:ext cx="2235200" cy="4667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 smtClean="0"/>
                <a:t>Carga de DQO </a:t>
              </a:r>
              <a:r>
                <a:rPr lang="pt-BR" sz="1200" dirty="0"/>
                <a:t>não </a:t>
              </a:r>
              <a:r>
                <a:rPr lang="pt-BR" sz="1200" dirty="0" smtClean="0"/>
                <a:t>removida (perdida </a:t>
              </a:r>
              <a:r>
                <a:rPr lang="pt-BR" sz="1200" dirty="0"/>
                <a:t>com o </a:t>
              </a:r>
              <a:r>
                <a:rPr lang="pt-BR" sz="1200" dirty="0" smtClean="0"/>
                <a:t>efluente)</a:t>
              </a:r>
              <a:endParaRPr lang="pt-BR" sz="1200" dirty="0"/>
            </a:p>
          </p:txBody>
        </p:sp>
        <p:cxnSp>
          <p:nvCxnSpPr>
            <p:cNvPr id="71760" name="AutoShape 80"/>
            <p:cNvCxnSpPr>
              <a:cxnSpLocks noChangeShapeType="1"/>
              <a:endCxn id="71755" idx="1"/>
            </p:cNvCxnSpPr>
            <p:nvPr/>
          </p:nvCxnSpPr>
          <p:spPr bwMode="auto">
            <a:xfrm>
              <a:off x="4838700" y="3576638"/>
              <a:ext cx="509588" cy="471487"/>
            </a:xfrm>
            <a:prstGeom prst="bentConnector3">
              <a:avLst>
                <a:gd name="adj1" fmla="val 49852"/>
              </a:avLst>
            </a:prstGeom>
            <a:noFill/>
            <a:ln w="12700">
              <a:solidFill>
                <a:srgbClr val="272727"/>
              </a:solidFill>
              <a:miter lim="800000"/>
              <a:headEnd type="oval" w="sm" len="sm"/>
              <a:tailEnd type="triangle" w="sm" len="sm"/>
            </a:ln>
          </p:spPr>
        </p:cxnSp>
        <p:sp>
          <p:nvSpPr>
            <p:cNvPr id="78" name="Rectangle 3"/>
            <p:cNvSpPr txBox="1">
              <a:spLocks noChangeArrowheads="1"/>
            </p:cNvSpPr>
            <p:nvPr/>
          </p:nvSpPr>
          <p:spPr>
            <a:xfrm>
              <a:off x="7668344" y="3861048"/>
              <a:ext cx="1016496" cy="374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45720" rIns="3600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 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35%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0" name="Rectangle 3"/>
          <p:cNvSpPr txBox="1">
            <a:spLocks noChangeArrowheads="1"/>
          </p:cNvSpPr>
          <p:nvPr/>
        </p:nvSpPr>
        <p:spPr>
          <a:xfrm>
            <a:off x="2382085" y="1696840"/>
            <a:ext cx="1016496" cy="37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45720" rIns="3600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225" indent="-17463" algn="ctr">
              <a:spcBef>
                <a:spcPct val="0"/>
              </a:spcBef>
              <a:buClr>
                <a:srgbClr val="FFFF66"/>
              </a:buClr>
              <a:buFont typeface="Arial" panose="020B0604020202020204" pitchFamily="34" charset="0"/>
              <a:buNone/>
              <a:defRPr/>
            </a:pP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</a:t>
            </a:r>
            <a:r>
              <a: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2000" noProof="1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888889" y="4529341"/>
            <a:ext cx="4592265" cy="455613"/>
            <a:chOff x="4092575" y="4454525"/>
            <a:chExt cx="4592265" cy="455613"/>
          </a:xfrm>
        </p:grpSpPr>
        <p:sp>
          <p:nvSpPr>
            <p:cNvPr id="71758" name="Text Box 78"/>
            <p:cNvSpPr txBox="1">
              <a:spLocks noChangeArrowheads="1"/>
            </p:cNvSpPr>
            <p:nvPr/>
          </p:nvSpPr>
          <p:spPr bwMode="auto">
            <a:xfrm>
              <a:off x="5348288" y="4454525"/>
              <a:ext cx="2235200" cy="4556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/>
                <a:t>DQO </a:t>
              </a:r>
              <a:r>
                <a:rPr lang="pt-BR" sz="1200" dirty="0" smtClean="0"/>
                <a:t>utilizada para a formação de H</a:t>
              </a:r>
              <a:r>
                <a:rPr lang="pt-BR" sz="1200" baseline="-25000" dirty="0" smtClean="0"/>
                <a:t>2</a:t>
              </a:r>
              <a:r>
                <a:rPr lang="pt-BR" sz="1200" dirty="0" smtClean="0"/>
                <a:t>S</a:t>
              </a:r>
              <a:endParaRPr lang="pt-BR" sz="1200" dirty="0"/>
            </a:p>
          </p:txBody>
        </p:sp>
        <p:sp>
          <p:nvSpPr>
            <p:cNvPr id="81" name="Rectangle 3"/>
            <p:cNvSpPr txBox="1">
              <a:spLocks noChangeArrowheads="1"/>
            </p:cNvSpPr>
            <p:nvPr/>
          </p:nvSpPr>
          <p:spPr>
            <a:xfrm>
              <a:off x="7668344" y="4494699"/>
              <a:ext cx="1016496" cy="374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45720" rIns="3600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 5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%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1741" name="AutoShape 61"/>
            <p:cNvCxnSpPr>
              <a:cxnSpLocks noChangeShapeType="1"/>
            </p:cNvCxnSpPr>
            <p:nvPr/>
          </p:nvCxnSpPr>
          <p:spPr bwMode="auto">
            <a:xfrm flipV="1">
              <a:off x="4092575" y="4637088"/>
              <a:ext cx="1198563" cy="0"/>
            </a:xfrm>
            <a:prstGeom prst="bentConnector3">
              <a:avLst>
                <a:gd name="adj1" fmla="val 50000"/>
              </a:avLst>
            </a:prstGeom>
            <a:noFill/>
            <a:ln w="12700" cap="rnd">
              <a:solidFill>
                <a:srgbClr val="000000"/>
              </a:solidFill>
              <a:prstDash val="dashDot"/>
              <a:miter lim="800000"/>
              <a:headEnd type="oval" w="sm" len="sm"/>
              <a:tailEnd type="triangle" w="sm" len="sm"/>
            </a:ln>
          </p:spPr>
        </p:cxnSp>
      </p:grpSp>
      <p:grpSp>
        <p:nvGrpSpPr>
          <p:cNvPr id="20" name="Group 19"/>
          <p:cNvGrpSpPr/>
          <p:nvPr/>
        </p:nvGrpSpPr>
        <p:grpSpPr>
          <a:xfrm>
            <a:off x="2572593" y="2725738"/>
            <a:ext cx="4908561" cy="525462"/>
            <a:chOff x="3776279" y="2725738"/>
            <a:chExt cx="4908561" cy="525462"/>
          </a:xfrm>
        </p:grpSpPr>
        <p:cxnSp>
          <p:nvCxnSpPr>
            <p:cNvPr id="71729" name="AutoShape 49"/>
            <p:cNvCxnSpPr>
              <a:cxnSpLocks noChangeShapeType="1"/>
            </p:cNvCxnSpPr>
            <p:nvPr/>
          </p:nvCxnSpPr>
          <p:spPr bwMode="auto">
            <a:xfrm flipV="1">
              <a:off x="4479542" y="2919412"/>
              <a:ext cx="868746" cy="306000"/>
            </a:xfrm>
            <a:prstGeom prst="bentConnector3">
              <a:avLst>
                <a:gd name="adj1" fmla="val -33"/>
              </a:avLst>
            </a:prstGeom>
            <a:noFill/>
            <a:ln w="12700">
              <a:solidFill>
                <a:srgbClr val="272727"/>
              </a:solidFill>
              <a:prstDash val="dashDot"/>
              <a:miter lim="800000"/>
              <a:headEnd type="oval" w="sm" len="sm"/>
              <a:tailEnd type="triangle" w="sm" len="sm"/>
            </a:ln>
          </p:spPr>
        </p:cxnSp>
        <p:cxnSp>
          <p:nvCxnSpPr>
            <p:cNvPr id="71733" name="AutoShape 53"/>
            <p:cNvCxnSpPr>
              <a:cxnSpLocks noChangeShapeType="1"/>
            </p:cNvCxnSpPr>
            <p:nvPr/>
          </p:nvCxnSpPr>
          <p:spPr bwMode="auto">
            <a:xfrm rot="16200000">
              <a:off x="3962017" y="2733675"/>
              <a:ext cx="331787" cy="703263"/>
            </a:xfrm>
            <a:prstGeom prst="bentConnector2">
              <a:avLst/>
            </a:prstGeom>
            <a:noFill/>
            <a:ln w="12700">
              <a:solidFill>
                <a:srgbClr val="272727"/>
              </a:solidFill>
              <a:prstDash val="dashDot"/>
              <a:miter lim="800000"/>
              <a:headEnd type="oval" w="sm" len="sm"/>
              <a:tailEnd type="triangle" w="sm" len="sm"/>
            </a:ln>
          </p:spPr>
        </p:cxnSp>
        <p:sp>
          <p:nvSpPr>
            <p:cNvPr id="71752" name="Text Box 72"/>
            <p:cNvSpPr txBox="1">
              <a:spLocks noChangeArrowheads="1"/>
            </p:cNvSpPr>
            <p:nvPr/>
          </p:nvSpPr>
          <p:spPr bwMode="auto">
            <a:xfrm>
              <a:off x="5348288" y="2725738"/>
              <a:ext cx="2235200" cy="404812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rgbClr val="40404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/>
              <a:r>
                <a:rPr lang="pt-BR" sz="1200" dirty="0"/>
                <a:t>DQO convertida em CH</a:t>
              </a:r>
              <a:r>
                <a:rPr lang="pt-BR" sz="1200" baseline="-25000" dirty="0"/>
                <a:t>4</a:t>
              </a:r>
              <a:r>
                <a:rPr lang="pt-BR" sz="1200" dirty="0"/>
                <a:t> e perdida </a:t>
              </a:r>
              <a:r>
                <a:rPr lang="pt-BR" sz="1200" dirty="0" smtClean="0"/>
                <a:t>como </a:t>
              </a:r>
              <a:r>
                <a:rPr lang="pt-BR" sz="1200" dirty="0"/>
                <a:t>gás residual</a:t>
              </a:r>
            </a:p>
          </p:txBody>
        </p:sp>
        <p:sp>
          <p:nvSpPr>
            <p:cNvPr id="82" name="Rectangle 3"/>
            <p:cNvSpPr txBox="1">
              <a:spLocks noChangeArrowheads="1"/>
            </p:cNvSpPr>
            <p:nvPr/>
          </p:nvSpPr>
          <p:spPr>
            <a:xfrm>
              <a:off x="7668344" y="2766507"/>
              <a:ext cx="1016496" cy="374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45720" rIns="3600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~ 2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%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9" name="Rectangle 3"/>
          <p:cNvSpPr txBox="1">
            <a:spLocks noChangeArrowheads="1"/>
          </p:cNvSpPr>
          <p:nvPr/>
        </p:nvSpPr>
        <p:spPr>
          <a:xfrm>
            <a:off x="6012160" y="1268760"/>
            <a:ext cx="2952328" cy="844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36000" tIns="45720" rIns="3600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225" indent="-17463" algn="ctr">
              <a:spcBef>
                <a:spcPct val="0"/>
              </a:spcBef>
              <a:buClr>
                <a:srgbClr val="FFFF66"/>
              </a:buClr>
              <a:buFont typeface="Arial" panose="020B0604020202020204" pitchFamily="34" charset="0"/>
              <a:buNone/>
              <a:defRPr/>
            </a:pP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45</a:t>
            </a: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da DQO </a:t>
            </a: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convertida em CH</a:t>
            </a:r>
            <a:r>
              <a:rPr lang="pt-BR" sz="1800" baseline="-25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mas boa parte do CH</a:t>
            </a:r>
            <a:r>
              <a:rPr lang="pt-BR" sz="1800" baseline="-25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formado </a:t>
            </a:r>
            <a:r>
              <a:rPr lang="pt-BR" sz="1800" b="1" u="sng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1800" b="1" u="sng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ão é recuperado</a:t>
            </a:r>
            <a:r>
              <a:rPr lang="pt-BR" sz="1800" b="1" u="sng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1800" b="1" u="sng" noProof="1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Up Arrow 23"/>
          <p:cNvSpPr/>
          <p:nvPr/>
        </p:nvSpPr>
        <p:spPr>
          <a:xfrm>
            <a:off x="2771800" y="3789040"/>
            <a:ext cx="216024" cy="288032"/>
          </a:xfrm>
          <a:prstGeom prst="up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56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repeatCount="9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repeatCount="9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9" grpId="0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95536" y="2276872"/>
            <a:ext cx="8408739" cy="244827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25000"/>
              </a:lnSpc>
              <a:defRPr/>
            </a:pP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Porqu</a:t>
            </a: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ê não se consegue recuperar todo o metano produzido?</a:t>
            </a:r>
            <a:endParaRPr lang="pt-BR" sz="3600" b="1" dirty="0" smtClean="0">
              <a:solidFill>
                <a:srgbClr val="FF6A0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5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916832"/>
            <a:ext cx="360040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107504" y="620688"/>
            <a:ext cx="885698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24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Principais</a:t>
            </a:r>
            <a:r>
              <a:rPr lang="en-GB" sz="2400" b="1" noProof="1" smtClean="0">
                <a:solidFill>
                  <a:srgbClr val="E60000"/>
                </a:solidFill>
                <a:latin typeface="+mj-lt"/>
              </a:rPr>
              <a:t> </a:t>
            </a:r>
            <a:r>
              <a:rPr lang="en-GB" sz="24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causas da baixa recuperação de metano e biogás nos reatores UASB tratando esgoto doméstico</a:t>
            </a:r>
            <a:endParaRPr lang="en-GB" sz="2400" b="1" noProof="1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Retângulo 10"/>
          <p:cNvSpPr/>
          <p:nvPr/>
        </p:nvSpPr>
        <p:spPr>
          <a:xfrm>
            <a:off x="395536" y="1628800"/>
            <a:ext cx="835292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Perda de metano dissolvido no efluente</a:t>
            </a: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Cerca de 30 a 40% do metano formado </a:t>
            </a:r>
            <a:r>
              <a:rPr lang="pt-BR" sz="1700" dirty="0" smtClean="0">
                <a:latin typeface="Verdana" pitchFamily="34" charset="0"/>
              </a:rPr>
              <a:t>é perdido com o efluente</a:t>
            </a:r>
            <a:endParaRPr lang="pt-BR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</a:endParaRPr>
          </a:p>
        </p:txBody>
      </p:sp>
      <p:sp>
        <p:nvSpPr>
          <p:cNvPr id="9" name="Retângulo 10"/>
          <p:cNvSpPr/>
          <p:nvPr/>
        </p:nvSpPr>
        <p:spPr>
          <a:xfrm>
            <a:off x="395536" y="2435746"/>
            <a:ext cx="8352928" cy="102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Vazamentos</a:t>
            </a:r>
            <a:endParaRPr lang="pt-BR" sz="1700" dirty="0" smtClean="0">
              <a:latin typeface="Verdana" pitchFamily="34" charset="0"/>
            </a:endParaRP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Atrav</a:t>
            </a:r>
            <a:r>
              <a:rPr lang="pt-BR" sz="1700" dirty="0" smtClean="0">
                <a:latin typeface="Verdana" pitchFamily="34" charset="0"/>
              </a:rPr>
              <a:t>és dos coletores de gás (fissuras, tampas não herméticas)</a:t>
            </a:r>
            <a:endParaRPr lang="pt-BR" sz="1700" dirty="0" smtClean="0">
              <a:latin typeface="Verdana" pitchFamily="34" charset="0"/>
            </a:endParaRP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Atrav</a:t>
            </a:r>
            <a:r>
              <a:rPr lang="pt-BR" sz="1700" dirty="0" smtClean="0">
                <a:latin typeface="Verdana" pitchFamily="34" charset="0"/>
              </a:rPr>
              <a:t>és dos tubos e conexões</a:t>
            </a:r>
            <a:endParaRPr lang="pt-BR" sz="1700" dirty="0" smtClean="0">
              <a:latin typeface="Verdan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95536" y="5211493"/>
            <a:ext cx="8352928" cy="1025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Contribui</a:t>
            </a: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ção de água de chuva</a:t>
            </a:r>
            <a:endParaRPr lang="pt-BR" sz="1700" dirty="0" smtClean="0">
              <a:latin typeface="Verdana" pitchFamily="34" charset="0"/>
            </a:endParaRP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Reatores que tratam esgoto muito diluído produzirão menos biogás e, proporcionalmente, perderão mais metano dissolvido no efluente</a:t>
            </a:r>
          </a:p>
        </p:txBody>
      </p:sp>
      <p:sp>
        <p:nvSpPr>
          <p:cNvPr id="12" name="Retângulo 10"/>
          <p:cNvSpPr/>
          <p:nvPr/>
        </p:nvSpPr>
        <p:spPr>
          <a:xfrm>
            <a:off x="395536" y="3542774"/>
            <a:ext cx="8352928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Ac</a:t>
            </a: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úmulo de escuma no interior dos coletores de gás</a:t>
            </a:r>
            <a:endParaRPr lang="pt-BR" sz="1700" dirty="0" smtClean="0">
              <a:latin typeface="Verdana" pitchFamily="34" charset="0"/>
            </a:endParaRP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Pode causar a ruptura da estrutura do coletor de g</a:t>
            </a:r>
            <a:r>
              <a:rPr lang="pt-BR" sz="1700" dirty="0" smtClean="0">
                <a:latin typeface="Verdana" pitchFamily="34" charset="0"/>
              </a:rPr>
              <a:t>ás</a:t>
            </a:r>
            <a:endParaRPr lang="pt-BR" sz="1700" dirty="0" smtClean="0">
              <a:latin typeface="Verdana" pitchFamily="34" charset="0"/>
            </a:endParaRP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Pode dificultar a passagem do biog</a:t>
            </a:r>
            <a:r>
              <a:rPr lang="pt-BR" sz="1700" dirty="0" smtClean="0">
                <a:latin typeface="Verdana" pitchFamily="34" charset="0"/>
              </a:rPr>
              <a:t>ás, provocando a sua saída/perda para o compartimento de decantação do reator</a:t>
            </a:r>
          </a:p>
          <a:p>
            <a:pPr marL="720725" lvl="1" indent="-263525"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pt-BR" sz="1700" dirty="0" smtClean="0">
                <a:latin typeface="Verdana" pitchFamily="34" charset="0"/>
              </a:rPr>
              <a:t>Ausência de dispositivos de remoção ocasionam perdas de biogás</a:t>
            </a:r>
            <a:endParaRPr lang="pt-BR" sz="17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8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23528" y="1772816"/>
            <a:ext cx="8480747" cy="352839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25000"/>
              </a:lnSpc>
              <a:defRPr/>
            </a:pP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Quanto d</a:t>
            </a: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 biogás </a:t>
            </a: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temos conseguido produzir e </a:t>
            </a:r>
            <a:r>
              <a:rPr lang="pt-BR" sz="3600" b="1" u="sng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recuperar</a:t>
            </a: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nas ETEs monitoradas pelo Projeto Probiog</a:t>
            </a:r>
            <a:r>
              <a:rPr lang="pt-BR" sz="3600" b="1" noProof="1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ás?</a:t>
            </a:r>
            <a:endParaRPr lang="pt-BR" sz="3600" b="1" dirty="0" smtClean="0">
              <a:solidFill>
                <a:srgbClr val="FF6A0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8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499992" y="1628800"/>
            <a:ext cx="4608512" cy="4863269"/>
            <a:chOff x="4499992" y="1628800"/>
            <a:chExt cx="4608512" cy="4863269"/>
          </a:xfrm>
        </p:grpSpPr>
        <p:pic>
          <p:nvPicPr>
            <p:cNvPr id="11" name="Imagem 94" descr="LOBATO box plot ch4 kg DQO escala"/>
            <p:cNvPicPr>
              <a:picLocks/>
            </p:cNvPicPr>
            <p:nvPr/>
          </p:nvPicPr>
          <p:blipFill rotWithShape="1">
            <a:blip r:embed="rId2" cstate="print"/>
            <a:srcRect l="6003"/>
            <a:stretch/>
          </p:blipFill>
          <p:spPr bwMode="auto">
            <a:xfrm>
              <a:off x="4644008" y="1628800"/>
              <a:ext cx="3993020" cy="4175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Rectangle 3"/>
            <p:cNvSpPr txBox="1">
              <a:spLocks noChangeArrowheads="1"/>
            </p:cNvSpPr>
            <p:nvPr/>
          </p:nvSpPr>
          <p:spPr>
            <a:xfrm>
              <a:off x="4499992" y="6145820"/>
              <a:ext cx="4608512" cy="346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18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Resultados </a:t>
              </a:r>
              <a:r>
                <a:rPr lang="pt-BR" sz="1800" u="sng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previstos</a:t>
              </a:r>
              <a:r>
                <a:rPr lang="pt-BR" sz="18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para diferentes cen</a:t>
              </a:r>
              <a:r>
                <a:rPr lang="pt-BR" sz="18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ários</a:t>
              </a:r>
              <a:endPara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6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927269-D083-4313-A4B5-1BDF14A62CC3}" type="slidenum">
              <a:rPr lang="pt-BR" smtClean="0">
                <a:latin typeface="Arial" pitchFamily="34" charset="0"/>
              </a:rPr>
              <a:pPr/>
              <a:t>7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26631" name="Rectangle 29"/>
          <p:cNvSpPr>
            <a:spLocks noChangeArrowheads="1"/>
          </p:cNvSpPr>
          <p:nvPr/>
        </p:nvSpPr>
        <p:spPr bwMode="auto">
          <a:xfrm>
            <a:off x="539552" y="692696"/>
            <a:ext cx="820940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t-BR" sz="22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Avaliação</a:t>
            </a:r>
            <a:r>
              <a:rPr lang="pt-BR" sz="2200" b="1" noProof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pt-BR" sz="22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das produções específicas de metano </a:t>
            </a:r>
            <a:r>
              <a:rPr lang="pt-BR" sz="22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</a:t>
            </a:r>
            <a:r>
              <a:rPr lang="pt-BR" sz="22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Nm</a:t>
            </a:r>
            <a:r>
              <a:rPr lang="pt-BR" sz="2200" b="1" baseline="30000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pt-BR" sz="22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</a:t>
            </a:r>
            <a:r>
              <a:rPr lang="pt-BR" sz="2200" b="1" baseline="-25000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pt-BR" sz="22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/kgDQO</a:t>
            </a:r>
            <a:r>
              <a:rPr lang="pt-BR" sz="2200" b="1" baseline="-25000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remov</a:t>
            </a:r>
            <a:r>
              <a:rPr lang="pt-BR" sz="2200" b="1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em 5 ETEs que participaram do projeto de medição de biogás</a:t>
            </a:r>
          </a:p>
        </p:txBody>
      </p:sp>
      <p:sp>
        <p:nvSpPr>
          <p:cNvPr id="26634" name="Rectangle 89"/>
          <p:cNvSpPr>
            <a:spLocks noChangeArrowheads="1"/>
          </p:cNvSpPr>
          <p:nvPr/>
        </p:nvSpPr>
        <p:spPr bwMode="auto">
          <a:xfrm>
            <a:off x="1562100" y="1263650"/>
            <a:ext cx="946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dirty="0"/>
          </a:p>
        </p:txBody>
      </p:sp>
      <p:pic>
        <p:nvPicPr>
          <p:cNvPr id="10" name="Imagem 93" descr="Box Plot of NL CH4 kg DQO rem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628799"/>
            <a:ext cx="4248456" cy="442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827584" y="1772816"/>
            <a:ext cx="8174963" cy="719996"/>
            <a:chOff x="827584" y="1772816"/>
            <a:chExt cx="8174963" cy="719996"/>
          </a:xfrm>
        </p:grpSpPr>
        <p:sp>
          <p:nvSpPr>
            <p:cNvPr id="14" name="Text Box 1521"/>
            <p:cNvSpPr txBox="1">
              <a:spLocks noChangeArrowheads="1"/>
            </p:cNvSpPr>
            <p:nvPr/>
          </p:nvSpPr>
          <p:spPr bwMode="auto">
            <a:xfrm>
              <a:off x="827584" y="1772816"/>
              <a:ext cx="8171999" cy="719996"/>
            </a:xfrm>
            <a:prstGeom prst="rect">
              <a:avLst/>
            </a:prstGeom>
            <a:solidFill>
              <a:schemeClr val="accent6">
                <a:lumMod val="75000"/>
                <a:alpha val="27058"/>
              </a:schemeClr>
            </a:solidFill>
            <a:ln w="28575" cmpd="sng">
              <a:solidFill>
                <a:schemeClr val="accent6">
                  <a:lumMod val="50000"/>
                </a:schemeClr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17" name="Rectangle 3"/>
            <p:cNvSpPr txBox="1">
              <a:spLocks noChangeArrowheads="1"/>
            </p:cNvSpPr>
            <p:nvPr/>
          </p:nvSpPr>
          <p:spPr>
            <a:xfrm>
              <a:off x="8058059" y="1813214"/>
              <a:ext cx="944488" cy="65146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6000" tIns="45720" rIns="36000" bIns="45720" rtlCol="0">
              <a:sp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225" indent="-17463" algn="ctr">
                <a:spcBef>
                  <a:spcPct val="0"/>
                </a:spcBef>
                <a:buClr>
                  <a:srgbClr val="FFFF66"/>
                </a:buClr>
                <a:buFont typeface="Arial" panose="020B0604020202020204" pitchFamily="34" charset="0"/>
                <a:buNone/>
                <a:defRPr/>
              </a:pP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Melhor cen</a:t>
              </a:r>
              <a:r>
                <a: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ário</a:t>
              </a:r>
              <a:endParaRPr lang="pt-BR" sz="20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27584" y="2564904"/>
            <a:ext cx="8172904" cy="2952328"/>
            <a:chOff x="827584" y="2564904"/>
            <a:chExt cx="8172904" cy="2952328"/>
          </a:xfrm>
        </p:grpSpPr>
        <p:grpSp>
          <p:nvGrpSpPr>
            <p:cNvPr id="5" name="Group 4"/>
            <p:cNvGrpSpPr/>
            <p:nvPr/>
          </p:nvGrpSpPr>
          <p:grpSpPr>
            <a:xfrm>
              <a:off x="827584" y="2564988"/>
              <a:ext cx="8172904" cy="719996"/>
              <a:chOff x="827584" y="2564988"/>
              <a:chExt cx="8172904" cy="719996"/>
            </a:xfrm>
          </p:grpSpPr>
          <p:sp>
            <p:nvSpPr>
              <p:cNvPr id="13" name="Text Box 1521"/>
              <p:cNvSpPr txBox="1">
                <a:spLocks noChangeArrowheads="1"/>
              </p:cNvSpPr>
              <p:nvPr/>
            </p:nvSpPr>
            <p:spPr bwMode="auto">
              <a:xfrm>
                <a:off x="827584" y="2564988"/>
                <a:ext cx="8172904" cy="71999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27058"/>
                </a:schemeClr>
              </a:solidFill>
              <a:ln w="28575" cmpd="sng">
                <a:solidFill>
                  <a:srgbClr val="0000FF"/>
                </a:solidFill>
                <a:prstDash val="sys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dirty="0"/>
              </a:p>
            </p:txBody>
          </p:sp>
          <p:sp>
            <p:nvSpPr>
              <p:cNvPr id="16" name="Rectangle 3"/>
              <p:cNvSpPr txBox="1">
                <a:spLocks noChangeArrowheads="1"/>
              </p:cNvSpPr>
              <p:nvPr/>
            </p:nvSpPr>
            <p:spPr>
              <a:xfrm>
                <a:off x="8020000" y="2608690"/>
                <a:ext cx="944488" cy="65146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000" tIns="45720" rIns="36000" bIns="45720" rtlCol="0">
                <a:sp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225" indent="-17463" algn="ctr">
                  <a:spcBef>
                    <a:spcPct val="0"/>
                  </a:spcBef>
                  <a:buClr>
                    <a:srgbClr val="FFFF66"/>
                  </a:buClr>
                  <a:buFont typeface="Arial" panose="020B0604020202020204" pitchFamily="34" charset="0"/>
                  <a:buNone/>
                  <a:defRPr/>
                </a:pPr>
                <a:r>
                  <a:rPr lang="pt-BR" sz="2000" noProof="1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Cen</a:t>
                </a:r>
                <a:r>
                  <a:rPr lang="pt-BR" sz="2000" noProof="1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ário Típico</a:t>
                </a:r>
                <a:endPara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2" name="Text Box 1521"/>
            <p:cNvSpPr txBox="1">
              <a:spLocks noChangeArrowheads="1"/>
            </p:cNvSpPr>
            <p:nvPr/>
          </p:nvSpPr>
          <p:spPr bwMode="auto">
            <a:xfrm>
              <a:off x="2310077" y="2564904"/>
              <a:ext cx="1143744" cy="2952328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27058"/>
              </a:schemeClr>
            </a:solidFill>
            <a:ln w="28575" cmpd="sng">
              <a:solidFill>
                <a:srgbClr val="0000FF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pt-BR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27584" y="3688810"/>
            <a:ext cx="8208912" cy="1800200"/>
            <a:chOff x="827584" y="3688810"/>
            <a:chExt cx="8208912" cy="1800200"/>
          </a:xfrm>
        </p:grpSpPr>
        <p:grpSp>
          <p:nvGrpSpPr>
            <p:cNvPr id="4" name="Group 3"/>
            <p:cNvGrpSpPr/>
            <p:nvPr/>
          </p:nvGrpSpPr>
          <p:grpSpPr>
            <a:xfrm>
              <a:off x="827584" y="3688810"/>
              <a:ext cx="8208912" cy="720048"/>
              <a:chOff x="827584" y="3688810"/>
              <a:chExt cx="8208912" cy="720048"/>
            </a:xfrm>
          </p:grpSpPr>
          <p:sp>
            <p:nvSpPr>
              <p:cNvPr id="102897" name="Text Box 1521"/>
              <p:cNvSpPr txBox="1">
                <a:spLocks noChangeArrowheads="1"/>
              </p:cNvSpPr>
              <p:nvPr/>
            </p:nvSpPr>
            <p:spPr bwMode="auto">
              <a:xfrm>
                <a:off x="827584" y="3688810"/>
                <a:ext cx="8208912" cy="720048"/>
              </a:xfrm>
              <a:prstGeom prst="rect">
                <a:avLst/>
              </a:prstGeom>
              <a:solidFill>
                <a:srgbClr val="F63F3E">
                  <a:alpha val="27058"/>
                </a:srgbClr>
              </a:solidFill>
              <a:ln w="28575" cmpd="sng">
                <a:solidFill>
                  <a:srgbClr val="FF0000"/>
                </a:solidFill>
                <a:prstDash val="sys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 dirty="0"/>
              </a:p>
            </p:txBody>
          </p:sp>
          <p:sp>
            <p:nvSpPr>
              <p:cNvPr id="15" name="Rectangle 3"/>
              <p:cNvSpPr txBox="1">
                <a:spLocks noChangeArrowheads="1"/>
              </p:cNvSpPr>
              <p:nvPr/>
            </p:nvSpPr>
            <p:spPr>
              <a:xfrm>
                <a:off x="8090555" y="3727755"/>
                <a:ext cx="944488" cy="651460"/>
              </a:xfrm>
              <a:prstGeom prst="rect">
                <a:avLst/>
              </a:prstGeom>
              <a:solidFill>
                <a:srgbClr val="FF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000" tIns="45720" rIns="36000" bIns="45720" rtlCol="0">
                <a:sp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225" indent="-17463" algn="ctr">
                  <a:spcBef>
                    <a:spcPct val="0"/>
                  </a:spcBef>
                  <a:buClr>
                    <a:srgbClr val="FFFF66"/>
                  </a:buClr>
                  <a:buFont typeface="Arial" panose="020B0604020202020204" pitchFamily="34" charset="0"/>
                  <a:buNone/>
                  <a:defRPr/>
                </a:pPr>
                <a:r>
                  <a:rPr lang="pt-BR" sz="2000" noProof="1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Pior cen</a:t>
                </a:r>
                <a:r>
                  <a:rPr lang="pt-BR" sz="2000" noProof="1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ário</a:t>
                </a:r>
                <a:endParaRPr lang="pt-BR" sz="2000" noProof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4" name="Text Box 1521"/>
            <p:cNvSpPr txBox="1">
              <a:spLocks noChangeArrowheads="1"/>
            </p:cNvSpPr>
            <p:nvPr/>
          </p:nvSpPr>
          <p:spPr bwMode="auto">
            <a:xfrm>
              <a:off x="827584" y="3688810"/>
              <a:ext cx="576064" cy="1800200"/>
            </a:xfrm>
            <a:prstGeom prst="rect">
              <a:avLst/>
            </a:prstGeom>
            <a:solidFill>
              <a:srgbClr val="FF9999">
                <a:alpha val="27058"/>
              </a:srgbClr>
            </a:solidFill>
            <a:ln w="28575" cmpd="sng">
              <a:solidFill>
                <a:srgbClr val="FF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pt-BR" dirty="0"/>
            </a:p>
          </p:txBody>
        </p:sp>
      </p:grp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827584" y="6165304"/>
            <a:ext cx="316835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225" indent="-17463">
              <a:spcBef>
                <a:spcPct val="0"/>
              </a:spcBef>
              <a:buClr>
                <a:srgbClr val="FFFF66"/>
              </a:buClr>
              <a:buFont typeface="Arial" panose="020B0604020202020204" pitchFamily="34" charset="0"/>
              <a:buNone/>
              <a:defRPr/>
            </a:pP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</a:t>
            </a:r>
            <a:r>
              <a:rPr lang="pt-BR" sz="1800" u="sng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obtidos</a:t>
            </a:r>
            <a:r>
              <a:rPr lang="pt-BR" sz="1800" noProof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nas 5 ETES</a:t>
            </a:r>
            <a:endParaRPr lang="pt-BR" sz="1800" noProof="1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06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267717" y="2511706"/>
            <a:ext cx="8624763" cy="1133318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125000"/>
              </a:lnSpc>
              <a:defRPr/>
            </a:pPr>
            <a:r>
              <a:rPr lang="pt-BR" sz="3600" b="1" dirty="0" smtClean="0">
                <a:solidFill>
                  <a:srgbClr val="FF6A0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Perspectivas para o setor</a:t>
            </a:r>
          </a:p>
        </p:txBody>
      </p:sp>
    </p:spTree>
    <p:extLst>
      <p:ext uri="{BB962C8B-B14F-4D97-AF65-F5344CB8AC3E}">
        <p14:creationId xmlns:p14="http://schemas.microsoft.com/office/powerpoint/2010/main" val="552127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" t="3992" r="33664" b="6179"/>
          <a:stretch/>
        </p:blipFill>
        <p:spPr>
          <a:xfrm>
            <a:off x="922381" y="1916832"/>
            <a:ext cx="4225685" cy="4620472"/>
          </a:xfrm>
          <a:prstGeom prst="rect">
            <a:avLst/>
          </a:prstGeom>
          <a:ln w="3175" cap="sq" cmpd="sng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7" name="Retângulo 26"/>
          <p:cNvSpPr/>
          <p:nvPr/>
        </p:nvSpPr>
        <p:spPr>
          <a:xfrm>
            <a:off x="5429697" y="1341352"/>
            <a:ext cx="1590577" cy="2303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419995" y="644628"/>
            <a:ext cx="6600279" cy="7681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sz="2400" b="1" noProof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Reatores UASB no Brasil</a:t>
            </a:r>
            <a:endParaRPr lang="pt-BR" sz="2400" b="1" noProof="1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GB" sz="2200" b="1" u="sng" dirty="0">
              <a:solidFill>
                <a:srgbClr val="0D0D0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2" name="Retângulo 16"/>
          <p:cNvSpPr/>
          <p:nvPr/>
        </p:nvSpPr>
        <p:spPr>
          <a:xfrm>
            <a:off x="395536" y="1092670"/>
            <a:ext cx="8352928" cy="752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>
              <a:lnSpc>
                <a:spcPct val="114000"/>
              </a:lnSpc>
              <a:buFont typeface="Wingdings" pitchFamily="2" charset="2"/>
              <a:buChar char="Ø"/>
              <a:defRPr/>
            </a:pPr>
            <a:r>
              <a:rPr lang="en-GB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População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</a:t>
            </a:r>
            <a:r>
              <a:rPr lang="en-GB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urbana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no </a:t>
            </a:r>
            <a:r>
              <a:rPr lang="en-GB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Brasil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(</a:t>
            </a: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152,6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</a:t>
            </a:r>
            <a:r>
              <a:rPr lang="en-GB" sz="19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milhões</a:t>
            </a: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de </a:t>
            </a:r>
            <a:r>
              <a:rPr lang="en-GB" sz="19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habitantes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)</a:t>
            </a:r>
          </a:p>
          <a:p>
            <a:pPr marL="263525" lvl="1" indent="-263525">
              <a:lnSpc>
                <a:spcPct val="114000"/>
              </a:lnSpc>
              <a:buFont typeface="Wingdings" pitchFamily="2" charset="2"/>
              <a:buChar char="Ø"/>
              <a:defRPr/>
            </a:pPr>
            <a:r>
              <a:rPr lang="en-GB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Universo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</a:t>
            </a:r>
            <a:r>
              <a:rPr lang="en-GB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amostral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: </a:t>
            </a: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1439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ETEs (</a:t>
            </a: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73,7 </a:t>
            </a:r>
            <a:r>
              <a:rPr lang="en-GB" sz="19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milhões</a:t>
            </a: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 de </a:t>
            </a:r>
            <a:r>
              <a:rPr lang="en-GB" sz="19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habitantes</a:t>
            </a: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103" y="1916832"/>
            <a:ext cx="2861321" cy="453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4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13514</TotalTime>
  <Words>595</Words>
  <Application>Microsoft Macintosh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do Office</vt:lpstr>
      <vt:lpstr>Discussão dos Resultados da Pesquisa:  Novos Caminhos para o Setor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magnus.caldeira</dc:creator>
  <cp:lastModifiedBy>Carlos Lemos</cp:lastModifiedBy>
  <cp:revision>636</cp:revision>
  <dcterms:created xsi:type="dcterms:W3CDTF">2013-08-29T18:28:20Z</dcterms:created>
  <dcterms:modified xsi:type="dcterms:W3CDTF">2016-05-18T18:51:04Z</dcterms:modified>
</cp:coreProperties>
</file>