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71" r:id="rId2"/>
    <p:sldMasterId id="2147483799" r:id="rId3"/>
  </p:sldMasterIdLst>
  <p:notesMasterIdLst>
    <p:notesMasterId r:id="rId20"/>
  </p:notesMasterIdLst>
  <p:handoutMasterIdLst>
    <p:handoutMasterId r:id="rId21"/>
  </p:handoutMasterIdLst>
  <p:sldIdLst>
    <p:sldId id="767" r:id="rId4"/>
    <p:sldId id="857" r:id="rId5"/>
    <p:sldId id="858" r:id="rId6"/>
    <p:sldId id="859" r:id="rId7"/>
    <p:sldId id="860" r:id="rId8"/>
    <p:sldId id="851" r:id="rId9"/>
    <p:sldId id="827" r:id="rId10"/>
    <p:sldId id="838" r:id="rId11"/>
    <p:sldId id="854" r:id="rId12"/>
    <p:sldId id="779" r:id="rId13"/>
    <p:sldId id="845" r:id="rId14"/>
    <p:sldId id="848" r:id="rId15"/>
    <p:sldId id="792" r:id="rId16"/>
    <p:sldId id="829" r:id="rId17"/>
    <p:sldId id="824" r:id="rId18"/>
    <p:sldId id="661" r:id="rId1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659A2A"/>
    <a:srgbClr val="68EA81"/>
    <a:srgbClr val="66FF99"/>
    <a:srgbClr val="FF9999"/>
    <a:srgbClr val="334F15"/>
    <a:srgbClr val="CC9900"/>
    <a:srgbClr val="993300"/>
    <a:srgbClr val="9999FF"/>
    <a:srgbClr val="5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32" autoAdjust="0"/>
    <p:restoredTop sz="94280" autoAdjust="0"/>
  </p:normalViewPr>
  <p:slideViewPr>
    <p:cSldViewPr>
      <p:cViewPr varScale="1">
        <p:scale>
          <a:sx n="72" d="100"/>
          <a:sy n="72" d="100"/>
        </p:scale>
        <p:origin x="8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66"/>
    </p:cViewPr>
  </p:sorterViewPr>
  <p:notesViewPr>
    <p:cSldViewPr>
      <p:cViewPr varScale="1">
        <p:scale>
          <a:sx n="55" d="100"/>
          <a:sy n="55" d="100"/>
        </p:scale>
        <p:origin x="-187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CA72B8-A241-41BB-BC4F-71464F8F9098}" type="doc">
      <dgm:prSet loTypeId="urn:microsoft.com/office/officeart/2005/8/layout/radial4" loCatId="relationship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D57831C3-E58D-40AC-B2A4-6F274BBFE902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pt-BR" dirty="0"/>
            <a:t>Biogás</a:t>
          </a:r>
        </a:p>
      </dgm:t>
    </dgm:pt>
    <dgm:pt modelId="{61A47685-2B15-406E-BFE0-271FF4FC64D5}" type="parTrans" cxnId="{5A92FA1F-E854-418B-B67E-21D731CD02E9}">
      <dgm:prSet/>
      <dgm:spPr/>
      <dgm:t>
        <a:bodyPr/>
        <a:lstStyle/>
        <a:p>
          <a:endParaRPr lang="pt-BR"/>
        </a:p>
      </dgm:t>
    </dgm:pt>
    <dgm:pt modelId="{756031CC-5D42-4BCD-AA6B-C116740EDD32}" type="sibTrans" cxnId="{5A92FA1F-E854-418B-B67E-21D731CD02E9}">
      <dgm:prSet/>
      <dgm:spPr/>
      <dgm:t>
        <a:bodyPr/>
        <a:lstStyle/>
        <a:p>
          <a:endParaRPr lang="pt-BR"/>
        </a:p>
      </dgm:t>
    </dgm:pt>
    <dgm:pt modelId="{E9CD0BA7-BE89-4470-9A18-0159AD04ACF9}">
      <dgm:prSet phldrT="[Texto]" custT="1"/>
      <dgm:spPr/>
      <dgm:t>
        <a:bodyPr/>
        <a:lstStyle/>
        <a:p>
          <a:pPr algn="ctr"/>
          <a:r>
            <a:rPr lang="pt-BR" sz="2600" b="1" dirty="0"/>
            <a:t>Econômica</a:t>
          </a:r>
        </a:p>
        <a:p>
          <a:pPr algn="l">
            <a:lnSpc>
              <a:spcPct val="110000"/>
            </a:lnSpc>
            <a:spcBef>
              <a:spcPct val="30000"/>
            </a:spcBef>
          </a:pPr>
          <a:r>
            <a:rPr lang="pt-BR" sz="2000" dirty="0"/>
            <a:t>Redução de custos operacionais/</a:t>
          </a:r>
        </a:p>
        <a:p>
          <a:pPr algn="l">
            <a:lnSpc>
              <a:spcPct val="110000"/>
            </a:lnSpc>
            <a:spcBef>
              <a:spcPct val="30000"/>
            </a:spcBef>
          </a:pPr>
          <a:r>
            <a:rPr lang="pt-BR" sz="2000" dirty="0"/>
            <a:t>Fonte adicional de Receita</a:t>
          </a:r>
        </a:p>
        <a:p>
          <a:pPr algn="l">
            <a:lnSpc>
              <a:spcPct val="110000"/>
            </a:lnSpc>
            <a:spcBef>
              <a:spcPct val="30000"/>
            </a:spcBef>
          </a:pPr>
          <a:r>
            <a:rPr lang="pt-BR" sz="2000" dirty="0"/>
            <a:t>Armazenável </a:t>
          </a:r>
          <a:br>
            <a:rPr lang="pt-BR" sz="2000" dirty="0"/>
          </a:br>
          <a:r>
            <a:rPr lang="pt-BR" sz="2000" dirty="0"/>
            <a:t>(horário de ponta)</a:t>
          </a:r>
        </a:p>
        <a:p>
          <a:pPr algn="l">
            <a:lnSpc>
              <a:spcPct val="110000"/>
            </a:lnSpc>
            <a:spcBef>
              <a:spcPct val="30000"/>
            </a:spcBef>
          </a:pPr>
          <a:r>
            <a:rPr lang="pt-BR" sz="2000" dirty="0"/>
            <a:t>Versátil no uso </a:t>
          </a:r>
          <a:br>
            <a:rPr lang="pt-BR" sz="2000" dirty="0"/>
          </a:br>
          <a:r>
            <a:rPr lang="pt-BR" sz="2000" dirty="0"/>
            <a:t>(térmico/elétrico/veicular</a:t>
          </a:r>
          <a:r>
            <a:rPr lang="pt-BR" sz="1800" dirty="0"/>
            <a:t>)</a:t>
          </a:r>
        </a:p>
      </dgm:t>
    </dgm:pt>
    <dgm:pt modelId="{B30755F9-F82E-48B6-913A-1489AE0FD8FF}" type="parTrans" cxnId="{09C5587D-A125-4297-A652-E6D9806CB266}">
      <dgm:prSet/>
      <dgm:spPr/>
      <dgm:t>
        <a:bodyPr/>
        <a:lstStyle/>
        <a:p>
          <a:endParaRPr lang="pt-BR"/>
        </a:p>
      </dgm:t>
    </dgm:pt>
    <dgm:pt modelId="{F5E1379A-D326-4597-8F10-8981DF229161}" type="sibTrans" cxnId="{09C5587D-A125-4297-A652-E6D9806CB266}">
      <dgm:prSet/>
      <dgm:spPr/>
      <dgm:t>
        <a:bodyPr/>
        <a:lstStyle/>
        <a:p>
          <a:endParaRPr lang="pt-BR"/>
        </a:p>
      </dgm:t>
    </dgm:pt>
    <dgm:pt modelId="{3C0AFD2C-6184-4C37-8440-1BE295638F52}">
      <dgm:prSet phldrT="[Texto]" custT="1"/>
      <dgm:spPr/>
      <dgm:t>
        <a:bodyPr/>
        <a:lstStyle/>
        <a:p>
          <a:pPr algn="ctr"/>
          <a:r>
            <a:rPr lang="pt-BR" sz="2600" b="1" dirty="0"/>
            <a:t>Ambiental</a:t>
          </a:r>
        </a:p>
        <a:p>
          <a:pPr algn="l">
            <a:lnSpc>
              <a:spcPct val="110000"/>
            </a:lnSpc>
            <a:spcBef>
              <a:spcPct val="30000"/>
            </a:spcBef>
          </a:pPr>
          <a:r>
            <a:rPr lang="pt-BR" sz="1800" dirty="0"/>
            <a:t>Fonte renovável</a:t>
          </a:r>
        </a:p>
        <a:p>
          <a:pPr algn="l">
            <a:lnSpc>
              <a:spcPct val="110000"/>
            </a:lnSpc>
            <a:spcBef>
              <a:spcPct val="30000"/>
            </a:spcBef>
          </a:pPr>
          <a:r>
            <a:rPr lang="pt-BR" sz="1800" dirty="0"/>
            <a:t>Mitigação de gás de efeito estufa (25x CO2)</a:t>
          </a:r>
        </a:p>
        <a:p>
          <a:pPr algn="l">
            <a:lnSpc>
              <a:spcPct val="110000"/>
            </a:lnSpc>
            <a:spcBef>
              <a:spcPct val="30000"/>
            </a:spcBef>
          </a:pPr>
          <a:r>
            <a:rPr lang="pt-BR" sz="1800" dirty="0"/>
            <a:t>Melhoria da qualidade do efluente</a:t>
          </a:r>
        </a:p>
      </dgm:t>
    </dgm:pt>
    <dgm:pt modelId="{8F518185-7DBB-4643-AD63-D2CF0BB21C65}" type="parTrans" cxnId="{157B5D0C-468F-4358-99D2-41F67414F468}">
      <dgm:prSet/>
      <dgm:spPr/>
      <dgm:t>
        <a:bodyPr/>
        <a:lstStyle/>
        <a:p>
          <a:endParaRPr lang="pt-BR"/>
        </a:p>
      </dgm:t>
    </dgm:pt>
    <dgm:pt modelId="{6B6225FE-F469-42C8-A6C5-EFE893BA67CE}" type="sibTrans" cxnId="{157B5D0C-468F-4358-99D2-41F67414F468}">
      <dgm:prSet/>
      <dgm:spPr/>
      <dgm:t>
        <a:bodyPr/>
        <a:lstStyle/>
        <a:p>
          <a:endParaRPr lang="pt-BR"/>
        </a:p>
      </dgm:t>
    </dgm:pt>
    <dgm:pt modelId="{7CC3EF93-E013-41B2-A4DC-1708CF9F3390}">
      <dgm:prSet phldrT="[Texto]" custT="1"/>
      <dgm:spPr/>
      <dgm:t>
        <a:bodyPr/>
        <a:lstStyle/>
        <a:p>
          <a:pPr algn="ctr"/>
          <a:r>
            <a:rPr lang="pt-BR" sz="2600" b="1" dirty="0"/>
            <a:t>Social</a:t>
          </a:r>
        </a:p>
        <a:p>
          <a:pPr algn="ctr"/>
          <a:r>
            <a:rPr lang="pt-BR" sz="2000" b="0" dirty="0"/>
            <a:t>Necessidade de capacitação do setor</a:t>
          </a:r>
        </a:p>
        <a:p>
          <a:pPr marL="342900" indent="-342900" algn="l">
            <a:lnSpc>
              <a:spcPct val="100000"/>
            </a:lnSpc>
            <a:spcBef>
              <a:spcPct val="30000"/>
            </a:spcBef>
            <a:spcAft>
              <a:spcPts val="600"/>
            </a:spcAft>
          </a:pPr>
          <a:r>
            <a:rPr lang="pt-BR" sz="2000" b="0" dirty="0"/>
            <a:t>       Redução do Odor para o Entorno</a:t>
          </a:r>
        </a:p>
      </dgm:t>
    </dgm:pt>
    <dgm:pt modelId="{C6CD80B2-7692-40E8-8747-DFF0CC2C4CD8}" type="parTrans" cxnId="{648E729A-B020-4782-B8C5-C33E59E541CF}">
      <dgm:prSet/>
      <dgm:spPr/>
      <dgm:t>
        <a:bodyPr/>
        <a:lstStyle/>
        <a:p>
          <a:endParaRPr lang="pt-BR"/>
        </a:p>
      </dgm:t>
    </dgm:pt>
    <dgm:pt modelId="{10DD3B70-A205-4D08-BD5D-2B541EE298DF}" type="sibTrans" cxnId="{648E729A-B020-4782-B8C5-C33E59E541CF}">
      <dgm:prSet/>
      <dgm:spPr/>
      <dgm:t>
        <a:bodyPr/>
        <a:lstStyle/>
        <a:p>
          <a:endParaRPr lang="pt-BR"/>
        </a:p>
      </dgm:t>
    </dgm:pt>
    <dgm:pt modelId="{DF4783BD-F347-4686-92A5-7E81C95A8261}" type="pres">
      <dgm:prSet presAssocID="{76CA72B8-A241-41BB-BC4F-71464F8F909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502B5D5-728C-47C1-B706-8DFFAC8A2B1B}" type="pres">
      <dgm:prSet presAssocID="{D57831C3-E58D-40AC-B2A4-6F274BBFE902}" presName="centerShape" presStyleLbl="node0" presStyleIdx="0" presStyleCnt="1" custScaleX="77503" custScaleY="86441" custLinFactNeighborX="1228" custLinFactNeighborY="1512"/>
      <dgm:spPr/>
    </dgm:pt>
    <dgm:pt modelId="{3058AA45-C753-47C2-BD9A-8425E4CDCBE8}" type="pres">
      <dgm:prSet presAssocID="{B30755F9-F82E-48B6-913A-1489AE0FD8FF}" presName="parTrans" presStyleLbl="bgSibTrans2D1" presStyleIdx="0" presStyleCnt="3" custLinFactNeighborX="10163" custLinFactNeighborY="23495"/>
      <dgm:spPr/>
    </dgm:pt>
    <dgm:pt modelId="{F2F6BBE3-54D3-4D69-B862-B7F712980C0A}" type="pres">
      <dgm:prSet presAssocID="{E9CD0BA7-BE89-4470-9A18-0159AD04ACF9}" presName="node" presStyleLbl="node1" presStyleIdx="0" presStyleCnt="3" custScaleX="114368" custScaleY="168670" custRadScaleRad="100966" custRadScaleInc="-2439">
        <dgm:presLayoutVars>
          <dgm:bulletEnabled val="1"/>
        </dgm:presLayoutVars>
      </dgm:prSet>
      <dgm:spPr/>
    </dgm:pt>
    <dgm:pt modelId="{DB3F3A5B-C9AE-440D-A78A-408D9F14F04D}" type="pres">
      <dgm:prSet presAssocID="{8F518185-7DBB-4643-AD63-D2CF0BB21C65}" presName="parTrans" presStyleLbl="bgSibTrans2D1" presStyleIdx="1" presStyleCnt="3" custScaleX="122186" custLinFactNeighborX="1442" custLinFactNeighborY="29017"/>
      <dgm:spPr/>
    </dgm:pt>
    <dgm:pt modelId="{E207E487-FCD4-4208-945A-026CCE58483C}" type="pres">
      <dgm:prSet presAssocID="{3C0AFD2C-6184-4C37-8440-1BE295638F52}" presName="node" presStyleLbl="node1" presStyleIdx="1" presStyleCnt="3" custScaleX="105667" custScaleY="117720" custRadScaleRad="100081" custRadScaleInc="2800">
        <dgm:presLayoutVars>
          <dgm:bulletEnabled val="1"/>
        </dgm:presLayoutVars>
      </dgm:prSet>
      <dgm:spPr/>
    </dgm:pt>
    <dgm:pt modelId="{457DCCCC-8F66-4C98-AD18-BBE6737A957F}" type="pres">
      <dgm:prSet presAssocID="{C6CD80B2-7692-40E8-8747-DFF0CC2C4CD8}" presName="parTrans" presStyleLbl="bgSibTrans2D1" presStyleIdx="2" presStyleCnt="3" custLinFactNeighborX="-11798" custLinFactNeighborY="1346"/>
      <dgm:spPr/>
    </dgm:pt>
    <dgm:pt modelId="{D402D5DC-5569-4BE8-ADE0-19ABF96DDCCB}" type="pres">
      <dgm:prSet presAssocID="{7CC3EF93-E013-41B2-A4DC-1708CF9F3390}" presName="node" presStyleLbl="node1" presStyleIdx="2" presStyleCnt="3" custScaleX="97586" custRadScaleRad="96308" custRadScaleInc="7483">
        <dgm:presLayoutVars>
          <dgm:bulletEnabled val="1"/>
        </dgm:presLayoutVars>
      </dgm:prSet>
      <dgm:spPr/>
    </dgm:pt>
  </dgm:ptLst>
  <dgm:cxnLst>
    <dgm:cxn modelId="{F9E902AC-2C94-4B73-871E-8B0C3C7403EA}" type="presOf" srcId="{76CA72B8-A241-41BB-BC4F-71464F8F9098}" destId="{DF4783BD-F347-4686-92A5-7E81C95A8261}" srcOrd="0" destOrd="0" presId="urn:microsoft.com/office/officeart/2005/8/layout/radial4"/>
    <dgm:cxn modelId="{648E729A-B020-4782-B8C5-C33E59E541CF}" srcId="{D57831C3-E58D-40AC-B2A4-6F274BBFE902}" destId="{7CC3EF93-E013-41B2-A4DC-1708CF9F3390}" srcOrd="2" destOrd="0" parTransId="{C6CD80B2-7692-40E8-8747-DFF0CC2C4CD8}" sibTransId="{10DD3B70-A205-4D08-BD5D-2B541EE298DF}"/>
    <dgm:cxn modelId="{CECBE728-0823-49DE-996F-E76D35CD472B}" type="presOf" srcId="{8F518185-7DBB-4643-AD63-D2CF0BB21C65}" destId="{DB3F3A5B-C9AE-440D-A78A-408D9F14F04D}" srcOrd="0" destOrd="0" presId="urn:microsoft.com/office/officeart/2005/8/layout/radial4"/>
    <dgm:cxn modelId="{5A92FA1F-E854-418B-B67E-21D731CD02E9}" srcId="{76CA72B8-A241-41BB-BC4F-71464F8F9098}" destId="{D57831C3-E58D-40AC-B2A4-6F274BBFE902}" srcOrd="0" destOrd="0" parTransId="{61A47685-2B15-406E-BFE0-271FF4FC64D5}" sibTransId="{756031CC-5D42-4BCD-AA6B-C116740EDD32}"/>
    <dgm:cxn modelId="{1C39A265-76CE-448B-B6C4-22C2F0732824}" type="presOf" srcId="{E9CD0BA7-BE89-4470-9A18-0159AD04ACF9}" destId="{F2F6BBE3-54D3-4D69-B862-B7F712980C0A}" srcOrd="0" destOrd="0" presId="urn:microsoft.com/office/officeart/2005/8/layout/radial4"/>
    <dgm:cxn modelId="{157B5D0C-468F-4358-99D2-41F67414F468}" srcId="{D57831C3-E58D-40AC-B2A4-6F274BBFE902}" destId="{3C0AFD2C-6184-4C37-8440-1BE295638F52}" srcOrd="1" destOrd="0" parTransId="{8F518185-7DBB-4643-AD63-D2CF0BB21C65}" sibTransId="{6B6225FE-F469-42C8-A6C5-EFE893BA67CE}"/>
    <dgm:cxn modelId="{634F2B9B-7394-4219-B311-B95921DEE5F7}" type="presOf" srcId="{C6CD80B2-7692-40E8-8747-DFF0CC2C4CD8}" destId="{457DCCCC-8F66-4C98-AD18-BBE6737A957F}" srcOrd="0" destOrd="0" presId="urn:microsoft.com/office/officeart/2005/8/layout/radial4"/>
    <dgm:cxn modelId="{09C5587D-A125-4297-A652-E6D9806CB266}" srcId="{D57831C3-E58D-40AC-B2A4-6F274BBFE902}" destId="{E9CD0BA7-BE89-4470-9A18-0159AD04ACF9}" srcOrd="0" destOrd="0" parTransId="{B30755F9-F82E-48B6-913A-1489AE0FD8FF}" sibTransId="{F5E1379A-D326-4597-8F10-8981DF229161}"/>
    <dgm:cxn modelId="{FC95E255-3B3F-4023-8B17-E376740E3084}" type="presOf" srcId="{B30755F9-F82E-48B6-913A-1489AE0FD8FF}" destId="{3058AA45-C753-47C2-BD9A-8425E4CDCBE8}" srcOrd="0" destOrd="0" presId="urn:microsoft.com/office/officeart/2005/8/layout/radial4"/>
    <dgm:cxn modelId="{A4018417-350C-4631-953F-BC606728860F}" type="presOf" srcId="{3C0AFD2C-6184-4C37-8440-1BE295638F52}" destId="{E207E487-FCD4-4208-945A-026CCE58483C}" srcOrd="0" destOrd="0" presId="urn:microsoft.com/office/officeart/2005/8/layout/radial4"/>
    <dgm:cxn modelId="{B12D203B-AB9F-451E-8F9E-A305D068895A}" type="presOf" srcId="{7CC3EF93-E013-41B2-A4DC-1708CF9F3390}" destId="{D402D5DC-5569-4BE8-ADE0-19ABF96DDCCB}" srcOrd="0" destOrd="0" presId="urn:microsoft.com/office/officeart/2005/8/layout/radial4"/>
    <dgm:cxn modelId="{EB90E465-2822-4660-BAAF-A054617049DD}" type="presOf" srcId="{D57831C3-E58D-40AC-B2A4-6F274BBFE902}" destId="{E502B5D5-728C-47C1-B706-8DFFAC8A2B1B}" srcOrd="0" destOrd="0" presId="urn:microsoft.com/office/officeart/2005/8/layout/radial4"/>
    <dgm:cxn modelId="{3F266CB3-45D5-4D67-B617-D7562C613ED4}" type="presParOf" srcId="{DF4783BD-F347-4686-92A5-7E81C95A8261}" destId="{E502B5D5-728C-47C1-B706-8DFFAC8A2B1B}" srcOrd="0" destOrd="0" presId="urn:microsoft.com/office/officeart/2005/8/layout/radial4"/>
    <dgm:cxn modelId="{E43F49FB-31A1-4AAF-9089-6C9612E713BD}" type="presParOf" srcId="{DF4783BD-F347-4686-92A5-7E81C95A8261}" destId="{3058AA45-C753-47C2-BD9A-8425E4CDCBE8}" srcOrd="1" destOrd="0" presId="urn:microsoft.com/office/officeart/2005/8/layout/radial4"/>
    <dgm:cxn modelId="{31AAD1F5-26F8-4068-872A-60444BA48787}" type="presParOf" srcId="{DF4783BD-F347-4686-92A5-7E81C95A8261}" destId="{F2F6BBE3-54D3-4D69-B862-B7F712980C0A}" srcOrd="2" destOrd="0" presId="urn:microsoft.com/office/officeart/2005/8/layout/radial4"/>
    <dgm:cxn modelId="{25A3CC77-8495-4DEB-A92B-678F91669842}" type="presParOf" srcId="{DF4783BD-F347-4686-92A5-7E81C95A8261}" destId="{DB3F3A5B-C9AE-440D-A78A-408D9F14F04D}" srcOrd="3" destOrd="0" presId="urn:microsoft.com/office/officeart/2005/8/layout/radial4"/>
    <dgm:cxn modelId="{372ED927-001F-4261-9E7C-C4904FB9D989}" type="presParOf" srcId="{DF4783BD-F347-4686-92A5-7E81C95A8261}" destId="{E207E487-FCD4-4208-945A-026CCE58483C}" srcOrd="4" destOrd="0" presId="urn:microsoft.com/office/officeart/2005/8/layout/radial4"/>
    <dgm:cxn modelId="{E2D96D9C-9A8B-4D92-9268-830F599C2822}" type="presParOf" srcId="{DF4783BD-F347-4686-92A5-7E81C95A8261}" destId="{457DCCCC-8F66-4C98-AD18-BBE6737A957F}" srcOrd="5" destOrd="0" presId="urn:microsoft.com/office/officeart/2005/8/layout/radial4"/>
    <dgm:cxn modelId="{CE5655B8-651E-4999-B3BF-67F7B568144F}" type="presParOf" srcId="{DF4783BD-F347-4686-92A5-7E81C95A8261}" destId="{D402D5DC-5569-4BE8-ADE0-19ABF96DDCC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4C95A9-81BB-4AAC-A295-BB1A6D3FD62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7FE5413-F8E6-4959-A3A8-2490D3482911}">
      <dgm:prSet phldrT="[Texto]" custT="1"/>
      <dgm:spPr/>
      <dgm:t>
        <a:bodyPr/>
        <a:lstStyle/>
        <a:p>
          <a:pPr algn="l"/>
          <a:r>
            <a:rPr lang="pt-BR" sz="2400" dirty="0"/>
            <a:t>Fase gasosa do tratamento ainda é pouco conhecida</a:t>
          </a:r>
        </a:p>
      </dgm:t>
    </dgm:pt>
    <dgm:pt modelId="{72FDCEAD-4BA8-45FA-A8EE-7880D3ABAC21}" type="parTrans" cxnId="{16C545EA-1090-4CF1-A742-52709BBEBD7F}">
      <dgm:prSet/>
      <dgm:spPr/>
      <dgm:t>
        <a:bodyPr/>
        <a:lstStyle/>
        <a:p>
          <a:endParaRPr lang="pt-BR" sz="2000"/>
        </a:p>
      </dgm:t>
    </dgm:pt>
    <dgm:pt modelId="{83323770-A77C-45A7-9A0F-AD576D5E4C53}" type="sibTrans" cxnId="{16C545EA-1090-4CF1-A742-52709BBEBD7F}">
      <dgm:prSet/>
      <dgm:spPr/>
      <dgm:t>
        <a:bodyPr/>
        <a:lstStyle/>
        <a:p>
          <a:endParaRPr lang="pt-BR" sz="2000"/>
        </a:p>
      </dgm:t>
    </dgm:pt>
    <dgm:pt modelId="{40466FB5-7633-480B-B34C-3104BD4F5649}">
      <dgm:prSet phldrT="[Texto]" custT="1"/>
      <dgm:spPr/>
      <dgm:t>
        <a:bodyPr/>
        <a:lstStyle/>
        <a:p>
          <a:pPr algn="l"/>
          <a:r>
            <a:rPr lang="pt-BR" sz="2400" baseline="0" dirty="0"/>
            <a:t>Problemas à montante dos Reatores Anaeróbios</a:t>
          </a:r>
        </a:p>
      </dgm:t>
    </dgm:pt>
    <dgm:pt modelId="{2C7055F4-9F51-4766-9EB9-69986964601E}" type="parTrans" cxnId="{71F02AC5-0D58-49A0-ADEB-43A7DCB8ED82}">
      <dgm:prSet/>
      <dgm:spPr/>
      <dgm:t>
        <a:bodyPr/>
        <a:lstStyle/>
        <a:p>
          <a:endParaRPr lang="pt-BR" sz="2000"/>
        </a:p>
      </dgm:t>
    </dgm:pt>
    <dgm:pt modelId="{EF734355-A9DA-4581-BFED-F1E606A84B59}" type="sibTrans" cxnId="{71F02AC5-0D58-49A0-ADEB-43A7DCB8ED82}">
      <dgm:prSet/>
      <dgm:spPr/>
      <dgm:t>
        <a:bodyPr/>
        <a:lstStyle/>
        <a:p>
          <a:endParaRPr lang="pt-BR" sz="2000"/>
        </a:p>
      </dgm:t>
    </dgm:pt>
    <dgm:pt modelId="{4F0C1C16-B9A3-42B1-8351-A643F94D6470}" type="pres">
      <dgm:prSet presAssocID="{994C95A9-81BB-4AAC-A295-BB1A6D3FD622}" presName="linearFlow" presStyleCnt="0">
        <dgm:presLayoutVars>
          <dgm:dir/>
          <dgm:resizeHandles val="exact"/>
        </dgm:presLayoutVars>
      </dgm:prSet>
      <dgm:spPr/>
    </dgm:pt>
    <dgm:pt modelId="{AD88AFC9-C094-487C-AEC1-906752A1F7DD}" type="pres">
      <dgm:prSet presAssocID="{07FE5413-F8E6-4959-A3A8-2490D3482911}" presName="composite" presStyleCnt="0"/>
      <dgm:spPr/>
    </dgm:pt>
    <dgm:pt modelId="{18C0E24A-2809-4BBF-BA1A-84BD0774884A}" type="pres">
      <dgm:prSet presAssocID="{07FE5413-F8E6-4959-A3A8-2490D3482911}" presName="imgShp" presStyleLbl="fgImgPlace1" presStyleIdx="0" presStyleCnt="2" custScaleX="39807" custScaleY="37181" custLinFactNeighborX="-5058" custLinFactNeighborY="-34456"/>
      <dgm:spPr>
        <a:solidFill>
          <a:schemeClr val="tx2"/>
        </a:solidFill>
      </dgm:spPr>
    </dgm:pt>
    <dgm:pt modelId="{7D4BDD87-BD24-4461-9B24-8481EEEAD334}" type="pres">
      <dgm:prSet presAssocID="{07FE5413-F8E6-4959-A3A8-2490D3482911}" presName="txShp" presStyleLbl="node1" presStyleIdx="0" presStyleCnt="2" custScaleX="94742" custScaleY="42779" custLinFactNeighborX="-4524" custLinFactNeighborY="-36809">
        <dgm:presLayoutVars>
          <dgm:bulletEnabled val="1"/>
        </dgm:presLayoutVars>
      </dgm:prSet>
      <dgm:spPr/>
    </dgm:pt>
    <dgm:pt modelId="{A9EB6208-C772-4EAA-AF40-618ACAF4A213}" type="pres">
      <dgm:prSet presAssocID="{83323770-A77C-45A7-9A0F-AD576D5E4C53}" presName="spacing" presStyleCnt="0"/>
      <dgm:spPr/>
    </dgm:pt>
    <dgm:pt modelId="{CBB3EE18-E9FE-48A0-BF92-E5AF2D944E5F}" type="pres">
      <dgm:prSet presAssocID="{40466FB5-7633-480B-B34C-3104BD4F5649}" presName="composite" presStyleCnt="0"/>
      <dgm:spPr/>
    </dgm:pt>
    <dgm:pt modelId="{2948D023-0C76-4D7D-8502-597998969B01}" type="pres">
      <dgm:prSet presAssocID="{40466FB5-7633-480B-B34C-3104BD4F5649}" presName="imgShp" presStyleLbl="fgImgPlace1" presStyleIdx="1" presStyleCnt="2" custScaleX="40214" custScaleY="39719" custLinFactNeighborX="-6013" custLinFactNeighborY="776"/>
      <dgm:spPr>
        <a:xfrm>
          <a:off x="738886" y="1467613"/>
          <a:ext cx="1128772" cy="1128772"/>
        </a:xfrm>
        <a:prstGeom prst="ellipse">
          <a:avLst/>
        </a:prstGeom>
        <a:solidFill>
          <a:srgbClr val="44546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</dgm:pt>
    <dgm:pt modelId="{7B6E5DC3-EFB3-404E-A934-A049A7BC249B}" type="pres">
      <dgm:prSet presAssocID="{40466FB5-7633-480B-B34C-3104BD4F5649}" presName="txShp" presStyleLbl="node1" presStyleIdx="1" presStyleCnt="2" custScaleX="95833" custScaleY="41687" custLinFactNeighborX="-4454" custLinFactNeighborY="-799">
        <dgm:presLayoutVars>
          <dgm:bulletEnabled val="1"/>
        </dgm:presLayoutVars>
      </dgm:prSet>
      <dgm:spPr/>
    </dgm:pt>
  </dgm:ptLst>
  <dgm:cxnLst>
    <dgm:cxn modelId="{16C545EA-1090-4CF1-A742-52709BBEBD7F}" srcId="{994C95A9-81BB-4AAC-A295-BB1A6D3FD622}" destId="{07FE5413-F8E6-4959-A3A8-2490D3482911}" srcOrd="0" destOrd="0" parTransId="{72FDCEAD-4BA8-45FA-A8EE-7880D3ABAC21}" sibTransId="{83323770-A77C-45A7-9A0F-AD576D5E4C53}"/>
    <dgm:cxn modelId="{71F02AC5-0D58-49A0-ADEB-43A7DCB8ED82}" srcId="{994C95A9-81BB-4AAC-A295-BB1A6D3FD622}" destId="{40466FB5-7633-480B-B34C-3104BD4F5649}" srcOrd="1" destOrd="0" parTransId="{2C7055F4-9F51-4766-9EB9-69986964601E}" sibTransId="{EF734355-A9DA-4581-BFED-F1E606A84B59}"/>
    <dgm:cxn modelId="{A5006FAF-BC8F-4ADE-9961-5A54609559B6}" type="presOf" srcId="{994C95A9-81BB-4AAC-A295-BB1A6D3FD622}" destId="{4F0C1C16-B9A3-42B1-8351-A643F94D6470}" srcOrd="0" destOrd="0" presId="urn:microsoft.com/office/officeart/2005/8/layout/vList3"/>
    <dgm:cxn modelId="{37AEA8FE-8D5D-4E25-9079-72CA92D6B469}" type="presOf" srcId="{07FE5413-F8E6-4959-A3A8-2490D3482911}" destId="{7D4BDD87-BD24-4461-9B24-8481EEEAD334}" srcOrd="0" destOrd="0" presId="urn:microsoft.com/office/officeart/2005/8/layout/vList3"/>
    <dgm:cxn modelId="{D13EA569-529F-4B01-96FF-160B8C9B1C21}" type="presOf" srcId="{40466FB5-7633-480B-B34C-3104BD4F5649}" destId="{7B6E5DC3-EFB3-404E-A934-A049A7BC249B}" srcOrd="0" destOrd="0" presId="urn:microsoft.com/office/officeart/2005/8/layout/vList3"/>
    <dgm:cxn modelId="{FC6AD9FB-A302-4DB0-A10F-002CE9D64B8A}" type="presParOf" srcId="{4F0C1C16-B9A3-42B1-8351-A643F94D6470}" destId="{AD88AFC9-C094-487C-AEC1-906752A1F7DD}" srcOrd="0" destOrd="0" presId="urn:microsoft.com/office/officeart/2005/8/layout/vList3"/>
    <dgm:cxn modelId="{854785B1-FB6A-4983-AD0E-B9969FBE8311}" type="presParOf" srcId="{AD88AFC9-C094-487C-AEC1-906752A1F7DD}" destId="{18C0E24A-2809-4BBF-BA1A-84BD0774884A}" srcOrd="0" destOrd="0" presId="urn:microsoft.com/office/officeart/2005/8/layout/vList3"/>
    <dgm:cxn modelId="{ED99C588-2620-46F1-96AF-34D9E193563F}" type="presParOf" srcId="{AD88AFC9-C094-487C-AEC1-906752A1F7DD}" destId="{7D4BDD87-BD24-4461-9B24-8481EEEAD334}" srcOrd="1" destOrd="0" presId="urn:microsoft.com/office/officeart/2005/8/layout/vList3"/>
    <dgm:cxn modelId="{831260B4-B9AB-4B8A-81AA-308CFE76C3DC}" type="presParOf" srcId="{4F0C1C16-B9A3-42B1-8351-A643F94D6470}" destId="{A9EB6208-C772-4EAA-AF40-618ACAF4A213}" srcOrd="1" destOrd="0" presId="urn:microsoft.com/office/officeart/2005/8/layout/vList3"/>
    <dgm:cxn modelId="{8245D8A0-8233-40F1-9A6E-C2AE514AD36C}" type="presParOf" srcId="{4F0C1C16-B9A3-42B1-8351-A643F94D6470}" destId="{CBB3EE18-E9FE-48A0-BF92-E5AF2D944E5F}" srcOrd="2" destOrd="0" presId="urn:microsoft.com/office/officeart/2005/8/layout/vList3"/>
    <dgm:cxn modelId="{DC7D523A-95E6-4B48-B0D3-005ED7270A03}" type="presParOf" srcId="{CBB3EE18-E9FE-48A0-BF92-E5AF2D944E5F}" destId="{2948D023-0C76-4D7D-8502-597998969B01}" srcOrd="0" destOrd="0" presId="urn:microsoft.com/office/officeart/2005/8/layout/vList3"/>
    <dgm:cxn modelId="{1D05F71D-7FBF-428D-BB4F-CBD3417A3BDD}" type="presParOf" srcId="{CBB3EE18-E9FE-48A0-BF92-E5AF2D944E5F}" destId="{7B6E5DC3-EFB3-404E-A934-A049A7BC249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851F1D-19AA-4345-82DC-C52C3E413D0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211A7CB-25ED-4432-B08F-A2BCBCA9B68E}">
      <dgm:prSet phldrT="[Texto]" custT="1"/>
      <dgm:spPr/>
      <dgm:t>
        <a:bodyPr/>
        <a:lstStyle/>
        <a:p>
          <a:r>
            <a:rPr lang="pt-BR" sz="2400" dirty="0"/>
            <a:t>Necessidade de Otimização dos Reatores: 		do projeto à operação</a:t>
          </a:r>
        </a:p>
      </dgm:t>
    </dgm:pt>
    <dgm:pt modelId="{6EB5EABF-DF41-4AA1-9F68-D21EC9319300}" type="parTrans" cxnId="{0C8492D3-91B9-423A-8DE9-1B45FED4BEB8}">
      <dgm:prSet/>
      <dgm:spPr/>
      <dgm:t>
        <a:bodyPr/>
        <a:lstStyle/>
        <a:p>
          <a:endParaRPr lang="pt-BR" sz="2000"/>
        </a:p>
      </dgm:t>
    </dgm:pt>
    <dgm:pt modelId="{3B7E61E8-EF23-421B-AC7A-530F598342D4}" type="sibTrans" cxnId="{0C8492D3-91B9-423A-8DE9-1B45FED4BEB8}">
      <dgm:prSet/>
      <dgm:spPr/>
      <dgm:t>
        <a:bodyPr/>
        <a:lstStyle/>
        <a:p>
          <a:endParaRPr lang="pt-BR" sz="2000"/>
        </a:p>
      </dgm:t>
    </dgm:pt>
    <dgm:pt modelId="{888607E4-A562-4C18-AE76-C6562C462BAD}">
      <dgm:prSet phldrT="[Texto]" custT="1"/>
      <dgm:spPr/>
      <dgm:t>
        <a:bodyPr/>
        <a:lstStyle/>
        <a:p>
          <a:r>
            <a:rPr lang="pt-BR" sz="2400" dirty="0"/>
            <a:t>Necessidade de Capacitação técnica e desmistificação do tema</a:t>
          </a:r>
        </a:p>
      </dgm:t>
    </dgm:pt>
    <dgm:pt modelId="{2BC00C6F-FFDE-4D97-9738-B973A748FF02}" type="parTrans" cxnId="{1B1D0BE9-9A59-486D-8196-7B745233B10B}">
      <dgm:prSet/>
      <dgm:spPr/>
      <dgm:t>
        <a:bodyPr/>
        <a:lstStyle/>
        <a:p>
          <a:endParaRPr lang="pt-BR" sz="2000"/>
        </a:p>
      </dgm:t>
    </dgm:pt>
    <dgm:pt modelId="{5B34A513-CBC0-402A-97F9-9245FCC29C76}" type="sibTrans" cxnId="{1B1D0BE9-9A59-486D-8196-7B745233B10B}">
      <dgm:prSet/>
      <dgm:spPr/>
      <dgm:t>
        <a:bodyPr/>
        <a:lstStyle/>
        <a:p>
          <a:endParaRPr lang="pt-BR" sz="2000"/>
        </a:p>
      </dgm:t>
    </dgm:pt>
    <dgm:pt modelId="{68CE25D7-5B4A-4695-8FF3-F5F6EF2621E2}">
      <dgm:prSet phldrT="[Texto]" custT="1"/>
      <dgm:spPr/>
      <dgm:t>
        <a:bodyPr/>
        <a:lstStyle/>
        <a:p>
          <a:r>
            <a:rPr lang="pt-BR" sz="2400" dirty="0"/>
            <a:t>Necessidade de Avaliar o Potencial real na ETE</a:t>
          </a:r>
        </a:p>
      </dgm:t>
    </dgm:pt>
    <dgm:pt modelId="{1FAD7936-F707-460E-89AB-8B61F7646F2F}" type="parTrans" cxnId="{A282F9E9-518D-42C3-8ABE-0C5AA442397A}">
      <dgm:prSet/>
      <dgm:spPr/>
      <dgm:t>
        <a:bodyPr/>
        <a:lstStyle/>
        <a:p>
          <a:endParaRPr lang="pt-BR" sz="2000"/>
        </a:p>
      </dgm:t>
    </dgm:pt>
    <dgm:pt modelId="{A55A3556-1816-409B-904E-43961272E651}" type="sibTrans" cxnId="{A282F9E9-518D-42C3-8ABE-0C5AA442397A}">
      <dgm:prSet/>
      <dgm:spPr/>
      <dgm:t>
        <a:bodyPr/>
        <a:lstStyle/>
        <a:p>
          <a:endParaRPr lang="pt-BR" sz="2000"/>
        </a:p>
      </dgm:t>
    </dgm:pt>
    <dgm:pt modelId="{61956E34-2D2E-4811-A7D7-CACB427D4667}">
      <dgm:prSet phldrT="[Texto]" custT="1"/>
      <dgm:spPr/>
      <dgm:t>
        <a:bodyPr/>
        <a:lstStyle/>
        <a:p>
          <a:r>
            <a:rPr lang="pt-BR" sz="2400" dirty="0"/>
            <a:t>Gestão e Visão Estratégica </a:t>
          </a:r>
        </a:p>
      </dgm:t>
    </dgm:pt>
    <dgm:pt modelId="{57112F3B-9721-4168-B90E-CF0BD7F7E2EE}" type="parTrans" cxnId="{C2B68B81-A53C-4BCE-BA8F-2DA6EBCD7028}">
      <dgm:prSet/>
      <dgm:spPr/>
      <dgm:t>
        <a:bodyPr/>
        <a:lstStyle/>
        <a:p>
          <a:endParaRPr lang="pt-BR" sz="2000"/>
        </a:p>
      </dgm:t>
    </dgm:pt>
    <dgm:pt modelId="{4CB819E1-6591-4E58-BD53-F8BA1853BFBA}" type="sibTrans" cxnId="{C2B68B81-A53C-4BCE-BA8F-2DA6EBCD7028}">
      <dgm:prSet/>
      <dgm:spPr/>
      <dgm:t>
        <a:bodyPr/>
        <a:lstStyle/>
        <a:p>
          <a:endParaRPr lang="pt-BR" sz="2000"/>
        </a:p>
      </dgm:t>
    </dgm:pt>
    <dgm:pt modelId="{AAD5B2C3-8B77-4FBB-9E49-13598326259C}" type="pres">
      <dgm:prSet presAssocID="{C8851F1D-19AA-4345-82DC-C52C3E413D0E}" presName="linearFlow" presStyleCnt="0">
        <dgm:presLayoutVars>
          <dgm:dir/>
          <dgm:resizeHandles val="exact"/>
        </dgm:presLayoutVars>
      </dgm:prSet>
      <dgm:spPr/>
    </dgm:pt>
    <dgm:pt modelId="{8530E241-787D-43B0-A467-E5D55496E4B3}" type="pres">
      <dgm:prSet presAssocID="{9211A7CB-25ED-4432-B08F-A2BCBCA9B68E}" presName="composite" presStyleCnt="0"/>
      <dgm:spPr/>
    </dgm:pt>
    <dgm:pt modelId="{F047938A-7A51-43AF-898A-9AD19052530C}" type="pres">
      <dgm:prSet presAssocID="{9211A7CB-25ED-4432-B08F-A2BCBCA9B68E}" presName="imgShp" presStyleLbl="fgImgPlace1" presStyleIdx="0" presStyleCnt="4"/>
      <dgm:spPr>
        <a:solidFill>
          <a:schemeClr val="tx2"/>
        </a:solidFill>
      </dgm:spPr>
    </dgm:pt>
    <dgm:pt modelId="{9DB2A65F-7376-4CE8-AAB8-8BF4093EE7A7}" type="pres">
      <dgm:prSet presAssocID="{9211A7CB-25ED-4432-B08F-A2BCBCA9B68E}" presName="txShp" presStyleLbl="node1" presStyleIdx="0" presStyleCnt="4" custScaleX="107165" custScaleY="76540">
        <dgm:presLayoutVars>
          <dgm:bulletEnabled val="1"/>
        </dgm:presLayoutVars>
      </dgm:prSet>
      <dgm:spPr/>
    </dgm:pt>
    <dgm:pt modelId="{3F01D4B9-2A3B-4AB2-AF0A-899AF97C14F9}" type="pres">
      <dgm:prSet presAssocID="{3B7E61E8-EF23-421B-AC7A-530F598342D4}" presName="spacing" presStyleCnt="0"/>
      <dgm:spPr/>
    </dgm:pt>
    <dgm:pt modelId="{AF0F1D9A-7FFD-41A3-85E5-0A8FBEDF5FDE}" type="pres">
      <dgm:prSet presAssocID="{888607E4-A562-4C18-AE76-C6562C462BAD}" presName="composite" presStyleCnt="0"/>
      <dgm:spPr/>
    </dgm:pt>
    <dgm:pt modelId="{DE259DE7-9F93-4725-B2E8-50F1D8D11B2A}" type="pres">
      <dgm:prSet presAssocID="{888607E4-A562-4C18-AE76-C6562C462BAD}" presName="imgShp" presStyleLbl="fgImgPlace1" presStyleIdx="1" presStyleCnt="4"/>
      <dgm:spPr>
        <a:solidFill>
          <a:schemeClr val="tx2"/>
        </a:solidFill>
      </dgm:spPr>
    </dgm:pt>
    <dgm:pt modelId="{5E82AF9C-C661-442D-ACEC-9861529C8E9D}" type="pres">
      <dgm:prSet presAssocID="{888607E4-A562-4C18-AE76-C6562C462BAD}" presName="txShp" presStyleLbl="node1" presStyleIdx="1" presStyleCnt="4" custScaleX="104833" custScaleY="76870">
        <dgm:presLayoutVars>
          <dgm:bulletEnabled val="1"/>
        </dgm:presLayoutVars>
      </dgm:prSet>
      <dgm:spPr/>
    </dgm:pt>
    <dgm:pt modelId="{8CEA63B7-6A30-4608-A94B-2619336A705F}" type="pres">
      <dgm:prSet presAssocID="{5B34A513-CBC0-402A-97F9-9245FCC29C76}" presName="spacing" presStyleCnt="0"/>
      <dgm:spPr/>
    </dgm:pt>
    <dgm:pt modelId="{A10CB9BB-AE15-4642-9771-F8DD09437D82}" type="pres">
      <dgm:prSet presAssocID="{68CE25D7-5B4A-4695-8FF3-F5F6EF2621E2}" presName="composite" presStyleCnt="0"/>
      <dgm:spPr/>
    </dgm:pt>
    <dgm:pt modelId="{903CDCC6-B51F-4AF1-879A-1659B77D3E4F}" type="pres">
      <dgm:prSet presAssocID="{68CE25D7-5B4A-4695-8FF3-F5F6EF2621E2}" presName="imgShp" presStyleLbl="fgImgPlace1" presStyleIdx="2" presStyleCnt="4"/>
      <dgm:spPr>
        <a:solidFill>
          <a:schemeClr val="tx2"/>
        </a:solidFill>
      </dgm:spPr>
    </dgm:pt>
    <dgm:pt modelId="{AD71CE0A-19A3-4EAD-9FC0-93755429239C}" type="pres">
      <dgm:prSet presAssocID="{68CE25D7-5B4A-4695-8FF3-F5F6EF2621E2}" presName="txShp" presStyleLbl="node1" presStyleIdx="2" presStyleCnt="4" custScaleX="104833" custScaleY="77200">
        <dgm:presLayoutVars>
          <dgm:bulletEnabled val="1"/>
        </dgm:presLayoutVars>
      </dgm:prSet>
      <dgm:spPr/>
    </dgm:pt>
    <dgm:pt modelId="{33C6A63E-9F9D-44BE-99AC-6F3F52CF11E3}" type="pres">
      <dgm:prSet presAssocID="{A55A3556-1816-409B-904E-43961272E651}" presName="spacing" presStyleCnt="0"/>
      <dgm:spPr/>
    </dgm:pt>
    <dgm:pt modelId="{C21BB238-E5D6-456D-A836-1C980D0431A2}" type="pres">
      <dgm:prSet presAssocID="{61956E34-2D2E-4811-A7D7-CACB427D4667}" presName="composite" presStyleCnt="0"/>
      <dgm:spPr/>
    </dgm:pt>
    <dgm:pt modelId="{B6E73CB5-F1EE-4090-93AA-50A1B2930A78}" type="pres">
      <dgm:prSet presAssocID="{61956E34-2D2E-4811-A7D7-CACB427D4667}" presName="imgShp" presStyleLbl="fgImgPlace1" presStyleIdx="3" presStyleCnt="4"/>
      <dgm:spPr>
        <a:xfrm>
          <a:off x="1241104" y="3965992"/>
          <a:ext cx="1018005" cy="1018005"/>
        </a:xfrm>
        <a:prstGeom prst="ellipse">
          <a:avLst/>
        </a:prstGeom>
        <a:solidFill>
          <a:srgbClr val="44546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</dgm:pt>
    <dgm:pt modelId="{E6448756-8785-4E22-8495-40ECC7889C4D}" type="pres">
      <dgm:prSet presAssocID="{61956E34-2D2E-4811-A7D7-CACB427D4667}" presName="txShp" presStyleLbl="node1" presStyleIdx="3" presStyleCnt="4" custScaleX="104833" custScaleY="77200">
        <dgm:presLayoutVars>
          <dgm:bulletEnabled val="1"/>
        </dgm:presLayoutVars>
      </dgm:prSet>
      <dgm:spPr/>
    </dgm:pt>
  </dgm:ptLst>
  <dgm:cxnLst>
    <dgm:cxn modelId="{701CCDFB-7215-4C49-9075-CDCFD01A9067}" type="presOf" srcId="{61956E34-2D2E-4811-A7D7-CACB427D4667}" destId="{E6448756-8785-4E22-8495-40ECC7889C4D}" srcOrd="0" destOrd="0" presId="urn:microsoft.com/office/officeart/2005/8/layout/vList3"/>
    <dgm:cxn modelId="{D8005EAE-13A3-49D7-9E36-8789BD91D500}" type="presOf" srcId="{C8851F1D-19AA-4345-82DC-C52C3E413D0E}" destId="{AAD5B2C3-8B77-4FBB-9E49-13598326259C}" srcOrd="0" destOrd="0" presId="urn:microsoft.com/office/officeart/2005/8/layout/vList3"/>
    <dgm:cxn modelId="{260B2A7E-8A8A-463D-8F25-2BB345E7A695}" type="presOf" srcId="{68CE25D7-5B4A-4695-8FF3-F5F6EF2621E2}" destId="{AD71CE0A-19A3-4EAD-9FC0-93755429239C}" srcOrd="0" destOrd="0" presId="urn:microsoft.com/office/officeart/2005/8/layout/vList3"/>
    <dgm:cxn modelId="{7948613D-2929-4622-9F97-F882A1376F82}" type="presOf" srcId="{888607E4-A562-4C18-AE76-C6562C462BAD}" destId="{5E82AF9C-C661-442D-ACEC-9861529C8E9D}" srcOrd="0" destOrd="0" presId="urn:microsoft.com/office/officeart/2005/8/layout/vList3"/>
    <dgm:cxn modelId="{1B1D0BE9-9A59-486D-8196-7B745233B10B}" srcId="{C8851F1D-19AA-4345-82DC-C52C3E413D0E}" destId="{888607E4-A562-4C18-AE76-C6562C462BAD}" srcOrd="1" destOrd="0" parTransId="{2BC00C6F-FFDE-4D97-9738-B973A748FF02}" sibTransId="{5B34A513-CBC0-402A-97F9-9245FCC29C76}"/>
    <dgm:cxn modelId="{A282F9E9-518D-42C3-8ABE-0C5AA442397A}" srcId="{C8851F1D-19AA-4345-82DC-C52C3E413D0E}" destId="{68CE25D7-5B4A-4695-8FF3-F5F6EF2621E2}" srcOrd="2" destOrd="0" parTransId="{1FAD7936-F707-460E-89AB-8B61F7646F2F}" sibTransId="{A55A3556-1816-409B-904E-43961272E651}"/>
    <dgm:cxn modelId="{C2B68B81-A53C-4BCE-BA8F-2DA6EBCD7028}" srcId="{C8851F1D-19AA-4345-82DC-C52C3E413D0E}" destId="{61956E34-2D2E-4811-A7D7-CACB427D4667}" srcOrd="3" destOrd="0" parTransId="{57112F3B-9721-4168-B90E-CF0BD7F7E2EE}" sibTransId="{4CB819E1-6591-4E58-BD53-F8BA1853BFBA}"/>
    <dgm:cxn modelId="{0B53FBF8-2BC0-4FEA-92D9-52E25319B65C}" type="presOf" srcId="{9211A7CB-25ED-4432-B08F-A2BCBCA9B68E}" destId="{9DB2A65F-7376-4CE8-AAB8-8BF4093EE7A7}" srcOrd="0" destOrd="0" presId="urn:microsoft.com/office/officeart/2005/8/layout/vList3"/>
    <dgm:cxn modelId="{0C8492D3-91B9-423A-8DE9-1B45FED4BEB8}" srcId="{C8851F1D-19AA-4345-82DC-C52C3E413D0E}" destId="{9211A7CB-25ED-4432-B08F-A2BCBCA9B68E}" srcOrd="0" destOrd="0" parTransId="{6EB5EABF-DF41-4AA1-9F68-D21EC9319300}" sibTransId="{3B7E61E8-EF23-421B-AC7A-530F598342D4}"/>
    <dgm:cxn modelId="{9C886EC5-A35E-45AB-988C-BB09DA0359D3}" type="presParOf" srcId="{AAD5B2C3-8B77-4FBB-9E49-13598326259C}" destId="{8530E241-787D-43B0-A467-E5D55496E4B3}" srcOrd="0" destOrd="0" presId="urn:microsoft.com/office/officeart/2005/8/layout/vList3"/>
    <dgm:cxn modelId="{CDA2BB96-AE46-4647-A507-83898CBFC063}" type="presParOf" srcId="{8530E241-787D-43B0-A467-E5D55496E4B3}" destId="{F047938A-7A51-43AF-898A-9AD19052530C}" srcOrd="0" destOrd="0" presId="urn:microsoft.com/office/officeart/2005/8/layout/vList3"/>
    <dgm:cxn modelId="{B563F138-4BBF-4162-956B-EFBD5C4A4286}" type="presParOf" srcId="{8530E241-787D-43B0-A467-E5D55496E4B3}" destId="{9DB2A65F-7376-4CE8-AAB8-8BF4093EE7A7}" srcOrd="1" destOrd="0" presId="urn:microsoft.com/office/officeart/2005/8/layout/vList3"/>
    <dgm:cxn modelId="{D51FE355-9F86-4FB9-9B92-EB352CC4F683}" type="presParOf" srcId="{AAD5B2C3-8B77-4FBB-9E49-13598326259C}" destId="{3F01D4B9-2A3B-4AB2-AF0A-899AF97C14F9}" srcOrd="1" destOrd="0" presId="urn:microsoft.com/office/officeart/2005/8/layout/vList3"/>
    <dgm:cxn modelId="{F32356F1-424E-4636-A2CC-1CA4D7297409}" type="presParOf" srcId="{AAD5B2C3-8B77-4FBB-9E49-13598326259C}" destId="{AF0F1D9A-7FFD-41A3-85E5-0A8FBEDF5FDE}" srcOrd="2" destOrd="0" presId="urn:microsoft.com/office/officeart/2005/8/layout/vList3"/>
    <dgm:cxn modelId="{14FC41FB-5AC0-4DC5-A8C4-FB2FE1AE0EC8}" type="presParOf" srcId="{AF0F1D9A-7FFD-41A3-85E5-0A8FBEDF5FDE}" destId="{DE259DE7-9F93-4725-B2E8-50F1D8D11B2A}" srcOrd="0" destOrd="0" presId="urn:microsoft.com/office/officeart/2005/8/layout/vList3"/>
    <dgm:cxn modelId="{2BA8D1F0-FD2F-4EF2-A5EE-E2519C62487B}" type="presParOf" srcId="{AF0F1D9A-7FFD-41A3-85E5-0A8FBEDF5FDE}" destId="{5E82AF9C-C661-442D-ACEC-9861529C8E9D}" srcOrd="1" destOrd="0" presId="urn:microsoft.com/office/officeart/2005/8/layout/vList3"/>
    <dgm:cxn modelId="{06248058-7584-4DE1-A0D9-6ECEAC251584}" type="presParOf" srcId="{AAD5B2C3-8B77-4FBB-9E49-13598326259C}" destId="{8CEA63B7-6A30-4608-A94B-2619336A705F}" srcOrd="3" destOrd="0" presId="urn:microsoft.com/office/officeart/2005/8/layout/vList3"/>
    <dgm:cxn modelId="{1C5F8614-E654-4018-B204-8D64668FC15A}" type="presParOf" srcId="{AAD5B2C3-8B77-4FBB-9E49-13598326259C}" destId="{A10CB9BB-AE15-4642-9771-F8DD09437D82}" srcOrd="4" destOrd="0" presId="urn:microsoft.com/office/officeart/2005/8/layout/vList3"/>
    <dgm:cxn modelId="{F83E58AC-C4F0-4807-B58A-72D60622AB16}" type="presParOf" srcId="{A10CB9BB-AE15-4642-9771-F8DD09437D82}" destId="{903CDCC6-B51F-4AF1-879A-1659B77D3E4F}" srcOrd="0" destOrd="0" presId="urn:microsoft.com/office/officeart/2005/8/layout/vList3"/>
    <dgm:cxn modelId="{194B1BC9-3476-44AB-B85E-B0F8DA461D13}" type="presParOf" srcId="{A10CB9BB-AE15-4642-9771-F8DD09437D82}" destId="{AD71CE0A-19A3-4EAD-9FC0-93755429239C}" srcOrd="1" destOrd="0" presId="urn:microsoft.com/office/officeart/2005/8/layout/vList3"/>
    <dgm:cxn modelId="{8C2D5141-726C-440C-BF84-8C624CBD4F81}" type="presParOf" srcId="{AAD5B2C3-8B77-4FBB-9E49-13598326259C}" destId="{33C6A63E-9F9D-44BE-99AC-6F3F52CF11E3}" srcOrd="5" destOrd="0" presId="urn:microsoft.com/office/officeart/2005/8/layout/vList3"/>
    <dgm:cxn modelId="{4C0E0A72-49C0-461C-9184-E7AF56A2A86C}" type="presParOf" srcId="{AAD5B2C3-8B77-4FBB-9E49-13598326259C}" destId="{C21BB238-E5D6-456D-A836-1C980D0431A2}" srcOrd="6" destOrd="0" presId="urn:microsoft.com/office/officeart/2005/8/layout/vList3"/>
    <dgm:cxn modelId="{7866E970-DEAF-4B7E-960E-7D412CF92DB9}" type="presParOf" srcId="{C21BB238-E5D6-456D-A836-1C980D0431A2}" destId="{B6E73CB5-F1EE-4090-93AA-50A1B2930A78}" srcOrd="0" destOrd="0" presId="urn:microsoft.com/office/officeart/2005/8/layout/vList3"/>
    <dgm:cxn modelId="{57C184AB-0949-4A15-A700-0AC09D236485}" type="presParOf" srcId="{C21BB238-E5D6-456D-A836-1C980D0431A2}" destId="{E6448756-8785-4E22-8495-40ECC7889C4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EFFF6E-C88D-4429-8CF8-F29EF01A270D}" type="doc">
      <dgm:prSet loTypeId="urn:microsoft.com/office/officeart/2009/3/layout/StepUpProcess" loCatId="process" qsTypeId="urn:microsoft.com/office/officeart/2005/8/quickstyle/simple4" qsCatId="simple" csTypeId="urn:microsoft.com/office/officeart/2005/8/colors/accent1_4" csCatId="accent1" phldr="1"/>
      <dgm:spPr/>
    </dgm:pt>
    <dgm:pt modelId="{24E66367-EC6F-487E-8342-14ECC56FBA7C}">
      <dgm:prSet phldrT="[Texto]" custT="1"/>
      <dgm:spPr/>
      <dgm:t>
        <a:bodyPr/>
        <a:lstStyle/>
        <a:p>
          <a:r>
            <a:rPr lang="pt-BR" sz="2000" b="1" i="0" dirty="0"/>
            <a:t>Sistemas em Funcionamento</a:t>
          </a:r>
        </a:p>
        <a:p>
          <a:pPr marL="285750" indent="-285750">
            <a:buFont typeface="Arial" panose="020B0604020202020204" pitchFamily="34" charset="0"/>
            <a:buChar char="•"/>
          </a:pPr>
          <a:r>
            <a:rPr lang="pt-BR" sz="2000" i="1" dirty="0"/>
            <a:t>982 Reatores UASB</a:t>
          </a:r>
        </a:p>
        <a:p>
          <a:pPr marL="285750" indent="-285750">
            <a:buFont typeface="Arial" panose="020B0604020202020204" pitchFamily="34" charset="0"/>
            <a:buChar char="•"/>
          </a:pPr>
          <a:r>
            <a:rPr lang="pt-BR" sz="2000" i="1" dirty="0"/>
            <a:t>(38%)</a:t>
          </a:r>
        </a:p>
        <a:p>
          <a:pPr marL="285750" indent="-285750">
            <a:buFont typeface="Arial" panose="020B0604020202020204" pitchFamily="34" charset="0"/>
            <a:buChar char="•"/>
          </a:pPr>
          <a:r>
            <a:rPr lang="pt-BR" sz="1800" i="1" dirty="0"/>
            <a:t>(Universo de 2562 </a:t>
          </a:r>
          <a:r>
            <a:rPr lang="pt-BR" sz="1800" i="1" dirty="0" err="1"/>
            <a:t>ETEs</a:t>
          </a:r>
          <a:r>
            <a:rPr lang="pt-BR" sz="1800" i="1" dirty="0"/>
            <a:t>)</a:t>
          </a:r>
        </a:p>
        <a:p>
          <a:pPr marL="285750" indent="-285750">
            <a:buFont typeface="Arial" panose="020B0604020202020204" pitchFamily="34" charset="0"/>
            <a:buChar char="•"/>
          </a:pPr>
          <a:r>
            <a:rPr lang="pt-BR" sz="1800" i="1" dirty="0"/>
            <a:t>Fonte: ANA, 2016</a:t>
          </a:r>
        </a:p>
      </dgm:t>
    </dgm:pt>
    <dgm:pt modelId="{0F3CF9E5-5C07-4846-93D4-A30AB93C5D71}" type="parTrans" cxnId="{A55A742E-542C-45E1-AC46-C714B3B31F07}">
      <dgm:prSet/>
      <dgm:spPr/>
      <dgm:t>
        <a:bodyPr/>
        <a:lstStyle/>
        <a:p>
          <a:endParaRPr lang="pt-BR" sz="3200"/>
        </a:p>
      </dgm:t>
    </dgm:pt>
    <dgm:pt modelId="{D2E6FAD9-3FF3-47FF-B70A-82CD4A87734C}" type="sibTrans" cxnId="{A55A742E-542C-45E1-AC46-C714B3B31F07}">
      <dgm:prSet/>
      <dgm:spPr/>
      <dgm:t>
        <a:bodyPr/>
        <a:lstStyle/>
        <a:p>
          <a:endParaRPr lang="pt-BR" sz="3200"/>
        </a:p>
      </dgm:t>
    </dgm:pt>
    <dgm:pt modelId="{E29F7AD0-6A0D-400E-94CC-1CB475924BA8}">
      <dgm:prSet phldrT="[Texto]" custT="1"/>
      <dgm:spPr/>
      <dgm:t>
        <a:bodyPr/>
        <a:lstStyle/>
        <a:p>
          <a:r>
            <a:rPr lang="pt-BR" sz="2000" b="1" dirty="0"/>
            <a:t>Porte da ETE:</a:t>
          </a:r>
        </a:p>
        <a:p>
          <a:r>
            <a:rPr lang="pt-BR" sz="2000" dirty="0"/>
            <a:t>32%  pop &lt;10mil </a:t>
          </a:r>
          <a:r>
            <a:rPr lang="pt-BR" sz="2000" dirty="0" err="1"/>
            <a:t>hab</a:t>
          </a:r>
          <a:endParaRPr lang="pt-BR" sz="2000" dirty="0"/>
        </a:p>
        <a:p>
          <a:r>
            <a:rPr lang="pt-BR" sz="2000" dirty="0"/>
            <a:t>51% 10mil&lt;pop&lt;100mil</a:t>
          </a:r>
        </a:p>
        <a:p>
          <a:r>
            <a:rPr lang="pt-BR" sz="2000" dirty="0"/>
            <a:t>40% &gt;100mil </a:t>
          </a:r>
          <a:r>
            <a:rPr lang="pt-BR" sz="2000" dirty="0" err="1"/>
            <a:t>hab</a:t>
          </a:r>
          <a:r>
            <a:rPr lang="pt-BR" sz="2000" dirty="0"/>
            <a:t> </a:t>
          </a:r>
        </a:p>
        <a:p>
          <a:r>
            <a:rPr lang="pt-BR" sz="1800" i="1" dirty="0"/>
            <a:t>(Universo de 1667ETEs)</a:t>
          </a:r>
        </a:p>
        <a:p>
          <a:r>
            <a:rPr lang="pt-BR" sz="1800" dirty="0"/>
            <a:t>Fonte: </a:t>
          </a:r>
          <a:r>
            <a:rPr lang="pt-BR" sz="1800" i="1" dirty="0"/>
            <a:t>Chernicharo, 2016</a:t>
          </a:r>
        </a:p>
      </dgm:t>
    </dgm:pt>
    <dgm:pt modelId="{3D5581E9-BA43-4D7B-B45D-F00EEA94C6B0}" type="parTrans" cxnId="{608D54A7-13C0-4A49-A688-10A6673B68A6}">
      <dgm:prSet/>
      <dgm:spPr/>
      <dgm:t>
        <a:bodyPr/>
        <a:lstStyle/>
        <a:p>
          <a:endParaRPr lang="pt-BR" sz="3200"/>
        </a:p>
      </dgm:t>
    </dgm:pt>
    <dgm:pt modelId="{96567120-28E6-43D1-BB68-9D98E79837F9}" type="sibTrans" cxnId="{608D54A7-13C0-4A49-A688-10A6673B68A6}">
      <dgm:prSet/>
      <dgm:spPr/>
      <dgm:t>
        <a:bodyPr/>
        <a:lstStyle/>
        <a:p>
          <a:endParaRPr lang="pt-BR" sz="3200"/>
        </a:p>
      </dgm:t>
    </dgm:pt>
    <dgm:pt modelId="{8C68B72A-069E-4DE6-8890-589FD897C8FE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pt-BR" sz="2000" b="1" i="0" dirty="0"/>
            <a:t>Novos Sistemas (Investimento </a:t>
          </a:r>
          <a:r>
            <a:rPr lang="pt-BR" sz="2000" b="1" i="0" dirty="0" err="1"/>
            <a:t>PACs</a:t>
          </a:r>
          <a:r>
            <a:rPr lang="pt-BR" sz="2000" b="1" i="0" dirty="0"/>
            <a:t>): </a:t>
          </a:r>
        </a:p>
        <a:p>
          <a:pPr lvl="1" fontAlgn="base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C00000"/>
            </a:buClr>
            <a:defRPr/>
          </a:pPr>
          <a:endParaRPr lang="pt-BR" sz="2000" i="1" dirty="0"/>
        </a:p>
        <a:p>
          <a:pPr lvl="1" fontAlgn="base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C00000"/>
            </a:buClr>
            <a:defRPr/>
          </a:pPr>
          <a:r>
            <a:rPr lang="pt-BR" sz="2000" i="0" dirty="0"/>
            <a:t>35% das </a:t>
          </a:r>
          <a:r>
            <a:rPr lang="pt-BR" sz="2000" i="0" dirty="0" err="1"/>
            <a:t>ETEs</a:t>
          </a:r>
          <a:r>
            <a:rPr lang="pt-BR" sz="2000" i="0" dirty="0"/>
            <a:t> (539) possuem reatores UASB/RALF</a:t>
          </a:r>
        </a:p>
        <a:p>
          <a:pPr lvl="1" fontAlgn="base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C00000"/>
            </a:buClr>
            <a:defRPr/>
          </a:pPr>
          <a:r>
            <a:rPr lang="pt-BR" sz="1800" i="1" dirty="0"/>
            <a:t>Fonte: Mcidades,2015</a:t>
          </a:r>
        </a:p>
        <a:p>
          <a:pPr lvl="1" fontAlgn="base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C00000"/>
            </a:buClr>
            <a:defRPr/>
          </a:pPr>
          <a:endParaRPr lang="pt-BR" sz="2000" i="0" dirty="0"/>
        </a:p>
      </dgm:t>
    </dgm:pt>
    <dgm:pt modelId="{A0AA0948-3A08-480A-BF59-F96DBA0FEB8C}" type="parTrans" cxnId="{B8F0A525-CCFD-48C5-B4EC-34BA81B2ADBC}">
      <dgm:prSet/>
      <dgm:spPr/>
      <dgm:t>
        <a:bodyPr/>
        <a:lstStyle/>
        <a:p>
          <a:endParaRPr lang="pt-BR" sz="3200"/>
        </a:p>
      </dgm:t>
    </dgm:pt>
    <dgm:pt modelId="{29BFCB45-971D-4A29-B8CC-A19A54D4B702}" type="sibTrans" cxnId="{B8F0A525-CCFD-48C5-B4EC-34BA81B2ADBC}">
      <dgm:prSet/>
      <dgm:spPr/>
      <dgm:t>
        <a:bodyPr/>
        <a:lstStyle/>
        <a:p>
          <a:endParaRPr lang="pt-BR" sz="3200"/>
        </a:p>
      </dgm:t>
    </dgm:pt>
    <dgm:pt modelId="{6D0A0136-B595-4A8A-95D2-3B027DCCAC1E}" type="pres">
      <dgm:prSet presAssocID="{6AEFFF6E-C88D-4429-8CF8-F29EF01A270D}" presName="rootnode" presStyleCnt="0">
        <dgm:presLayoutVars>
          <dgm:chMax/>
          <dgm:chPref/>
          <dgm:dir/>
          <dgm:animLvl val="lvl"/>
        </dgm:presLayoutVars>
      </dgm:prSet>
      <dgm:spPr/>
    </dgm:pt>
    <dgm:pt modelId="{75384747-0F59-4DF1-AF73-7823E52E8A9F}" type="pres">
      <dgm:prSet presAssocID="{24E66367-EC6F-487E-8342-14ECC56FBA7C}" presName="composite" presStyleCnt="0"/>
      <dgm:spPr/>
    </dgm:pt>
    <dgm:pt modelId="{ED04406B-F9DB-4549-A2DE-D7B3D79D87B9}" type="pres">
      <dgm:prSet presAssocID="{24E66367-EC6F-487E-8342-14ECC56FBA7C}" presName="LShape" presStyleLbl="alignNode1" presStyleIdx="0" presStyleCnt="5"/>
      <dgm:spPr/>
    </dgm:pt>
    <dgm:pt modelId="{BAE9973E-6F39-49EB-846B-16660CC769DE}" type="pres">
      <dgm:prSet presAssocID="{24E66367-EC6F-487E-8342-14ECC56FBA7C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9F18599-77A1-4933-BA01-40CE5FC8425D}" type="pres">
      <dgm:prSet presAssocID="{24E66367-EC6F-487E-8342-14ECC56FBA7C}" presName="Triangle" presStyleLbl="alignNode1" presStyleIdx="1" presStyleCnt="5"/>
      <dgm:spPr/>
    </dgm:pt>
    <dgm:pt modelId="{FDC03961-F77A-4507-96F3-7338411839F1}" type="pres">
      <dgm:prSet presAssocID="{D2E6FAD9-3FF3-47FF-B70A-82CD4A87734C}" presName="sibTrans" presStyleCnt="0"/>
      <dgm:spPr/>
    </dgm:pt>
    <dgm:pt modelId="{FDC71681-4F6F-4243-AE16-FAC510046148}" type="pres">
      <dgm:prSet presAssocID="{D2E6FAD9-3FF3-47FF-B70A-82CD4A87734C}" presName="space" presStyleCnt="0"/>
      <dgm:spPr/>
    </dgm:pt>
    <dgm:pt modelId="{BF43DC03-AAC1-4DE7-A3D5-8D10998BA820}" type="pres">
      <dgm:prSet presAssocID="{E29F7AD0-6A0D-400E-94CC-1CB475924BA8}" presName="composite" presStyleCnt="0"/>
      <dgm:spPr/>
    </dgm:pt>
    <dgm:pt modelId="{C91B4BFE-0497-4F90-A78E-038D96D30DD2}" type="pres">
      <dgm:prSet presAssocID="{E29F7AD0-6A0D-400E-94CC-1CB475924BA8}" presName="LShape" presStyleLbl="alignNode1" presStyleIdx="2" presStyleCnt="5"/>
      <dgm:spPr/>
    </dgm:pt>
    <dgm:pt modelId="{EEDD99FC-58E1-43BA-8BA3-EAB5AEC946F1}" type="pres">
      <dgm:prSet presAssocID="{E29F7AD0-6A0D-400E-94CC-1CB475924BA8}" presName="ParentText" presStyleLbl="revTx" presStyleIdx="1" presStyleCnt="3" custScaleX="117464" custLinFactNeighborX="9948" custLinFactNeighborY="6377">
        <dgm:presLayoutVars>
          <dgm:chMax val="0"/>
          <dgm:chPref val="0"/>
          <dgm:bulletEnabled val="1"/>
        </dgm:presLayoutVars>
      </dgm:prSet>
      <dgm:spPr/>
    </dgm:pt>
    <dgm:pt modelId="{1F1E0BFF-8CA3-4317-A640-F26C0A30CBEB}" type="pres">
      <dgm:prSet presAssocID="{E29F7AD0-6A0D-400E-94CC-1CB475924BA8}" presName="Triangle" presStyleLbl="alignNode1" presStyleIdx="3" presStyleCnt="5"/>
      <dgm:spPr/>
    </dgm:pt>
    <dgm:pt modelId="{6A6CAABD-CA5C-482E-A59F-F32E7864741C}" type="pres">
      <dgm:prSet presAssocID="{96567120-28E6-43D1-BB68-9D98E79837F9}" presName="sibTrans" presStyleCnt="0"/>
      <dgm:spPr/>
    </dgm:pt>
    <dgm:pt modelId="{312887A4-986B-4A8F-B7D6-CF8F39D370B5}" type="pres">
      <dgm:prSet presAssocID="{96567120-28E6-43D1-BB68-9D98E79837F9}" presName="space" presStyleCnt="0"/>
      <dgm:spPr/>
    </dgm:pt>
    <dgm:pt modelId="{FBFC874F-5DD7-477A-B36B-4F951CBD678F}" type="pres">
      <dgm:prSet presAssocID="{8C68B72A-069E-4DE6-8890-589FD897C8FE}" presName="composite" presStyleCnt="0"/>
      <dgm:spPr/>
    </dgm:pt>
    <dgm:pt modelId="{EF60907A-1E52-49B3-B996-67A6AAC03D80}" type="pres">
      <dgm:prSet presAssocID="{8C68B72A-069E-4DE6-8890-589FD897C8FE}" presName="LShape" presStyleLbl="alignNode1" presStyleIdx="4" presStyleCnt="5"/>
      <dgm:spPr/>
    </dgm:pt>
    <dgm:pt modelId="{CE4D843F-5FBB-49C7-B258-D1E80F5D04F7}" type="pres">
      <dgm:prSet presAssocID="{8C68B72A-069E-4DE6-8890-589FD897C8FE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08D54A7-13C0-4A49-A688-10A6673B68A6}" srcId="{6AEFFF6E-C88D-4429-8CF8-F29EF01A270D}" destId="{E29F7AD0-6A0D-400E-94CC-1CB475924BA8}" srcOrd="1" destOrd="0" parTransId="{3D5581E9-BA43-4D7B-B45D-F00EEA94C6B0}" sibTransId="{96567120-28E6-43D1-BB68-9D98E79837F9}"/>
    <dgm:cxn modelId="{19372C24-5D8B-4B7F-9FA4-0293ABC12B7F}" type="presOf" srcId="{24E66367-EC6F-487E-8342-14ECC56FBA7C}" destId="{BAE9973E-6F39-49EB-846B-16660CC769DE}" srcOrd="0" destOrd="0" presId="urn:microsoft.com/office/officeart/2009/3/layout/StepUpProcess"/>
    <dgm:cxn modelId="{B8F0A525-CCFD-48C5-B4EC-34BA81B2ADBC}" srcId="{6AEFFF6E-C88D-4429-8CF8-F29EF01A270D}" destId="{8C68B72A-069E-4DE6-8890-589FD897C8FE}" srcOrd="2" destOrd="0" parTransId="{A0AA0948-3A08-480A-BF59-F96DBA0FEB8C}" sibTransId="{29BFCB45-971D-4A29-B8CC-A19A54D4B702}"/>
    <dgm:cxn modelId="{A55A742E-542C-45E1-AC46-C714B3B31F07}" srcId="{6AEFFF6E-C88D-4429-8CF8-F29EF01A270D}" destId="{24E66367-EC6F-487E-8342-14ECC56FBA7C}" srcOrd="0" destOrd="0" parTransId="{0F3CF9E5-5C07-4846-93D4-A30AB93C5D71}" sibTransId="{D2E6FAD9-3FF3-47FF-B70A-82CD4A87734C}"/>
    <dgm:cxn modelId="{918BDAA0-1D66-4AC1-B3A8-04DAFB19B416}" type="presOf" srcId="{8C68B72A-069E-4DE6-8890-589FD897C8FE}" destId="{CE4D843F-5FBB-49C7-B258-D1E80F5D04F7}" srcOrd="0" destOrd="0" presId="urn:microsoft.com/office/officeart/2009/3/layout/StepUpProcess"/>
    <dgm:cxn modelId="{1FC7B741-DF59-490F-87F5-475900407BBF}" type="presOf" srcId="{6AEFFF6E-C88D-4429-8CF8-F29EF01A270D}" destId="{6D0A0136-B595-4A8A-95D2-3B027DCCAC1E}" srcOrd="0" destOrd="0" presId="urn:microsoft.com/office/officeart/2009/3/layout/StepUpProcess"/>
    <dgm:cxn modelId="{15DEC208-E535-47F4-8641-50A1A1B6EF13}" type="presOf" srcId="{E29F7AD0-6A0D-400E-94CC-1CB475924BA8}" destId="{EEDD99FC-58E1-43BA-8BA3-EAB5AEC946F1}" srcOrd="0" destOrd="0" presId="urn:microsoft.com/office/officeart/2009/3/layout/StepUpProcess"/>
    <dgm:cxn modelId="{896E2FF3-63C7-4043-B36B-BA00E37E42C4}" type="presParOf" srcId="{6D0A0136-B595-4A8A-95D2-3B027DCCAC1E}" destId="{75384747-0F59-4DF1-AF73-7823E52E8A9F}" srcOrd="0" destOrd="0" presId="urn:microsoft.com/office/officeart/2009/3/layout/StepUpProcess"/>
    <dgm:cxn modelId="{7FEC8BBC-D17F-4D0C-9648-25397340057F}" type="presParOf" srcId="{75384747-0F59-4DF1-AF73-7823E52E8A9F}" destId="{ED04406B-F9DB-4549-A2DE-D7B3D79D87B9}" srcOrd="0" destOrd="0" presId="urn:microsoft.com/office/officeart/2009/3/layout/StepUpProcess"/>
    <dgm:cxn modelId="{00EAEAA9-9244-46AB-A82C-A4064D595644}" type="presParOf" srcId="{75384747-0F59-4DF1-AF73-7823E52E8A9F}" destId="{BAE9973E-6F39-49EB-846B-16660CC769DE}" srcOrd="1" destOrd="0" presId="urn:microsoft.com/office/officeart/2009/3/layout/StepUpProcess"/>
    <dgm:cxn modelId="{46973546-F249-4FA4-B471-8C8EF70A752A}" type="presParOf" srcId="{75384747-0F59-4DF1-AF73-7823E52E8A9F}" destId="{39F18599-77A1-4933-BA01-40CE5FC8425D}" srcOrd="2" destOrd="0" presId="urn:microsoft.com/office/officeart/2009/3/layout/StepUpProcess"/>
    <dgm:cxn modelId="{15A8D621-A14A-4863-AD55-6A670FD8642A}" type="presParOf" srcId="{6D0A0136-B595-4A8A-95D2-3B027DCCAC1E}" destId="{FDC03961-F77A-4507-96F3-7338411839F1}" srcOrd="1" destOrd="0" presId="urn:microsoft.com/office/officeart/2009/3/layout/StepUpProcess"/>
    <dgm:cxn modelId="{9A225CCA-3C46-4F65-BFE0-815744B3E321}" type="presParOf" srcId="{FDC03961-F77A-4507-96F3-7338411839F1}" destId="{FDC71681-4F6F-4243-AE16-FAC510046148}" srcOrd="0" destOrd="0" presId="urn:microsoft.com/office/officeart/2009/3/layout/StepUpProcess"/>
    <dgm:cxn modelId="{0FB8EE71-EEA9-4F64-A300-641E3C9BD2EB}" type="presParOf" srcId="{6D0A0136-B595-4A8A-95D2-3B027DCCAC1E}" destId="{BF43DC03-AAC1-4DE7-A3D5-8D10998BA820}" srcOrd="2" destOrd="0" presId="urn:microsoft.com/office/officeart/2009/3/layout/StepUpProcess"/>
    <dgm:cxn modelId="{817F6516-5804-42A0-BF10-C5932BF6C4A9}" type="presParOf" srcId="{BF43DC03-AAC1-4DE7-A3D5-8D10998BA820}" destId="{C91B4BFE-0497-4F90-A78E-038D96D30DD2}" srcOrd="0" destOrd="0" presId="urn:microsoft.com/office/officeart/2009/3/layout/StepUpProcess"/>
    <dgm:cxn modelId="{6823944D-3DF2-4BC6-949D-CEA4CC22088C}" type="presParOf" srcId="{BF43DC03-AAC1-4DE7-A3D5-8D10998BA820}" destId="{EEDD99FC-58E1-43BA-8BA3-EAB5AEC946F1}" srcOrd="1" destOrd="0" presId="urn:microsoft.com/office/officeart/2009/3/layout/StepUpProcess"/>
    <dgm:cxn modelId="{34ACB370-34E2-4DBA-BF6B-DB5B91E04791}" type="presParOf" srcId="{BF43DC03-AAC1-4DE7-A3D5-8D10998BA820}" destId="{1F1E0BFF-8CA3-4317-A640-F26C0A30CBEB}" srcOrd="2" destOrd="0" presId="urn:microsoft.com/office/officeart/2009/3/layout/StepUpProcess"/>
    <dgm:cxn modelId="{AC12B6DF-7A0D-42BB-B8A3-20D47292A5D1}" type="presParOf" srcId="{6D0A0136-B595-4A8A-95D2-3B027DCCAC1E}" destId="{6A6CAABD-CA5C-482E-A59F-F32E7864741C}" srcOrd="3" destOrd="0" presId="urn:microsoft.com/office/officeart/2009/3/layout/StepUpProcess"/>
    <dgm:cxn modelId="{5A14B180-8718-4F17-8989-774E2A2516B2}" type="presParOf" srcId="{6A6CAABD-CA5C-482E-A59F-F32E7864741C}" destId="{312887A4-986B-4A8F-B7D6-CF8F39D370B5}" srcOrd="0" destOrd="0" presId="urn:microsoft.com/office/officeart/2009/3/layout/StepUpProcess"/>
    <dgm:cxn modelId="{1C81AC87-E67B-4612-8E99-503BAFF83AB2}" type="presParOf" srcId="{6D0A0136-B595-4A8A-95D2-3B027DCCAC1E}" destId="{FBFC874F-5DD7-477A-B36B-4F951CBD678F}" srcOrd="4" destOrd="0" presId="urn:microsoft.com/office/officeart/2009/3/layout/StepUpProcess"/>
    <dgm:cxn modelId="{5D052E97-1A0D-47F3-BD1D-932DCC494107}" type="presParOf" srcId="{FBFC874F-5DD7-477A-B36B-4F951CBD678F}" destId="{EF60907A-1E52-49B3-B996-67A6AAC03D80}" srcOrd="0" destOrd="0" presId="urn:microsoft.com/office/officeart/2009/3/layout/StepUpProcess"/>
    <dgm:cxn modelId="{AAEABAAC-022C-4173-9BB0-6E409631E81B}" type="presParOf" srcId="{FBFC874F-5DD7-477A-B36B-4F951CBD678F}" destId="{CE4D843F-5FBB-49C7-B258-D1E80F5D04F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6667A5-8034-4B08-8747-DEC561667DA3}" type="doc">
      <dgm:prSet loTypeId="urn:microsoft.com/office/officeart/2005/8/layout/h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292497A-8092-4847-BB45-EF7DC4B3F6F5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BR" sz="1800" i="1" dirty="0"/>
            <a:t>Visita à Feira Internacional de Tecnologias IFAT</a:t>
          </a:r>
          <a:r>
            <a:rPr lang="pt-BR" sz="1800" dirty="0"/>
            <a:t> </a:t>
          </a:r>
        </a:p>
        <a:p>
          <a:endParaRPr lang="pt-BR" sz="1800" dirty="0"/>
        </a:p>
        <a:p>
          <a:r>
            <a:rPr lang="pt-BR" sz="1800" dirty="0"/>
            <a:t>30 de maio a 3 de Junho</a:t>
          </a:r>
        </a:p>
      </dgm:t>
    </dgm:pt>
    <dgm:pt modelId="{FF8DEB34-2B45-4098-AE59-054D272F6E36}" type="parTrans" cxnId="{4E68C726-291E-4184-AAA5-1707B9608E02}">
      <dgm:prSet/>
      <dgm:spPr/>
      <dgm:t>
        <a:bodyPr/>
        <a:lstStyle/>
        <a:p>
          <a:endParaRPr lang="pt-BR" sz="2400"/>
        </a:p>
      </dgm:t>
    </dgm:pt>
    <dgm:pt modelId="{6B131265-622F-4750-9789-6B74FB3D62F7}" type="sibTrans" cxnId="{4E68C726-291E-4184-AAA5-1707B9608E02}">
      <dgm:prSet/>
      <dgm:spPr/>
      <dgm:t>
        <a:bodyPr/>
        <a:lstStyle/>
        <a:p>
          <a:endParaRPr lang="pt-BR" sz="2400"/>
        </a:p>
      </dgm:t>
    </dgm:pt>
    <dgm:pt modelId="{C8741317-3873-4E56-BA73-014BCE3E5E00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BR" sz="1800" i="1" dirty="0"/>
            <a:t>4° Workshop Internacional sobre Aproveitamento Energético de Biogás de </a:t>
          </a:r>
          <a:r>
            <a:rPr lang="pt-BR" sz="1800" i="1" dirty="0" err="1"/>
            <a:t>ETEs</a:t>
          </a:r>
          <a:r>
            <a:rPr lang="pt-BR" sz="1800" i="1" dirty="0"/>
            <a:t>. </a:t>
          </a:r>
        </a:p>
        <a:p>
          <a:r>
            <a:rPr lang="pt-BR" sz="1800" dirty="0"/>
            <a:t>28 e 29 de Julho em Curitiba</a:t>
          </a:r>
        </a:p>
      </dgm:t>
    </dgm:pt>
    <dgm:pt modelId="{1A9EBD4E-7874-4C59-8FCE-71B14F1821C5}" type="parTrans" cxnId="{96D3CF37-D19C-4C3A-9A9D-13F062A03C15}">
      <dgm:prSet/>
      <dgm:spPr/>
      <dgm:t>
        <a:bodyPr/>
        <a:lstStyle/>
        <a:p>
          <a:endParaRPr lang="pt-BR" sz="2400"/>
        </a:p>
      </dgm:t>
    </dgm:pt>
    <dgm:pt modelId="{E5EF0B2F-2501-4A45-8552-284C83318F34}" type="sibTrans" cxnId="{96D3CF37-D19C-4C3A-9A9D-13F062A03C15}">
      <dgm:prSet/>
      <dgm:spPr/>
      <dgm:t>
        <a:bodyPr/>
        <a:lstStyle/>
        <a:p>
          <a:endParaRPr lang="pt-BR" sz="2400"/>
        </a:p>
      </dgm:t>
    </dgm:pt>
    <dgm:pt modelId="{41AACD3A-D5BA-4ACF-B711-FDB24E2CEEF4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BR" sz="1800" i="1" dirty="0"/>
            <a:t>Encontro Técnico </a:t>
          </a:r>
          <a:r>
            <a:rPr lang="pt-BR" sz="1600" i="1" dirty="0"/>
            <a:t>AESABESP/FENASAN. </a:t>
          </a:r>
        </a:p>
        <a:p>
          <a:r>
            <a:rPr lang="pt-BR" sz="1800" dirty="0"/>
            <a:t>Painel:</a:t>
          </a:r>
          <a:r>
            <a:rPr lang="pt-BR" sz="1800" i="1" dirty="0"/>
            <a:t> Avanços e Perspectivas do Biogás em </a:t>
          </a:r>
          <a:r>
            <a:rPr lang="pt-BR" sz="1800" i="1" dirty="0" err="1"/>
            <a:t>ETEs</a:t>
          </a:r>
          <a:r>
            <a:rPr lang="pt-BR" sz="1800" i="1" dirty="0"/>
            <a:t> </a:t>
          </a:r>
        </a:p>
        <a:p>
          <a:r>
            <a:rPr lang="pt-BR" sz="1800" i="1" dirty="0"/>
            <a:t>16 a 18 de Agosto</a:t>
          </a:r>
          <a:endParaRPr lang="pt-BR" sz="1800" dirty="0"/>
        </a:p>
      </dgm:t>
    </dgm:pt>
    <dgm:pt modelId="{5F254812-1005-4235-BC71-B94F352DC8E6}" type="parTrans" cxnId="{7D97EF3E-B0FC-4070-8072-063A4CC2A3D4}">
      <dgm:prSet/>
      <dgm:spPr/>
      <dgm:t>
        <a:bodyPr/>
        <a:lstStyle/>
        <a:p>
          <a:endParaRPr lang="pt-BR" sz="2400"/>
        </a:p>
      </dgm:t>
    </dgm:pt>
    <dgm:pt modelId="{BE264CC5-F038-4E7A-9782-AA7F0F56E2FB}" type="sibTrans" cxnId="{7D97EF3E-B0FC-4070-8072-063A4CC2A3D4}">
      <dgm:prSet/>
      <dgm:spPr/>
      <dgm:t>
        <a:bodyPr/>
        <a:lstStyle/>
        <a:p>
          <a:endParaRPr lang="pt-BR" sz="2400"/>
        </a:p>
      </dgm:t>
    </dgm:pt>
    <dgm:pt modelId="{1618C8BC-1A41-4370-B929-D82E046D8C5B}">
      <dgm:prSet phldrT="[Texto]" custT="1"/>
      <dgm:spPr>
        <a:solidFill>
          <a:srgbClr val="92D050"/>
        </a:solidFill>
      </dgm:spPr>
      <dgm:t>
        <a:bodyPr/>
        <a:lstStyle/>
        <a:p>
          <a:r>
            <a:rPr lang="pt-BR" sz="1800" dirty="0"/>
            <a:t>Curso para Operadores em parceria com ABES</a:t>
          </a:r>
        </a:p>
        <a:p>
          <a:r>
            <a:rPr lang="pt-BR" sz="1800" dirty="0"/>
            <a:t>Em breve</a:t>
          </a:r>
        </a:p>
      </dgm:t>
    </dgm:pt>
    <dgm:pt modelId="{11105237-7019-4621-BC82-BA29623AD31F}" type="parTrans" cxnId="{33237377-6B8D-4782-BF51-591B70E94FB7}">
      <dgm:prSet/>
      <dgm:spPr/>
      <dgm:t>
        <a:bodyPr/>
        <a:lstStyle/>
        <a:p>
          <a:endParaRPr lang="pt-BR" sz="2400"/>
        </a:p>
      </dgm:t>
    </dgm:pt>
    <dgm:pt modelId="{2CB691BB-532B-461E-B0CA-F29331A9107B}" type="sibTrans" cxnId="{33237377-6B8D-4782-BF51-591B70E94FB7}">
      <dgm:prSet/>
      <dgm:spPr/>
      <dgm:t>
        <a:bodyPr/>
        <a:lstStyle/>
        <a:p>
          <a:endParaRPr lang="pt-BR" sz="2400"/>
        </a:p>
      </dgm:t>
    </dgm:pt>
    <dgm:pt modelId="{85DFB7E4-DD59-4AEF-BCD3-3F7D13FBB0BE}" type="pres">
      <dgm:prSet presAssocID="{FA6667A5-8034-4B08-8747-DEC561667DA3}" presName="Name0" presStyleCnt="0">
        <dgm:presLayoutVars>
          <dgm:dir/>
          <dgm:resizeHandles val="exact"/>
        </dgm:presLayoutVars>
      </dgm:prSet>
      <dgm:spPr/>
    </dgm:pt>
    <dgm:pt modelId="{E2B819AD-1A22-4D53-AC0C-21BEE290B31D}" type="pres">
      <dgm:prSet presAssocID="{2292497A-8092-4847-BB45-EF7DC4B3F6F5}" presName="node" presStyleLbl="node1" presStyleIdx="0" presStyleCnt="4">
        <dgm:presLayoutVars>
          <dgm:bulletEnabled val="1"/>
        </dgm:presLayoutVars>
      </dgm:prSet>
      <dgm:spPr/>
    </dgm:pt>
    <dgm:pt modelId="{325E7AE8-7A92-4D1B-B302-98FB52EABA69}" type="pres">
      <dgm:prSet presAssocID="{6B131265-622F-4750-9789-6B74FB3D62F7}" presName="sibTrans" presStyleCnt="0"/>
      <dgm:spPr/>
    </dgm:pt>
    <dgm:pt modelId="{ED271A07-D171-4570-A8B6-9CAEB647BE98}" type="pres">
      <dgm:prSet presAssocID="{C8741317-3873-4E56-BA73-014BCE3E5E00}" presName="node" presStyleLbl="node1" presStyleIdx="1" presStyleCnt="4" custScaleX="131407">
        <dgm:presLayoutVars>
          <dgm:bulletEnabled val="1"/>
        </dgm:presLayoutVars>
      </dgm:prSet>
      <dgm:spPr/>
    </dgm:pt>
    <dgm:pt modelId="{18067785-2961-491D-8F56-4EC7C69481BD}" type="pres">
      <dgm:prSet presAssocID="{E5EF0B2F-2501-4A45-8552-284C83318F34}" presName="sibTrans" presStyleCnt="0"/>
      <dgm:spPr/>
    </dgm:pt>
    <dgm:pt modelId="{74B0B387-B5D0-4BE2-AC01-3AF927531F33}" type="pres">
      <dgm:prSet presAssocID="{41AACD3A-D5BA-4ACF-B711-FDB24E2CEEF4}" presName="node" presStyleLbl="node1" presStyleIdx="2" presStyleCnt="4" custScaleX="141580">
        <dgm:presLayoutVars>
          <dgm:bulletEnabled val="1"/>
        </dgm:presLayoutVars>
      </dgm:prSet>
      <dgm:spPr/>
    </dgm:pt>
    <dgm:pt modelId="{35A1B1CF-FB0B-4C0F-99C0-28198ACF3C8B}" type="pres">
      <dgm:prSet presAssocID="{BE264CC5-F038-4E7A-9782-AA7F0F56E2FB}" presName="sibTrans" presStyleCnt="0"/>
      <dgm:spPr/>
    </dgm:pt>
    <dgm:pt modelId="{61749521-6230-4C9F-8B60-14BD1100DF90}" type="pres">
      <dgm:prSet presAssocID="{1618C8BC-1A41-4370-B929-D82E046D8C5B}" presName="node" presStyleLbl="node1" presStyleIdx="3" presStyleCnt="4">
        <dgm:presLayoutVars>
          <dgm:bulletEnabled val="1"/>
        </dgm:presLayoutVars>
      </dgm:prSet>
      <dgm:spPr/>
    </dgm:pt>
  </dgm:ptLst>
  <dgm:cxnLst>
    <dgm:cxn modelId="{041A57AB-ECC1-4213-B9F3-BD6621C60125}" type="presOf" srcId="{C8741317-3873-4E56-BA73-014BCE3E5E00}" destId="{ED271A07-D171-4570-A8B6-9CAEB647BE98}" srcOrd="0" destOrd="0" presId="urn:microsoft.com/office/officeart/2005/8/layout/hList6"/>
    <dgm:cxn modelId="{240B85A7-F796-4710-B144-C30284B70FAD}" type="presOf" srcId="{1618C8BC-1A41-4370-B929-D82E046D8C5B}" destId="{61749521-6230-4C9F-8B60-14BD1100DF90}" srcOrd="0" destOrd="0" presId="urn:microsoft.com/office/officeart/2005/8/layout/hList6"/>
    <dgm:cxn modelId="{7D97EF3E-B0FC-4070-8072-063A4CC2A3D4}" srcId="{FA6667A5-8034-4B08-8747-DEC561667DA3}" destId="{41AACD3A-D5BA-4ACF-B711-FDB24E2CEEF4}" srcOrd="2" destOrd="0" parTransId="{5F254812-1005-4235-BC71-B94F352DC8E6}" sibTransId="{BE264CC5-F038-4E7A-9782-AA7F0F56E2FB}"/>
    <dgm:cxn modelId="{4E68C726-291E-4184-AAA5-1707B9608E02}" srcId="{FA6667A5-8034-4B08-8747-DEC561667DA3}" destId="{2292497A-8092-4847-BB45-EF7DC4B3F6F5}" srcOrd="0" destOrd="0" parTransId="{FF8DEB34-2B45-4098-AE59-054D272F6E36}" sibTransId="{6B131265-622F-4750-9789-6B74FB3D62F7}"/>
    <dgm:cxn modelId="{A0B38655-2236-4FCB-817A-66FF03F4AA13}" type="presOf" srcId="{FA6667A5-8034-4B08-8747-DEC561667DA3}" destId="{85DFB7E4-DD59-4AEF-BCD3-3F7D13FBB0BE}" srcOrd="0" destOrd="0" presId="urn:microsoft.com/office/officeart/2005/8/layout/hList6"/>
    <dgm:cxn modelId="{455FBC9D-ED15-4F11-9C51-24F795BEC813}" type="presOf" srcId="{2292497A-8092-4847-BB45-EF7DC4B3F6F5}" destId="{E2B819AD-1A22-4D53-AC0C-21BEE290B31D}" srcOrd="0" destOrd="0" presId="urn:microsoft.com/office/officeart/2005/8/layout/hList6"/>
    <dgm:cxn modelId="{96D3CF37-D19C-4C3A-9A9D-13F062A03C15}" srcId="{FA6667A5-8034-4B08-8747-DEC561667DA3}" destId="{C8741317-3873-4E56-BA73-014BCE3E5E00}" srcOrd="1" destOrd="0" parTransId="{1A9EBD4E-7874-4C59-8FCE-71B14F1821C5}" sibTransId="{E5EF0B2F-2501-4A45-8552-284C83318F34}"/>
    <dgm:cxn modelId="{33237377-6B8D-4782-BF51-591B70E94FB7}" srcId="{FA6667A5-8034-4B08-8747-DEC561667DA3}" destId="{1618C8BC-1A41-4370-B929-D82E046D8C5B}" srcOrd="3" destOrd="0" parTransId="{11105237-7019-4621-BC82-BA29623AD31F}" sibTransId="{2CB691BB-532B-461E-B0CA-F29331A9107B}"/>
    <dgm:cxn modelId="{D33CA17D-2B03-4409-B92F-65C388636DD4}" type="presOf" srcId="{41AACD3A-D5BA-4ACF-B711-FDB24E2CEEF4}" destId="{74B0B387-B5D0-4BE2-AC01-3AF927531F33}" srcOrd="0" destOrd="0" presId="urn:microsoft.com/office/officeart/2005/8/layout/hList6"/>
    <dgm:cxn modelId="{D3C05883-F507-4B12-B2DF-452A4A3CC9C0}" type="presParOf" srcId="{85DFB7E4-DD59-4AEF-BCD3-3F7D13FBB0BE}" destId="{E2B819AD-1A22-4D53-AC0C-21BEE290B31D}" srcOrd="0" destOrd="0" presId="urn:microsoft.com/office/officeart/2005/8/layout/hList6"/>
    <dgm:cxn modelId="{C36F69EC-224D-45C0-8B89-73C14570656D}" type="presParOf" srcId="{85DFB7E4-DD59-4AEF-BCD3-3F7D13FBB0BE}" destId="{325E7AE8-7A92-4D1B-B302-98FB52EABA69}" srcOrd="1" destOrd="0" presId="urn:microsoft.com/office/officeart/2005/8/layout/hList6"/>
    <dgm:cxn modelId="{2F4F41A0-8F0B-46D9-9E00-2C3A5B3C1FB1}" type="presParOf" srcId="{85DFB7E4-DD59-4AEF-BCD3-3F7D13FBB0BE}" destId="{ED271A07-D171-4570-A8B6-9CAEB647BE98}" srcOrd="2" destOrd="0" presId="urn:microsoft.com/office/officeart/2005/8/layout/hList6"/>
    <dgm:cxn modelId="{EB9C1C97-7E91-402B-9905-9C38A6FEC6BE}" type="presParOf" srcId="{85DFB7E4-DD59-4AEF-BCD3-3F7D13FBB0BE}" destId="{18067785-2961-491D-8F56-4EC7C69481BD}" srcOrd="3" destOrd="0" presId="urn:microsoft.com/office/officeart/2005/8/layout/hList6"/>
    <dgm:cxn modelId="{AD043838-2F68-43C8-AB39-32AF538DE919}" type="presParOf" srcId="{85DFB7E4-DD59-4AEF-BCD3-3F7D13FBB0BE}" destId="{74B0B387-B5D0-4BE2-AC01-3AF927531F33}" srcOrd="4" destOrd="0" presId="urn:microsoft.com/office/officeart/2005/8/layout/hList6"/>
    <dgm:cxn modelId="{1109CFEF-084B-4429-8EF6-ECFD76D28C90}" type="presParOf" srcId="{85DFB7E4-DD59-4AEF-BCD3-3F7D13FBB0BE}" destId="{35A1B1CF-FB0B-4C0F-99C0-28198ACF3C8B}" srcOrd="5" destOrd="0" presId="urn:microsoft.com/office/officeart/2005/8/layout/hList6"/>
    <dgm:cxn modelId="{FBFD5CFC-F4FD-4E2D-84A9-C03F94026A75}" type="presParOf" srcId="{85DFB7E4-DD59-4AEF-BCD3-3F7D13FBB0BE}" destId="{61749521-6230-4C9F-8B60-14BD1100DF90}" srcOrd="6" destOrd="0" presId="urn:microsoft.com/office/officeart/2005/8/layout/hList6"/>
  </dgm:cxnLst>
  <dgm:bg>
    <a:solidFill>
      <a:schemeClr val="tx1">
        <a:lumMod val="75000"/>
        <a:lumOff val="2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2B5D5-728C-47C1-B706-8DFFAC8A2B1B}">
      <dsp:nvSpPr>
        <dsp:cNvPr id="0" name=""/>
        <dsp:cNvSpPr/>
      </dsp:nvSpPr>
      <dsp:spPr>
        <a:xfrm>
          <a:off x="4483802" y="3707066"/>
          <a:ext cx="2164046" cy="2413613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 dirty="0"/>
            <a:t>Biogás</a:t>
          </a:r>
        </a:p>
      </dsp:txBody>
      <dsp:txXfrm>
        <a:off x="4800719" y="4060531"/>
        <a:ext cx="1530212" cy="1706683"/>
      </dsp:txXfrm>
    </dsp:sp>
    <dsp:sp modelId="{3058AA45-C753-47C2-BD9A-8425E4CDCBE8}">
      <dsp:nvSpPr>
        <dsp:cNvPr id="0" name=""/>
        <dsp:cNvSpPr/>
      </dsp:nvSpPr>
      <dsp:spPr>
        <a:xfrm rot="12767979">
          <a:off x="2449028" y="3339410"/>
          <a:ext cx="2512658" cy="79577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F6BBE3-54D3-4D69-B862-B7F712980C0A}">
      <dsp:nvSpPr>
        <dsp:cNvPr id="0" name=""/>
        <dsp:cNvSpPr/>
      </dsp:nvSpPr>
      <dsp:spPr>
        <a:xfrm>
          <a:off x="877101" y="1080119"/>
          <a:ext cx="3033724" cy="35793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/>
            <a:t>Econômica</a:t>
          </a:r>
        </a:p>
        <a:p>
          <a:pPr marL="0" lvl="0" indent="0" algn="l" defTabSz="1155700">
            <a:lnSpc>
              <a:spcPct val="11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Redução de custos operacionais/</a:t>
          </a:r>
        </a:p>
        <a:p>
          <a:pPr marL="0" lvl="0" indent="0" algn="l" defTabSz="1155700">
            <a:lnSpc>
              <a:spcPct val="11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Fonte adicional de Receita</a:t>
          </a:r>
        </a:p>
        <a:p>
          <a:pPr marL="0" lvl="0" indent="0" algn="l" defTabSz="1155700">
            <a:lnSpc>
              <a:spcPct val="11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Armazenável </a:t>
          </a:r>
          <a:br>
            <a:rPr lang="pt-BR" sz="2000" kern="1200" dirty="0"/>
          </a:br>
          <a:r>
            <a:rPr lang="pt-BR" sz="2000" kern="1200" dirty="0"/>
            <a:t>(horário de ponta)</a:t>
          </a:r>
        </a:p>
        <a:p>
          <a:pPr marL="0" lvl="0" indent="0" algn="l" defTabSz="1155700">
            <a:lnSpc>
              <a:spcPct val="11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Versátil no uso </a:t>
          </a:r>
          <a:br>
            <a:rPr lang="pt-BR" sz="2000" kern="1200" dirty="0"/>
          </a:br>
          <a:r>
            <a:rPr lang="pt-BR" sz="2000" kern="1200" dirty="0"/>
            <a:t>(térmico/elétrico/veicular</a:t>
          </a:r>
          <a:r>
            <a:rPr lang="pt-BR" sz="1800" kern="1200" dirty="0"/>
            <a:t>)</a:t>
          </a:r>
        </a:p>
      </dsp:txBody>
      <dsp:txXfrm>
        <a:off x="965956" y="1168974"/>
        <a:ext cx="2856014" cy="3401600"/>
      </dsp:txXfrm>
    </dsp:sp>
    <dsp:sp modelId="{DB3F3A5B-C9AE-440D-A78A-408D9F14F04D}">
      <dsp:nvSpPr>
        <dsp:cNvPr id="0" name=""/>
        <dsp:cNvSpPr/>
      </dsp:nvSpPr>
      <dsp:spPr>
        <a:xfrm rot="16216424">
          <a:off x="4192174" y="2243495"/>
          <a:ext cx="2838212" cy="79577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07E487-FCD4-4208-945A-026CCE58483C}">
      <dsp:nvSpPr>
        <dsp:cNvPr id="0" name=""/>
        <dsp:cNvSpPr/>
      </dsp:nvSpPr>
      <dsp:spPr>
        <a:xfrm>
          <a:off x="4181873" y="0"/>
          <a:ext cx="2802921" cy="24981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/>
            <a:t>Ambiental</a:t>
          </a:r>
        </a:p>
        <a:p>
          <a:pPr marL="0" lvl="0" indent="0" algn="l" defTabSz="1155700">
            <a:lnSpc>
              <a:spcPct val="11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Fonte renovável</a:t>
          </a:r>
        </a:p>
        <a:p>
          <a:pPr marL="0" lvl="0" indent="0" algn="l" defTabSz="1155700">
            <a:lnSpc>
              <a:spcPct val="11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Mitigação de gás de efeito estufa (25x CO2)</a:t>
          </a:r>
        </a:p>
        <a:p>
          <a:pPr marL="0" lvl="0" indent="0" algn="l" defTabSz="1155700">
            <a:lnSpc>
              <a:spcPct val="11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Melhoria da qualidade do efluente</a:t>
          </a:r>
        </a:p>
      </dsp:txBody>
      <dsp:txXfrm>
        <a:off x="4255040" y="73167"/>
        <a:ext cx="2656587" cy="2351777"/>
      </dsp:txXfrm>
    </dsp:sp>
    <dsp:sp modelId="{457DCCCC-8F66-4C98-AD18-BBE6737A957F}">
      <dsp:nvSpPr>
        <dsp:cNvPr id="0" name=""/>
        <dsp:cNvSpPr/>
      </dsp:nvSpPr>
      <dsp:spPr>
        <a:xfrm rot="19722702">
          <a:off x="6204440" y="3308617"/>
          <a:ext cx="2209930" cy="795779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02D5DC-5569-4BE8-ADE0-19ABF96DDCCB}">
      <dsp:nvSpPr>
        <dsp:cNvPr id="0" name=""/>
        <dsp:cNvSpPr/>
      </dsp:nvSpPr>
      <dsp:spPr>
        <a:xfrm>
          <a:off x="7220114" y="2060898"/>
          <a:ext cx="2588565" cy="21220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155700">
            <a:spcBef>
              <a:spcPct val="0"/>
            </a:spcBef>
            <a:buNone/>
          </a:pPr>
          <a:r>
            <a:rPr lang="pt-BR" sz="2600" b="1" kern="1200" dirty="0"/>
            <a:t>Social</a:t>
          </a:r>
        </a:p>
        <a:p>
          <a:pPr lvl="0" algn="ctr" defTabSz="1155700">
            <a:spcBef>
              <a:spcPct val="0"/>
            </a:spcBef>
            <a:buNone/>
          </a:pPr>
          <a:r>
            <a:rPr lang="pt-BR" sz="2000" b="0" kern="1200" dirty="0"/>
            <a:t>Necessidade de capacitação do setor</a:t>
          </a:r>
        </a:p>
        <a:p>
          <a:pPr marL="342900" lvl="0" indent="-342900" algn="l" defTabSz="11557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pt-BR" sz="2000" b="0" kern="1200" dirty="0"/>
            <a:t>       Redução do Odor para o Entorno</a:t>
          </a:r>
        </a:p>
      </dsp:txBody>
      <dsp:txXfrm>
        <a:off x="7282268" y="2123052"/>
        <a:ext cx="2464257" cy="19977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BDD87-BD24-4461-9B24-8481EEEAD334}">
      <dsp:nvSpPr>
        <dsp:cNvPr id="0" name=""/>
        <dsp:cNvSpPr/>
      </dsp:nvSpPr>
      <dsp:spPr>
        <a:xfrm rot="10800000">
          <a:off x="1332903" y="521516"/>
          <a:ext cx="4263997" cy="9689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8814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Fase gasosa do tratamento ainda é pouco conhecida</a:t>
          </a:r>
        </a:p>
      </dsp:txBody>
      <dsp:txXfrm rot="10800000">
        <a:off x="1575142" y="521516"/>
        <a:ext cx="4021758" cy="968955"/>
      </dsp:txXfrm>
    </dsp:sp>
    <dsp:sp modelId="{18C0E24A-2809-4BBF-BA1A-84BD0774884A}">
      <dsp:nvSpPr>
        <dsp:cNvPr id="0" name=""/>
        <dsp:cNvSpPr/>
      </dsp:nvSpPr>
      <dsp:spPr>
        <a:xfrm>
          <a:off x="852806" y="638210"/>
          <a:ext cx="901639" cy="842159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E5DC3-EFB3-404E-A934-A049A7BC249B}">
      <dsp:nvSpPr>
        <dsp:cNvPr id="0" name=""/>
        <dsp:cNvSpPr/>
      </dsp:nvSpPr>
      <dsp:spPr>
        <a:xfrm rot="10800000">
          <a:off x="1301532" y="2982235"/>
          <a:ext cx="4313099" cy="944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8814" tIns="91440" rIns="170688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baseline="0" dirty="0"/>
            <a:t>Problemas à montante dos Reatores Anaeróbios</a:t>
          </a:r>
        </a:p>
      </dsp:txBody>
      <dsp:txXfrm rot="10800000">
        <a:off x="1537587" y="2982235"/>
        <a:ext cx="4077044" cy="944221"/>
      </dsp:txXfrm>
    </dsp:sp>
    <dsp:sp modelId="{2948D023-0C76-4D7D-8502-597998969B01}">
      <dsp:nvSpPr>
        <dsp:cNvPr id="0" name=""/>
        <dsp:cNvSpPr/>
      </dsp:nvSpPr>
      <dsp:spPr>
        <a:xfrm>
          <a:off x="816595" y="3040197"/>
          <a:ext cx="910857" cy="899645"/>
        </a:xfrm>
        <a:prstGeom prst="ellipse">
          <a:avLst/>
        </a:prstGeom>
        <a:solidFill>
          <a:srgbClr val="44546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2A65F-7376-4CE8-AAB8-8BF4093EE7A7}">
      <dsp:nvSpPr>
        <dsp:cNvPr id="0" name=""/>
        <dsp:cNvSpPr/>
      </dsp:nvSpPr>
      <dsp:spPr>
        <a:xfrm rot="10800000">
          <a:off x="1525912" y="119687"/>
          <a:ext cx="6876384" cy="7791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922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Necessidade de Otimização dos Reatores: 		do projeto à operação</a:t>
          </a:r>
        </a:p>
      </dsp:txBody>
      <dsp:txXfrm rot="10800000">
        <a:off x="1720712" y="119687"/>
        <a:ext cx="6681584" cy="779199"/>
      </dsp:txXfrm>
    </dsp:sp>
    <dsp:sp modelId="{F047938A-7A51-43AF-898A-9AD19052530C}">
      <dsp:nvSpPr>
        <dsp:cNvPr id="0" name=""/>
        <dsp:cNvSpPr/>
      </dsp:nvSpPr>
      <dsp:spPr>
        <a:xfrm>
          <a:off x="1246774" y="272"/>
          <a:ext cx="1018028" cy="1018028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82AF9C-C661-442D-ACEC-9861529C8E9D}">
      <dsp:nvSpPr>
        <dsp:cNvPr id="0" name=""/>
        <dsp:cNvSpPr/>
      </dsp:nvSpPr>
      <dsp:spPr>
        <a:xfrm rot="10800000">
          <a:off x="1638139" y="1439925"/>
          <a:ext cx="6726748" cy="7825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922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Necessidade de Capacitação técnica e desmistificação do tema</a:t>
          </a:r>
        </a:p>
      </dsp:txBody>
      <dsp:txXfrm rot="10800000">
        <a:off x="1833778" y="1439925"/>
        <a:ext cx="6531109" cy="782558"/>
      </dsp:txXfrm>
    </dsp:sp>
    <dsp:sp modelId="{DE259DE7-9F93-4725-B2E8-50F1D8D11B2A}">
      <dsp:nvSpPr>
        <dsp:cNvPr id="0" name=""/>
        <dsp:cNvSpPr/>
      </dsp:nvSpPr>
      <dsp:spPr>
        <a:xfrm>
          <a:off x="1284183" y="1322190"/>
          <a:ext cx="1018028" cy="1018028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1CE0A-19A3-4EAD-9FC0-93755429239C}">
      <dsp:nvSpPr>
        <dsp:cNvPr id="0" name=""/>
        <dsp:cNvSpPr/>
      </dsp:nvSpPr>
      <dsp:spPr>
        <a:xfrm rot="10800000">
          <a:off x="1638139" y="2760163"/>
          <a:ext cx="6726748" cy="7859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922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Necessidade de Avaliar o Potencial real na ETE</a:t>
          </a:r>
        </a:p>
      </dsp:txBody>
      <dsp:txXfrm rot="10800000">
        <a:off x="1834618" y="2760163"/>
        <a:ext cx="6530269" cy="785918"/>
      </dsp:txXfrm>
    </dsp:sp>
    <dsp:sp modelId="{903CDCC6-B51F-4AF1-879A-1659B77D3E4F}">
      <dsp:nvSpPr>
        <dsp:cNvPr id="0" name=""/>
        <dsp:cNvSpPr/>
      </dsp:nvSpPr>
      <dsp:spPr>
        <a:xfrm>
          <a:off x="1284183" y="2644108"/>
          <a:ext cx="1018028" cy="1018028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48756-8785-4E22-8495-40ECC7889C4D}">
      <dsp:nvSpPr>
        <dsp:cNvPr id="0" name=""/>
        <dsp:cNvSpPr/>
      </dsp:nvSpPr>
      <dsp:spPr>
        <a:xfrm rot="10800000">
          <a:off x="1638139" y="4082082"/>
          <a:ext cx="6726748" cy="7859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8922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Gestão e Visão Estratégica </a:t>
          </a:r>
        </a:p>
      </dsp:txBody>
      <dsp:txXfrm rot="10800000">
        <a:off x="1834618" y="4082082"/>
        <a:ext cx="6530269" cy="785918"/>
      </dsp:txXfrm>
    </dsp:sp>
    <dsp:sp modelId="{B6E73CB5-F1EE-4090-93AA-50A1B2930A78}">
      <dsp:nvSpPr>
        <dsp:cNvPr id="0" name=""/>
        <dsp:cNvSpPr/>
      </dsp:nvSpPr>
      <dsp:spPr>
        <a:xfrm>
          <a:off x="1284183" y="3966026"/>
          <a:ext cx="1018028" cy="1018028"/>
        </a:xfrm>
        <a:prstGeom prst="ellipse">
          <a:avLst/>
        </a:prstGeom>
        <a:solidFill>
          <a:srgbClr val="44546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04406B-F9DB-4549-A2DE-D7B3D79D87B9}">
      <dsp:nvSpPr>
        <dsp:cNvPr id="0" name=""/>
        <dsp:cNvSpPr/>
      </dsp:nvSpPr>
      <dsp:spPr>
        <a:xfrm rot="5400000">
          <a:off x="539510" y="1780573"/>
          <a:ext cx="1604980" cy="267065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E9973E-6F39-49EB-846B-16660CC769DE}">
      <dsp:nvSpPr>
        <dsp:cNvPr id="0" name=""/>
        <dsp:cNvSpPr/>
      </dsp:nvSpPr>
      <dsp:spPr>
        <a:xfrm>
          <a:off x="271599" y="2578523"/>
          <a:ext cx="2411078" cy="2113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i="0" kern="1200" dirty="0"/>
            <a:t>Sistemas em Funcionamento</a:t>
          </a:r>
        </a:p>
        <a:p>
          <a:pPr marL="285750" lvl="0" indent="-28575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2000" i="1" kern="1200" dirty="0"/>
            <a:t>982 Reatores UASB</a:t>
          </a:r>
        </a:p>
        <a:p>
          <a:pPr marL="285750" lvl="0" indent="-28575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2000" i="1" kern="1200" dirty="0"/>
            <a:t>(38%)</a:t>
          </a:r>
        </a:p>
        <a:p>
          <a:pPr marL="285750" lvl="0" indent="-28575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1800" i="1" kern="1200" dirty="0"/>
            <a:t>(Universo de 2562 </a:t>
          </a:r>
          <a:r>
            <a:rPr lang="pt-BR" sz="1800" i="1" kern="1200" dirty="0" err="1"/>
            <a:t>ETEs</a:t>
          </a:r>
          <a:r>
            <a:rPr lang="pt-BR" sz="1800" i="1" kern="1200" dirty="0"/>
            <a:t>)</a:t>
          </a:r>
        </a:p>
        <a:p>
          <a:pPr marL="285750" lvl="0" indent="-28575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1800" i="1" kern="1200" dirty="0"/>
            <a:t>Fonte: ANA, 2016</a:t>
          </a:r>
        </a:p>
      </dsp:txBody>
      <dsp:txXfrm>
        <a:off x="271599" y="2578523"/>
        <a:ext cx="2411078" cy="2113451"/>
      </dsp:txXfrm>
    </dsp:sp>
    <dsp:sp modelId="{39F18599-77A1-4933-BA01-40CE5FC8425D}">
      <dsp:nvSpPr>
        <dsp:cNvPr id="0" name=""/>
        <dsp:cNvSpPr/>
      </dsp:nvSpPr>
      <dsp:spPr>
        <a:xfrm>
          <a:off x="2227757" y="1583957"/>
          <a:ext cx="454920" cy="45492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133703"/>
                <a:satOff val="3582"/>
                <a:lumOff val="157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33703"/>
                <a:satOff val="3582"/>
                <a:lumOff val="157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33703"/>
                <a:satOff val="3582"/>
                <a:lumOff val="157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133703"/>
              <a:satOff val="3582"/>
              <a:lumOff val="1578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1B4BFE-0497-4F90-A78E-038D96D30DD2}">
      <dsp:nvSpPr>
        <dsp:cNvPr id="0" name=""/>
        <dsp:cNvSpPr/>
      </dsp:nvSpPr>
      <dsp:spPr>
        <a:xfrm rot="5400000">
          <a:off x="3491141" y="1050189"/>
          <a:ext cx="1604980" cy="267065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shade val="50000"/>
                <a:hueOff val="267407"/>
                <a:satOff val="7164"/>
                <a:lumOff val="315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7407"/>
                <a:satOff val="7164"/>
                <a:lumOff val="315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7407"/>
                <a:satOff val="7164"/>
                <a:lumOff val="315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267407"/>
              <a:satOff val="7164"/>
              <a:lumOff val="3156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DD99FC-58E1-43BA-8BA3-EAB5AEC946F1}">
      <dsp:nvSpPr>
        <dsp:cNvPr id="0" name=""/>
        <dsp:cNvSpPr/>
      </dsp:nvSpPr>
      <dsp:spPr>
        <a:xfrm>
          <a:off x="3252549" y="1982913"/>
          <a:ext cx="2832149" cy="2113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Porte da ETE: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32%  pop &lt;10mil </a:t>
          </a:r>
          <a:r>
            <a:rPr lang="pt-BR" sz="2000" kern="1200" dirty="0" err="1"/>
            <a:t>hab</a:t>
          </a:r>
          <a:endParaRPr lang="pt-BR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51% 10mil&lt;pop&lt;100mil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40% &gt;100mil </a:t>
          </a:r>
          <a:r>
            <a:rPr lang="pt-BR" sz="2000" kern="1200" dirty="0" err="1"/>
            <a:t>hab</a:t>
          </a:r>
          <a:r>
            <a:rPr lang="pt-BR" sz="2000" kern="1200" dirty="0"/>
            <a:t>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 dirty="0"/>
            <a:t>(Universo de 1667ETEs)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Fonte: </a:t>
          </a:r>
          <a:r>
            <a:rPr lang="pt-BR" sz="1800" i="1" kern="1200" dirty="0"/>
            <a:t>Chernicharo, 2016</a:t>
          </a:r>
        </a:p>
      </dsp:txBody>
      <dsp:txXfrm>
        <a:off x="3252549" y="1982913"/>
        <a:ext cx="2832149" cy="2113451"/>
      </dsp:txXfrm>
    </dsp:sp>
    <dsp:sp modelId="{1F1E0BFF-8CA3-4317-A640-F26C0A30CBEB}">
      <dsp:nvSpPr>
        <dsp:cNvPr id="0" name=""/>
        <dsp:cNvSpPr/>
      </dsp:nvSpPr>
      <dsp:spPr>
        <a:xfrm>
          <a:off x="5179388" y="853573"/>
          <a:ext cx="454920" cy="454920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shade val="50000"/>
                <a:hueOff val="267407"/>
                <a:satOff val="7164"/>
                <a:lumOff val="315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7407"/>
                <a:satOff val="7164"/>
                <a:lumOff val="315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7407"/>
                <a:satOff val="7164"/>
                <a:lumOff val="315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267407"/>
              <a:satOff val="7164"/>
              <a:lumOff val="3156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60907A-1E52-49B3-B996-67A6AAC03D80}">
      <dsp:nvSpPr>
        <dsp:cNvPr id="0" name=""/>
        <dsp:cNvSpPr/>
      </dsp:nvSpPr>
      <dsp:spPr>
        <a:xfrm rot="5400000">
          <a:off x="6442773" y="319805"/>
          <a:ext cx="1604980" cy="2670650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shade val="50000"/>
                <a:hueOff val="133703"/>
                <a:satOff val="3582"/>
                <a:lumOff val="157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33703"/>
                <a:satOff val="3582"/>
                <a:lumOff val="157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33703"/>
                <a:satOff val="3582"/>
                <a:lumOff val="157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shade val="50000"/>
              <a:hueOff val="133703"/>
              <a:satOff val="3582"/>
              <a:lumOff val="1578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4D843F-5FBB-49C7-B258-D1E80F5D04F7}">
      <dsp:nvSpPr>
        <dsp:cNvPr id="0" name=""/>
        <dsp:cNvSpPr/>
      </dsp:nvSpPr>
      <dsp:spPr>
        <a:xfrm>
          <a:off x="6174861" y="1117755"/>
          <a:ext cx="2411078" cy="2113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indent="0" algn="l" defTabSz="889000">
            <a:lnSpc>
              <a:spcPct val="100000"/>
            </a:lnSpc>
            <a:spcBef>
              <a:spcPct val="0"/>
            </a:spcBef>
            <a:buNone/>
          </a:pPr>
          <a:r>
            <a:rPr lang="pt-BR" sz="2000" b="1" i="0" kern="1200" dirty="0"/>
            <a:t>Novos Sistemas (Investimento </a:t>
          </a:r>
          <a:r>
            <a:rPr lang="pt-BR" sz="2000" b="1" i="0" kern="1200" dirty="0" err="1"/>
            <a:t>PACs</a:t>
          </a:r>
          <a:r>
            <a:rPr lang="pt-BR" sz="2000" b="1" i="0" kern="1200" dirty="0"/>
            <a:t>): </a:t>
          </a:r>
        </a:p>
        <a:p>
          <a:pPr marL="0" lvl="1" indent="0" algn="l" defTabSz="889000" fontAlgn="base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C00000"/>
            </a:buClr>
            <a:buNone/>
            <a:defRPr/>
          </a:pPr>
          <a:endParaRPr lang="pt-BR" sz="2000" i="1" kern="1200" dirty="0"/>
        </a:p>
        <a:p>
          <a:pPr marL="0" lvl="1" indent="0" algn="l" defTabSz="889000" fontAlgn="base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C00000"/>
            </a:buClr>
            <a:buNone/>
            <a:defRPr/>
          </a:pPr>
          <a:r>
            <a:rPr lang="pt-BR" sz="2000" i="0" kern="1200" dirty="0"/>
            <a:t>35% das </a:t>
          </a:r>
          <a:r>
            <a:rPr lang="pt-BR" sz="2000" i="0" kern="1200" dirty="0" err="1"/>
            <a:t>ETEs</a:t>
          </a:r>
          <a:r>
            <a:rPr lang="pt-BR" sz="2000" i="0" kern="1200" dirty="0"/>
            <a:t> (539) possuem reatores UASB/RALF</a:t>
          </a:r>
        </a:p>
        <a:p>
          <a:pPr marL="0" lvl="1" indent="0" algn="l" defTabSz="889000" fontAlgn="base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C00000"/>
            </a:buClr>
            <a:buNone/>
            <a:defRPr/>
          </a:pPr>
          <a:r>
            <a:rPr lang="pt-BR" sz="1800" i="1" kern="1200" dirty="0"/>
            <a:t>Fonte: Mcidades,2015</a:t>
          </a:r>
        </a:p>
        <a:p>
          <a:pPr marL="0" lvl="1" indent="0" algn="l" defTabSz="889000" fontAlgn="base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rgbClr val="C00000"/>
            </a:buClr>
            <a:buNone/>
            <a:defRPr/>
          </a:pPr>
          <a:endParaRPr lang="pt-BR" sz="2000" i="0" kern="1200" dirty="0"/>
        </a:p>
      </dsp:txBody>
      <dsp:txXfrm>
        <a:off x="6174861" y="1117755"/>
        <a:ext cx="2411078" cy="21134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819AD-1A22-4D53-AC0C-21BEE290B31D}">
      <dsp:nvSpPr>
        <dsp:cNvPr id="0" name=""/>
        <dsp:cNvSpPr/>
      </dsp:nvSpPr>
      <dsp:spPr>
        <a:xfrm rot="16200000">
          <a:off x="-1162583" y="1166241"/>
          <a:ext cx="4176464" cy="1843980"/>
        </a:xfrm>
        <a:prstGeom prst="flowChartManualOperation">
          <a:avLst/>
        </a:prstGeom>
        <a:solidFill>
          <a:srgbClr val="92D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 dirty="0"/>
            <a:t>Visita à Feira Internacional de Tecnologias IFAT</a:t>
          </a:r>
          <a:r>
            <a:rPr lang="pt-BR" sz="1800" kern="1200" dirty="0"/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30 de maio a 3 de Junho</a:t>
          </a:r>
        </a:p>
      </dsp:txBody>
      <dsp:txXfrm rot="5400000">
        <a:off x="3659" y="835292"/>
        <a:ext cx="1843980" cy="2505878"/>
      </dsp:txXfrm>
    </dsp:sp>
    <dsp:sp modelId="{ED271A07-D171-4570-A8B6-9CAEB647BE98}">
      <dsp:nvSpPr>
        <dsp:cNvPr id="0" name=""/>
        <dsp:cNvSpPr/>
      </dsp:nvSpPr>
      <dsp:spPr>
        <a:xfrm rot="16200000">
          <a:off x="1109264" y="876672"/>
          <a:ext cx="4176464" cy="2423119"/>
        </a:xfrm>
        <a:prstGeom prst="flowChartManualOperation">
          <a:avLst/>
        </a:prstGeom>
        <a:solidFill>
          <a:srgbClr val="92D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 dirty="0"/>
            <a:t>4° Workshop Internacional sobre Aproveitamento Energético de Biogás de </a:t>
          </a:r>
          <a:r>
            <a:rPr lang="pt-BR" sz="1800" i="1" kern="1200" dirty="0" err="1"/>
            <a:t>ETEs</a:t>
          </a:r>
          <a:r>
            <a:rPr lang="pt-BR" sz="1800" i="1" kern="1200" dirty="0"/>
            <a:t>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28 e 29 de Julho em Curitiba</a:t>
          </a:r>
        </a:p>
      </dsp:txBody>
      <dsp:txXfrm rot="5400000">
        <a:off x="1985936" y="835293"/>
        <a:ext cx="2423119" cy="2505878"/>
      </dsp:txXfrm>
    </dsp:sp>
    <dsp:sp modelId="{74B0B387-B5D0-4BE2-AC01-3AF927531F33}">
      <dsp:nvSpPr>
        <dsp:cNvPr id="0" name=""/>
        <dsp:cNvSpPr/>
      </dsp:nvSpPr>
      <dsp:spPr>
        <a:xfrm rot="16200000">
          <a:off x="3764476" y="782878"/>
          <a:ext cx="4176464" cy="2610707"/>
        </a:xfrm>
        <a:prstGeom prst="flowChartManualOperation">
          <a:avLst/>
        </a:prstGeom>
        <a:solidFill>
          <a:srgbClr val="92D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 dirty="0"/>
            <a:t>Encontro Técnico </a:t>
          </a:r>
          <a:r>
            <a:rPr lang="pt-BR" sz="1600" i="1" kern="1200" dirty="0"/>
            <a:t>AESABESP/FENASAN.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Painel:</a:t>
          </a:r>
          <a:r>
            <a:rPr lang="pt-BR" sz="1800" i="1" kern="1200" dirty="0"/>
            <a:t> Avanços e Perspectivas do Biogás em </a:t>
          </a:r>
          <a:r>
            <a:rPr lang="pt-BR" sz="1800" i="1" kern="1200" dirty="0" err="1"/>
            <a:t>ETEs</a:t>
          </a:r>
          <a:r>
            <a:rPr lang="pt-BR" sz="1800" i="1" kern="1200" dirty="0"/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i="1" kern="1200" dirty="0"/>
            <a:t>16 a 18 de Agosto</a:t>
          </a:r>
          <a:endParaRPr lang="pt-BR" sz="1800" kern="1200" dirty="0"/>
        </a:p>
      </dsp:txBody>
      <dsp:txXfrm rot="5400000">
        <a:off x="4547355" y="835292"/>
        <a:ext cx="2610707" cy="2505878"/>
      </dsp:txXfrm>
    </dsp:sp>
    <dsp:sp modelId="{61749521-6230-4C9F-8B60-14BD1100DF90}">
      <dsp:nvSpPr>
        <dsp:cNvPr id="0" name=""/>
        <dsp:cNvSpPr/>
      </dsp:nvSpPr>
      <dsp:spPr>
        <a:xfrm rot="16200000">
          <a:off x="6130119" y="1166241"/>
          <a:ext cx="4176464" cy="1843980"/>
        </a:xfrm>
        <a:prstGeom prst="flowChartManualOperation">
          <a:avLst/>
        </a:prstGeom>
        <a:solidFill>
          <a:srgbClr val="92D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Curso para Operadores em parceria com ABES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Em breve</a:t>
          </a:r>
        </a:p>
      </dsp:txBody>
      <dsp:txXfrm rot="5400000">
        <a:off x="7296361" y="835292"/>
        <a:ext cx="1843980" cy="2505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DA4CFDE-3148-4927-B76B-46CB774DF1F0}" type="datetimeFigureOut">
              <a:rPr lang="pt-BR"/>
              <a:pPr>
                <a:defRPr/>
              </a:pPr>
              <a:t>18/05/2016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00023D8-25B1-4B7F-ADCC-D99C63198A1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2832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851B237-381B-43D7-9B23-34EA2114BB7C}" type="datetimeFigureOut">
              <a:rPr lang="pt-BR"/>
              <a:pPr>
                <a:defRPr/>
              </a:pPr>
              <a:t>18/05/2016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41AF758-1673-480F-B818-7534390DC4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0618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1396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solidFill>
                  <a:srgbClr val="333333"/>
                </a:solidFill>
                <a:latin typeface="Merriweather"/>
              </a:rPr>
              <a:t>modelo proposto por Lobato (2011) contempla as quantidades</a:t>
            </a:r>
          </a:p>
          <a:p>
            <a:r>
              <a:rPr lang="pt-BR" dirty="0">
                <a:solidFill>
                  <a:srgbClr val="333333"/>
                </a:solidFill>
                <a:latin typeface="Merriweather"/>
              </a:rPr>
              <a:t>de metano dissolvidas no meio líquido, assim como as perdas na forma de</a:t>
            </a:r>
          </a:p>
          <a:p>
            <a:r>
              <a:rPr lang="pt-BR" dirty="0">
                <a:solidFill>
                  <a:srgbClr val="333333"/>
                </a:solidFill>
                <a:latin typeface="Merriweather"/>
              </a:rPr>
              <a:t>gases residuais e as perdas relacionadas à redução de sulfato, ele expressa</a:t>
            </a:r>
          </a:p>
          <a:p>
            <a:r>
              <a:rPr lang="pt-BR" dirty="0">
                <a:solidFill>
                  <a:srgbClr val="333333"/>
                </a:solidFill>
                <a:latin typeface="Merriweather"/>
              </a:rPr>
              <a:t>de forma mais verossímil os fenômenos físicos, químicos e biológicos inerentes</a:t>
            </a:r>
          </a:p>
          <a:p>
            <a:r>
              <a:rPr lang="pt-BR" dirty="0">
                <a:solidFill>
                  <a:srgbClr val="333333"/>
                </a:solidFill>
                <a:latin typeface="Merriweather"/>
              </a:rPr>
              <a:t>aos reatores UASB, fazendo com que os resultados obtidos a partir de</a:t>
            </a:r>
          </a:p>
          <a:p>
            <a:r>
              <a:rPr lang="pt-BR" dirty="0">
                <a:solidFill>
                  <a:srgbClr val="333333"/>
                </a:solidFill>
                <a:latin typeface="Merriweather"/>
              </a:rPr>
              <a:t>sua aplicação apresentem menor desvio em relação aos valores mensurados.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1AF758-1673-480F-B818-7534390DC4DD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31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/>
              <a:t>Gostaria de ressaltar em especial uma publicação elaborada por especialistas brasileiros e acompanhada pela consultoria Rotaria do Brasil, que é o primeiro Guia de Aproveitamento energético de Biogas para o setor de saneamento.</a:t>
            </a:r>
          </a:p>
        </p:txBody>
      </p:sp>
      <p:sp>
        <p:nvSpPr>
          <p:cNvPr id="245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882777-7367-4E71-9623-DC2F15CB9766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16158-B973-4544-99F9-33AACB9905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pt-BR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pt-BR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A2061-0CED-4634-B153-302C05FCC5D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654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Titelmasterformat durch Klicken bearbeiten</a:t>
            </a:r>
            <a:endParaRPr lang="pt-BR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A2061-0CED-4634-B153-302C05FCC5D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5866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pt-BR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pt-BR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pt-BR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A2061-0CED-4634-B153-302C05FCC5D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1043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pt-BR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pt-BR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pt-BR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A2061-0CED-4634-B153-302C05FCC5D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0864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pt-BR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A2061-0CED-4634-B153-302C05FCC5D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472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A2061-0CED-4634-B153-302C05FCC5D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892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pt-BR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pt-BR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A2061-0CED-4634-B153-302C05FCC5D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40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pt-BR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A2061-0CED-4634-B153-302C05FCC5D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720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pt-BR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pt-BR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A2061-0CED-4634-B153-302C05FCC5D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614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pt-BR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pt-BR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A2061-0CED-4634-B153-302C05FCC5D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005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61A81-DBED-4903-BB17-B102EB2B876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3"/>
          <p:cNvSpPr/>
          <p:nvPr userDrawn="1"/>
        </p:nvSpPr>
        <p:spPr>
          <a:xfrm>
            <a:off x="7278688" y="6532563"/>
            <a:ext cx="1704975" cy="214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101085AB-E2A4-4E02-AA59-46C4B6AA0CCF}" type="slidenum">
              <a:rPr lang="de-DE" sz="800">
                <a:solidFill>
                  <a:srgbClr val="777777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pPr algn="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de-DE" sz="800" dirty="0">
              <a:solidFill>
                <a:srgbClr val="777777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" name="Rechteck 6"/>
          <p:cNvSpPr/>
          <p:nvPr userDrawn="1"/>
        </p:nvSpPr>
        <p:spPr>
          <a:xfrm>
            <a:off x="255588" y="1268413"/>
            <a:ext cx="8640762" cy="51974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13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4363" y="6564313"/>
            <a:ext cx="465137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1289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3"/>
          <p:cNvSpPr/>
          <p:nvPr userDrawn="1"/>
        </p:nvSpPr>
        <p:spPr>
          <a:xfrm>
            <a:off x="7278688" y="6532563"/>
            <a:ext cx="1704975" cy="214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fld id="{A2A74D97-3456-4644-8DDF-153AA31C510D}" type="slidenum">
              <a:rPr lang="de-DE" sz="800">
                <a:solidFill>
                  <a:srgbClr val="777777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pPr algn="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de-DE" sz="800" dirty="0">
              <a:solidFill>
                <a:srgbClr val="777777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" name="Rechteck 6"/>
          <p:cNvSpPr/>
          <p:nvPr userDrawn="1"/>
        </p:nvSpPr>
        <p:spPr>
          <a:xfrm>
            <a:off x="255588" y="1268413"/>
            <a:ext cx="8640762" cy="51974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sz="13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4363" y="6564313"/>
            <a:ext cx="465137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2642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 userDrawn="1"/>
        </p:nvSpPr>
        <p:spPr>
          <a:xfrm>
            <a:off x="-10050" y="6705600"/>
            <a:ext cx="9163575" cy="152400"/>
          </a:xfrm>
          <a:prstGeom prst="rect">
            <a:avLst/>
          </a:prstGeom>
          <a:solidFill>
            <a:srgbClr val="B4C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3404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23E66CE-BE3E-453A-9A72-15BC41739E7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Retângulo 7"/>
          <p:cNvSpPr/>
          <p:nvPr userDrawn="1"/>
        </p:nvSpPr>
        <p:spPr>
          <a:xfrm>
            <a:off x="0" y="476250"/>
            <a:ext cx="9144000" cy="792163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>
              <a:solidFill>
                <a:srgbClr val="FFFFFF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9750" y="274638"/>
            <a:ext cx="22717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1885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445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E0E1F-DE54-4E8A-9462-9D03EFA60EF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10495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E0E1F-DE54-4E8A-9462-9D03EFA60EF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4468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AF603-21A6-49C2-A848-27880B34E95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7105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E0E1F-DE54-4E8A-9462-9D03EFA60EF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9056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E0E1F-DE54-4E8A-9462-9D03EFA60EF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2556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E0E1F-DE54-4E8A-9462-9D03EFA60EF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0898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ACDEF-1B6C-41A3-8B8C-94BDCD13FC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78E0E6-DCFC-410F-A5C3-82DB035F4F5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2840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A38CF6-1FA2-4075-BD67-81A3D940B89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0965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F1FC5-19A3-452C-9A4D-F8B2BDA2F61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79534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E0E1F-DE54-4E8A-9462-9D03EFA60EF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3643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E0E1F-DE54-4E8A-9462-9D03EFA60EF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507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07466-DE8E-45C0-BC48-2861F8CCD63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99CA1-280E-41B4-93C3-E0D57BB541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0832" y="341784"/>
            <a:ext cx="8229600" cy="1143000"/>
          </a:xfrm>
        </p:spPr>
        <p:txBody>
          <a:bodyPr/>
          <a:lstStyle>
            <a:lvl1pPr>
              <a:defRPr sz="3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F715D-6CF1-487E-BD4D-C94D88A914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8C949-ADD2-48AD-958E-0AFA4C35425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, enume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6E6452"/>
                </a:solidFill>
              </a:defRPr>
            </a:lvl1pPr>
          </a:lstStyle>
          <a:p>
            <a:r>
              <a:rPr lang="pt-BR" noProof="0" dirty="0"/>
              <a:t>Clique para editar o estilo do título mestre</a:t>
            </a:r>
            <a:endParaRPr lang="de-DE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  <a:prstGeom prst="rect">
            <a:avLst/>
          </a:prstGeom>
        </p:spPr>
        <p:txBody>
          <a:bodyPr/>
          <a:lstStyle>
            <a:lvl1pPr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1800"/>
            </a:lvl5pPr>
          </a:lstStyle>
          <a:p>
            <a:pPr lvl="0"/>
            <a:r>
              <a:rPr lang="pt-BR" noProof="0" dirty="0"/>
              <a:t>Clique para editar os estilos do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Titel der Präsentation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8A16F-2D3B-431B-AAE1-5B5589BE2AA1}" type="datetime1">
              <a:rPr lang="es-ES_tradnl"/>
              <a:pPr>
                <a:defRPr/>
              </a:pPr>
              <a:t>18/05/2016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441347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Titelmasterformat durch Klicken bearbeiten</a:t>
            </a:r>
            <a:endParaRPr lang="pt-BR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  <a:endParaRPr lang="pt-BR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A2061-0CED-4634-B153-302C05FCC5D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501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41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43A2061-0CED-4634-B153-302C05FCC5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0" y="476250"/>
            <a:ext cx="9144000" cy="792163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>
              <a:solidFill>
                <a:srgbClr val="FFFFFF"/>
              </a:solidFill>
            </a:endParaRPr>
          </a:p>
        </p:txBody>
      </p:sp>
      <p:pic>
        <p:nvPicPr>
          <p:cNvPr id="15368" name="Imagem 6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89750" y="274638"/>
            <a:ext cx="22717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70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pt-BR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pt-BR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3A2061-0CED-4634-B153-302C05FCC5D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Retângulo 7"/>
          <p:cNvSpPr/>
          <p:nvPr userDrawn="1"/>
        </p:nvSpPr>
        <p:spPr>
          <a:xfrm>
            <a:off x="0" y="476250"/>
            <a:ext cx="9144000" cy="792163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>
              <a:solidFill>
                <a:srgbClr val="FFFFFF"/>
              </a:solidFill>
            </a:endParaRPr>
          </a:p>
        </p:txBody>
      </p:sp>
      <p:pic>
        <p:nvPicPr>
          <p:cNvPr id="8" name="Imagem 6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89750" y="274638"/>
            <a:ext cx="22717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498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3A2061-0CED-4634-B153-302C05FCC5D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89750" y="-26988"/>
            <a:ext cx="2271713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117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idades.gov.br/probiogas" TargetMode="External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robiogas@giz.de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.xml"/><Relationship Id="rId4" Type="http://schemas.openxmlformats.org/officeDocument/2006/relationships/hyperlink" Target="http://www.cidades.gov.br/probioga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23528" y="2077637"/>
            <a:ext cx="8172450" cy="984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latin typeface="Corbel" panose="020B0503020204020204" pitchFamily="34" charset="0"/>
              </a:rPr>
              <a:t>Painel na 46ª Assembleia Nacional da ASSEMAE</a:t>
            </a:r>
          </a:p>
          <a:p>
            <a:pPr>
              <a:defRPr/>
            </a:pPr>
            <a:r>
              <a:rPr lang="pt-BR" sz="2000" b="1" dirty="0">
                <a:latin typeface="Corbel" panose="020B0503020204020204" pitchFamily="34" charset="0"/>
              </a:rPr>
              <a:t>Biogás de Reatores Anaeróbios: Estado da Arte no Brasil</a:t>
            </a:r>
            <a:br>
              <a:rPr lang="pt-BR" sz="2000" dirty="0">
                <a:latin typeface="Corbel" panose="020B0503020204020204" pitchFamily="34" charset="0"/>
              </a:rPr>
            </a:br>
            <a:endParaRPr lang="pt-BR" b="1" dirty="0">
              <a:solidFill>
                <a:srgbClr val="4D4D4D"/>
              </a:solidFill>
              <a:latin typeface="Corbel" panose="020B0503020204020204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ctrTitle" idx="4294967295"/>
          </p:nvPr>
        </p:nvSpPr>
        <p:spPr>
          <a:xfrm>
            <a:off x="1259632" y="2996034"/>
            <a:ext cx="7416800" cy="2387600"/>
          </a:xfrm>
          <a:noFill/>
          <a:effectLst>
            <a:softEdge rad="12700"/>
          </a:effectLst>
        </p:spPr>
        <p:txBody>
          <a:bodyPr/>
          <a:lstStyle/>
          <a:p>
            <a:pPr algn="r"/>
            <a:r>
              <a:rPr lang="pt-BR" dirty="0"/>
              <a:t>Biogás no Tratamento de Esgoto: Iniciativas PROBIOGAS </a:t>
            </a:r>
            <a:br>
              <a:rPr lang="pt-BR" sz="2800" b="1" dirty="0">
                <a:solidFill>
                  <a:srgbClr val="4D4D4D"/>
                </a:solidFill>
                <a:cs typeface="Times New Roman" panose="02020603050405020304" pitchFamily="18" charset="0"/>
              </a:rPr>
            </a:br>
            <a:endParaRPr lang="pt-BR" sz="2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2054"/>
            <a:ext cx="4842243" cy="119675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9112"/>
            <a:ext cx="9144000" cy="1488888"/>
          </a:xfrm>
          <a:prstGeom prst="rect">
            <a:avLst/>
          </a:prstGeom>
        </p:spPr>
      </p:pic>
      <p:pic>
        <p:nvPicPr>
          <p:cNvPr id="1026" name="Picture 2" descr="logo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2054"/>
            <a:ext cx="352425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87676"/>
            <a:ext cx="7776864" cy="543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3"/>
          <p:cNvSpPr>
            <a:spLocks noChangeArrowheads="1"/>
          </p:cNvSpPr>
          <p:nvPr/>
        </p:nvSpPr>
        <p:spPr bwMode="auto">
          <a:xfrm>
            <a:off x="-180528" y="433569"/>
            <a:ext cx="66602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23850">
              <a:spcAft>
                <a:spcPts val="1200"/>
              </a:spcAft>
              <a:defRPr/>
            </a:pPr>
            <a:r>
              <a:rPr lang="de-DE" sz="2800" dirty="0">
                <a:latin typeface="+mj-lt"/>
                <a:cs typeface="Tahoma" pitchFamily="34" charset="0"/>
              </a:rPr>
              <a:t>Projeto de Medição de Biogás em Reatores UASB</a:t>
            </a:r>
          </a:p>
        </p:txBody>
      </p:sp>
      <p:sp>
        <p:nvSpPr>
          <p:cNvPr id="5" name="Retângulo 4"/>
          <p:cNvSpPr/>
          <p:nvPr/>
        </p:nvSpPr>
        <p:spPr>
          <a:xfrm>
            <a:off x="1637420" y="4123110"/>
            <a:ext cx="576064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35025" indent="-457200" algn="ctr">
              <a:defRPr/>
            </a:pPr>
            <a:r>
              <a:rPr lang="de-DE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Conhecer como se comporta a produção de biogás em Reatores Anaeróbios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75048" y="1793382"/>
            <a:ext cx="7885384" cy="3624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pt-BR" sz="2400" b="1" i="1" dirty="0"/>
              <a:t>Quanto de Biogás é produzido em Reatores UASB?</a:t>
            </a:r>
          </a:p>
          <a:p>
            <a:pPr>
              <a:lnSpc>
                <a:spcPct val="250000"/>
              </a:lnSpc>
            </a:pPr>
            <a:r>
              <a:rPr lang="pt-BR" sz="2400" b="1" i="1" dirty="0"/>
              <a:t>Quanto é efetivamente coletado?</a:t>
            </a:r>
          </a:p>
          <a:p>
            <a:pPr>
              <a:lnSpc>
                <a:spcPct val="250000"/>
              </a:lnSpc>
            </a:pPr>
            <a:r>
              <a:rPr lang="pt-BR" sz="2400" b="1" i="1" dirty="0"/>
              <a:t>Qual a composição deste gás?</a:t>
            </a:r>
          </a:p>
          <a:p>
            <a:pPr>
              <a:lnSpc>
                <a:spcPct val="250000"/>
              </a:lnSpc>
            </a:pPr>
            <a:r>
              <a:rPr lang="pt-BR" sz="2400" b="1" i="1" dirty="0"/>
              <a:t>Qual o potencial de produção de energia?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de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de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66634" t="8306" r="11899" b="41580"/>
          <a:stretch/>
        </p:blipFill>
        <p:spPr>
          <a:xfrm>
            <a:off x="173160" y="1819883"/>
            <a:ext cx="3905988" cy="299695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l="68405" t="6601" r="9739" b="39500"/>
          <a:stretch/>
        </p:blipFill>
        <p:spPr>
          <a:xfrm>
            <a:off x="5076056" y="1628800"/>
            <a:ext cx="3933292" cy="318803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/>
          <a:srcRect l="65877" r="7436" b="33333"/>
          <a:stretch/>
        </p:blipFill>
        <p:spPr>
          <a:xfrm>
            <a:off x="4499993" y="3580216"/>
            <a:ext cx="3672408" cy="301515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97768" y="459006"/>
            <a:ext cx="63992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err="1"/>
              <a:t>ProBio</a:t>
            </a:r>
            <a:r>
              <a:rPr lang="pt-BR" sz="2400" dirty="0"/>
              <a:t> – Programa de Estimativa de Produção de Biogás em Reatores UASB </a:t>
            </a:r>
          </a:p>
        </p:txBody>
      </p:sp>
      <p:sp>
        <p:nvSpPr>
          <p:cNvPr id="3" name="Retângulo 2"/>
          <p:cNvSpPr/>
          <p:nvPr/>
        </p:nvSpPr>
        <p:spPr>
          <a:xfrm>
            <a:off x="197768" y="508880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  <a:p>
            <a:r>
              <a:rPr lang="pt-BR" dirty="0"/>
              <a:t>Disponível para download:</a:t>
            </a:r>
          </a:p>
          <a:p>
            <a:r>
              <a:rPr lang="pt-BR" dirty="0"/>
              <a:t>www.desa.ufmg.br/softwares.html e www.sanepar.com.br.</a:t>
            </a:r>
          </a:p>
        </p:txBody>
      </p:sp>
    </p:spTree>
    <p:extLst>
      <p:ext uri="{BB962C8B-B14F-4D97-AF65-F5344CB8AC3E}">
        <p14:creationId xmlns:p14="http://schemas.microsoft.com/office/powerpoint/2010/main" val="2282694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95315" y="6505655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55CF5AF-AC22-431D-8E4A-764115714897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93612" y="3458324"/>
            <a:ext cx="8877728" cy="13388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i="1" dirty="0">
                <a:solidFill>
                  <a:schemeClr val="tx1"/>
                </a:solidFill>
              </a:rPr>
              <a:t>Curso Operação de </a:t>
            </a:r>
            <a:r>
              <a:rPr lang="pt-BR" b="1" i="1" dirty="0" err="1">
                <a:solidFill>
                  <a:schemeClr val="tx1"/>
                </a:solidFill>
              </a:rPr>
              <a:t>ETEs</a:t>
            </a:r>
            <a:r>
              <a:rPr lang="pt-BR" b="1" i="1" dirty="0">
                <a:solidFill>
                  <a:schemeClr val="tx1"/>
                </a:solidFill>
              </a:rPr>
              <a:t> com Aproveitamento Energético do Biogás</a:t>
            </a:r>
          </a:p>
          <a:p>
            <a:pPr>
              <a:lnSpc>
                <a:spcPct val="150000"/>
              </a:lnSpc>
            </a:pPr>
            <a:r>
              <a:rPr lang="pt-BR" b="1" i="1" dirty="0">
                <a:solidFill>
                  <a:schemeClr val="accent2"/>
                </a:solidFill>
              </a:rPr>
              <a:t>Curso Aspectos Construtivos de Reatores UASB e Aproveitamento Energético do Biogás</a:t>
            </a:r>
            <a:endParaRPr lang="pt-BR" b="1" dirty="0"/>
          </a:p>
        </p:txBody>
      </p:sp>
      <p:sp>
        <p:nvSpPr>
          <p:cNvPr id="10" name="Retângulo 9"/>
          <p:cNvSpPr/>
          <p:nvPr/>
        </p:nvSpPr>
        <p:spPr>
          <a:xfrm>
            <a:off x="193611" y="1375972"/>
            <a:ext cx="8854738" cy="17543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i="1" dirty="0">
                <a:solidFill>
                  <a:schemeClr val="tx1"/>
                </a:solidFill>
              </a:rPr>
              <a:t>Curso Introdutório ao Aproveitamento do Biogás</a:t>
            </a:r>
          </a:p>
          <a:p>
            <a:pPr>
              <a:lnSpc>
                <a:spcPct val="150000"/>
              </a:lnSpc>
            </a:pPr>
            <a:r>
              <a:rPr lang="pt-BR" b="1" i="1" dirty="0">
                <a:solidFill>
                  <a:schemeClr val="accent2"/>
                </a:solidFill>
              </a:rPr>
              <a:t>Curso Requisitos e Desafios para a Análise Técnica e Financeira de Projetos de Biogás no Setor de Saneamento</a:t>
            </a:r>
          </a:p>
          <a:p>
            <a:pPr>
              <a:lnSpc>
                <a:spcPct val="150000"/>
              </a:lnSpc>
            </a:pPr>
            <a:r>
              <a:rPr lang="pt-BR" b="1" i="1" dirty="0">
                <a:solidFill>
                  <a:schemeClr val="tx1"/>
                </a:solidFill>
              </a:rPr>
              <a:t>Curso de Segurança em Plantas de Biogás e </a:t>
            </a:r>
            <a:r>
              <a:rPr lang="pt-BR" b="1" i="1" dirty="0" err="1">
                <a:solidFill>
                  <a:schemeClr val="tx1"/>
                </a:solidFill>
              </a:rPr>
              <a:t>Biometano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93611" y="5103674"/>
            <a:ext cx="8854737" cy="13388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i="1" dirty="0">
                <a:solidFill>
                  <a:schemeClr val="tx1"/>
                </a:solidFill>
              </a:rPr>
              <a:t>Curso </a:t>
            </a:r>
            <a:r>
              <a:rPr lang="pt-BR" b="1" i="1" dirty="0" err="1">
                <a:solidFill>
                  <a:schemeClr val="tx1"/>
                </a:solidFill>
              </a:rPr>
              <a:t>Biodigestão</a:t>
            </a:r>
            <a:r>
              <a:rPr lang="pt-BR" b="1" i="1" dirty="0">
                <a:solidFill>
                  <a:schemeClr val="tx1"/>
                </a:solidFill>
              </a:rPr>
              <a:t>: uma Ferramenta Tecnológica para Valorização dos RSU – Aspectos para o Licenciamento Ambiental</a:t>
            </a:r>
          </a:p>
          <a:p>
            <a:pPr>
              <a:lnSpc>
                <a:spcPct val="150000"/>
              </a:lnSpc>
            </a:pPr>
            <a:r>
              <a:rPr lang="pt-BR" b="1" i="1" dirty="0">
                <a:solidFill>
                  <a:schemeClr val="accent2"/>
                </a:solidFill>
              </a:rPr>
              <a:t>Curso Viabilidade e Projeto de Tratamento Mecânico-Biológico de RSU</a:t>
            </a:r>
            <a:endParaRPr lang="pt-BR" b="1" dirty="0"/>
          </a:p>
        </p:txBody>
      </p:sp>
      <p:sp>
        <p:nvSpPr>
          <p:cNvPr id="17" name="Retângulo 16"/>
          <p:cNvSpPr/>
          <p:nvPr/>
        </p:nvSpPr>
        <p:spPr>
          <a:xfrm>
            <a:off x="467544" y="620688"/>
            <a:ext cx="4105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/>
              <a:t>Capacitações realizadas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524328" y="1340768"/>
            <a:ext cx="1524021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/>
              <a:t>GERAL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7524328" y="3131895"/>
            <a:ext cx="152402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/>
              <a:t>ETE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7524328" y="4788079"/>
            <a:ext cx="158417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/>
              <a:t>RSU</a:t>
            </a:r>
          </a:p>
        </p:txBody>
      </p:sp>
    </p:spTree>
    <p:extLst>
      <p:ext uri="{BB962C8B-B14F-4D97-AF65-F5344CB8AC3E}">
        <p14:creationId xmlns:p14="http://schemas.microsoft.com/office/powerpoint/2010/main" val="4734377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4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37112"/>
            <a:ext cx="1510092" cy="21338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CaixaDeTexto 10"/>
          <p:cNvSpPr txBox="1"/>
          <p:nvPr/>
        </p:nvSpPr>
        <p:spPr>
          <a:xfrm>
            <a:off x="-828600" y="1340768"/>
            <a:ext cx="603574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b="1" dirty="0">
                <a:solidFill>
                  <a:srgbClr val="659A2A"/>
                </a:solidFill>
                <a:effectLst>
                  <a:outerShdw blurRad="50800" dist="38100" dir="2700000" algn="tl" rotWithShape="0">
                    <a:prstClr val="black">
                      <a:alpha val="15000"/>
                    </a:prstClr>
                  </a:outerShdw>
                </a:effectLst>
              </a:rPr>
              <a:t>Cadernos PROBIOGÁS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79512" y="4005064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rgbClr val="659A2A"/>
                </a:solidFill>
                <a:effectLst>
                  <a:outerShdw blurRad="50800" dist="38100" dir="2700000" algn="tl" rotWithShape="0">
                    <a:prstClr val="black">
                      <a:alpha val="15000"/>
                    </a:prstClr>
                  </a:outerShdw>
                </a:effectLst>
              </a:rPr>
              <a:t>Guia Prático do Biogás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983347" y="413978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>
                <a:solidFill>
                  <a:srgbClr val="659A2A"/>
                </a:solidFill>
                <a:effectLst>
                  <a:outerShdw blurRad="50800" dist="38100" dir="2700000" algn="tl" rotWithShape="0">
                    <a:prstClr val="black">
                      <a:alpha val="15000"/>
                    </a:prstClr>
                  </a:outerShdw>
                </a:effectLst>
              </a:rPr>
              <a:t>Filme PROBIOGÁS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581128"/>
            <a:ext cx="3484765" cy="19601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CaixaDeTexto 13"/>
          <p:cNvSpPr txBox="1"/>
          <p:nvPr/>
        </p:nvSpPr>
        <p:spPr>
          <a:xfrm>
            <a:off x="5887358" y="6541307"/>
            <a:ext cx="22942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00" b="1" dirty="0">
                <a:effectLst>
                  <a:outerShdw blurRad="50800" dist="38100" dir="2700000" algn="tl" rotWithShape="0">
                    <a:prstClr val="black">
                      <a:alpha val="15000"/>
                    </a:prstClr>
                  </a:outerShdw>
                </a:effectLst>
              </a:rPr>
              <a:t>Filme PROBIOGÁS 3’ e 15’ no </a:t>
            </a:r>
            <a:r>
              <a:rPr lang="pt-BR" sz="900" b="1" dirty="0" err="1">
                <a:effectLst>
                  <a:outerShdw blurRad="50800" dist="38100" dir="2700000" algn="tl" rotWithShape="0">
                    <a:prstClr val="black">
                      <a:alpha val="15000"/>
                    </a:prstClr>
                  </a:outerShdw>
                </a:effectLst>
              </a:rPr>
              <a:t>youtube</a:t>
            </a:r>
            <a:endParaRPr lang="pt-BR" sz="900" b="1" dirty="0">
              <a:effectLst>
                <a:outerShdw blurRad="50800" dist="38100" dir="2700000" algn="tl" rotWithShape="0">
                  <a:prstClr val="black">
                    <a:alpha val="15000"/>
                  </a:prstClr>
                </a:outerShdw>
              </a:effectLst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27" y="1797152"/>
            <a:ext cx="1476581" cy="206084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767" y="1797152"/>
            <a:ext cx="1476581" cy="2060848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207" y="1797152"/>
            <a:ext cx="1476581" cy="2060848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503" y="1804498"/>
            <a:ext cx="1471318" cy="2053502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5369563" y="1294272"/>
            <a:ext cx="3570145" cy="3693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/>
            <a:r>
              <a:rPr lang="pt-BR" b="1" dirty="0">
                <a:solidFill>
                  <a:schemeClr val="tx1"/>
                </a:solidFill>
                <a:hlinkClick r:id="rId8"/>
              </a:rPr>
              <a:t>www.cidades.gov.br/probiogas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79512" y="620688"/>
            <a:ext cx="2124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/>
              <a:t>Publicações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 cstate="print"/>
          <a:srcRect l="34032" t="10454" r="32208" b="6250"/>
          <a:stretch>
            <a:fillRect/>
          </a:stretch>
        </p:blipFill>
        <p:spPr bwMode="auto">
          <a:xfrm>
            <a:off x="3276600" y="4608513"/>
            <a:ext cx="1589088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CaixaDeTexto 21"/>
          <p:cNvSpPr txBox="1"/>
          <p:nvPr/>
        </p:nvSpPr>
        <p:spPr>
          <a:xfrm>
            <a:off x="2987675" y="3933056"/>
            <a:ext cx="23431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rgbClr val="659A2A"/>
                </a:solidFill>
                <a:effectLst>
                  <a:outerShdw blurRad="50800" dist="38100" dir="2700000" algn="tl" rotWithShape="0">
                    <a:prstClr val="black">
                      <a:alpha val="15000"/>
                    </a:prstClr>
                  </a:outerShdw>
                </a:effectLst>
              </a:rPr>
              <a:t>Guía Técnico para Agroindustria</a:t>
            </a:r>
          </a:p>
        </p:txBody>
      </p:sp>
    </p:spTree>
    <p:extLst>
      <p:ext uri="{BB962C8B-B14F-4D97-AF65-F5344CB8AC3E}">
        <p14:creationId xmlns:p14="http://schemas.microsoft.com/office/powerpoint/2010/main" val="149412966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4" descr="giz_probiogas_capas-03_fina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5" y="1844675"/>
            <a:ext cx="2894856" cy="409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539750" y="1844675"/>
            <a:ext cx="5184775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latin typeface="Calibri" panose="020F0502020204030204" pitchFamily="34" charset="0"/>
              </a:rPr>
              <a:t>GT formado por 18 participantes, representantes de academia, prestadoras de serviço em saneamento (SANASA, COPASA, SABESP, SANEPAR, </a:t>
            </a:r>
            <a:r>
              <a:rPr lang="pt-BR" sz="2000" dirty="0" err="1">
                <a:latin typeface="Calibri" panose="020F0502020204030204" pitchFamily="34" charset="0"/>
              </a:rPr>
              <a:t>SeMAE</a:t>
            </a:r>
            <a:r>
              <a:rPr lang="pt-BR" sz="2000" dirty="0">
                <a:latin typeface="Calibri" panose="020F0502020204030204" pitchFamily="34" charset="0"/>
              </a:rPr>
              <a:t> Rio Preto, CAESB), consultoria especializada, </a:t>
            </a:r>
            <a:r>
              <a:rPr lang="pt-BR" sz="2000" dirty="0" err="1">
                <a:latin typeface="Calibri" panose="020F0502020204030204" pitchFamily="34" charset="0"/>
              </a:rPr>
              <a:t>MCidades</a:t>
            </a:r>
            <a:r>
              <a:rPr lang="pt-BR" sz="2000" dirty="0">
                <a:latin typeface="Calibri" panose="020F0502020204030204" pitchFamily="34" charset="0"/>
              </a:rPr>
              <a:t> e GIZ.</a:t>
            </a:r>
          </a:p>
        </p:txBody>
      </p:sp>
      <p:sp>
        <p:nvSpPr>
          <p:cNvPr id="8" name="Retângulo 7"/>
          <p:cNvSpPr/>
          <p:nvPr/>
        </p:nvSpPr>
        <p:spPr>
          <a:xfrm>
            <a:off x="539750" y="4052153"/>
            <a:ext cx="4105275" cy="1323439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latin typeface="Calibri" panose="020F0502020204030204" pitchFamily="34" charset="0"/>
              </a:rPr>
              <a:t>Diretrizes para a concepção</a:t>
            </a:r>
          </a:p>
          <a:p>
            <a:pPr>
              <a:defRPr/>
            </a:pPr>
            <a:r>
              <a:rPr lang="pt-BR" sz="2000" b="1" dirty="0">
                <a:latin typeface="Calibri" panose="020F0502020204030204" pitchFamily="34" charset="0"/>
              </a:rPr>
              <a:t>e para a elaboração de projetos de aproveitamento energético de</a:t>
            </a:r>
          </a:p>
          <a:p>
            <a:pPr>
              <a:defRPr/>
            </a:pPr>
            <a:r>
              <a:rPr lang="pt-BR" sz="2000" b="1" dirty="0">
                <a:latin typeface="Calibri" panose="020F0502020204030204" pitchFamily="34" charset="0"/>
              </a:rPr>
              <a:t>biogás em </a:t>
            </a:r>
            <a:r>
              <a:rPr lang="pt-BR" sz="2000" b="1" dirty="0" err="1">
                <a:latin typeface="Calibri" panose="020F0502020204030204" pitchFamily="34" charset="0"/>
              </a:rPr>
              <a:t>ETEs</a:t>
            </a:r>
            <a:r>
              <a:rPr lang="pt-BR" sz="2000" b="1" dirty="0">
                <a:latin typeface="Calibri" panose="020F0502020204030204" pitchFamily="34" charset="0"/>
              </a:rPr>
              <a:t> no Brasil.</a:t>
            </a:r>
            <a:endParaRPr lang="pt-BR" sz="2000" dirty="0">
              <a:latin typeface="Calibri" panose="020F050202020403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4925" y="438150"/>
            <a:ext cx="65532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latin typeface="+mj-lt"/>
              </a:rPr>
              <a:t>Guia Técnico de Aproveitamento Energético de Biogás em </a:t>
            </a:r>
            <a:r>
              <a:rPr lang="pt-BR" sz="2400" b="1" dirty="0" err="1">
                <a:latin typeface="+mj-lt"/>
              </a:rPr>
              <a:t>ETEs</a:t>
            </a:r>
            <a:endParaRPr lang="pt-BR" sz="2400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Eventos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2326087"/>
              </p:ext>
            </p:extLst>
          </p:nvPr>
        </p:nvGraphicFramePr>
        <p:xfrm>
          <a:off x="0" y="1772816"/>
          <a:ext cx="914400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giersd_jen\Desktop\GIZ DKTI\00 PROBIOGAS\PROBIOGAS Logomarcas 2015\Vertikal\BarradeLogomarcas-Probiogas2014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54" y="4077182"/>
            <a:ext cx="7251422" cy="27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019925" y="0"/>
            <a:ext cx="2124075" cy="1125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107504" y="836712"/>
            <a:ext cx="878908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OBRIGADA!</a:t>
            </a:r>
          </a:p>
          <a:p>
            <a:pPr algn="ctr"/>
            <a:endParaRPr lang="pt-BR" sz="2000" b="1" dirty="0"/>
          </a:p>
          <a:p>
            <a:pPr algn="ctr" eaLnBrk="0" hangingPunct="0"/>
            <a:r>
              <a:rPr lang="pt-BR" sz="2000" b="1" i="1" dirty="0"/>
              <a:t>Eng. </a:t>
            </a:r>
            <a:r>
              <a:rPr lang="pt-BR" sz="2000" b="1" i="1" dirty="0" err="1"/>
              <a:t>Hélinah</a:t>
            </a:r>
            <a:r>
              <a:rPr lang="pt-BR" sz="2000" b="1" i="1" dirty="0"/>
              <a:t> Cardoso Moreira</a:t>
            </a:r>
          </a:p>
          <a:p>
            <a:pPr algn="ctr" eaLnBrk="0" hangingPunct="0"/>
            <a:r>
              <a:rPr lang="pt-BR" sz="2000" b="1" i="1" dirty="0"/>
              <a:t>(21) 99869-2880</a:t>
            </a:r>
          </a:p>
          <a:p>
            <a:pPr algn="ctr" eaLnBrk="0" hangingPunct="0"/>
            <a:r>
              <a:rPr lang="pt-BR" sz="2000" b="1" i="1" dirty="0"/>
              <a:t>helinah.cardoso@giz.de</a:t>
            </a:r>
          </a:p>
          <a:p>
            <a:pPr algn="ctr" eaLnBrk="0" hangingPunct="0"/>
            <a:endParaRPr lang="pt-BR" sz="2000" b="1" dirty="0"/>
          </a:p>
          <a:p>
            <a:pPr algn="ctr" eaLnBrk="0" hangingPunct="0"/>
            <a:r>
              <a:rPr lang="pt-BR" b="1" i="1" dirty="0">
                <a:hlinkClick r:id="rId3"/>
              </a:rPr>
              <a:t>probiogas@giz.de</a:t>
            </a:r>
            <a:endParaRPr lang="pt-BR" b="1" i="1" dirty="0"/>
          </a:p>
          <a:p>
            <a:pPr algn="ctr"/>
            <a:r>
              <a:rPr lang="pt-BR" b="1" dirty="0">
                <a:hlinkClick r:id="rId4"/>
              </a:rPr>
              <a:t>www.cidades.gov.br/probiogas</a:t>
            </a:r>
            <a:endParaRPr lang="pt-BR" b="1" dirty="0"/>
          </a:p>
          <a:p>
            <a:pPr algn="ctr"/>
            <a:endParaRPr lang="pt-BR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6" y="1695870"/>
            <a:ext cx="83838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Arial Rounded MT Bold" panose="020F0704030504030204" pitchFamily="34" charset="0"/>
              </a:rPr>
              <a:t>Qual a importância do Biogás no tratamento de esgotos?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30976" y="5128356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Combustível para a </a:t>
            </a:r>
            <a:r>
              <a:rPr lang="pt-BR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Sustentabilidade</a:t>
            </a:r>
            <a:r>
              <a:rPr lang="pt-B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da prestação do serviço </a:t>
            </a:r>
          </a:p>
        </p:txBody>
      </p:sp>
      <p:sp>
        <p:nvSpPr>
          <p:cNvPr id="6" name="Seta para Baixo 5"/>
          <p:cNvSpPr/>
          <p:nvPr/>
        </p:nvSpPr>
        <p:spPr>
          <a:xfrm>
            <a:off x="4224880" y="3284984"/>
            <a:ext cx="725161" cy="158417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370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653577050"/>
              </p:ext>
            </p:extLst>
          </p:nvPr>
        </p:nvGraphicFramePr>
        <p:xfrm>
          <a:off x="-756592" y="404664"/>
          <a:ext cx="1072919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456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789451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4000">
                <a:latin typeface="Arial Rounded MT Bold" panose="020F0704030504030204" pitchFamily="34" charset="0"/>
              </a:defRPr>
            </a:lvl1pPr>
          </a:lstStyle>
          <a:p>
            <a:r>
              <a:rPr lang="pt-BR" dirty="0"/>
              <a:t>Por que ainda não é utilizado?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0439196"/>
              </p:ext>
            </p:extLst>
          </p:nvPr>
        </p:nvGraphicFramePr>
        <p:xfrm>
          <a:off x="-768135" y="1558196"/>
          <a:ext cx="6767882" cy="5299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have Esquerda 3"/>
          <p:cNvSpPr/>
          <p:nvPr/>
        </p:nvSpPr>
        <p:spPr>
          <a:xfrm>
            <a:off x="4752528" y="1740235"/>
            <a:ext cx="899592" cy="3523331"/>
          </a:xfrm>
          <a:prstGeom prst="leftBrace">
            <a:avLst>
              <a:gd name="adj1" fmla="val 8333"/>
              <a:gd name="adj2" fmla="val 2395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582653" y="175426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Não é legislada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582652" y="2196414"/>
            <a:ext cx="2877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Não existe um monitoramento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613393" y="3789040"/>
            <a:ext cx="29910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Mais uma demanda operacional</a:t>
            </a:r>
          </a:p>
          <a:p>
            <a:endParaRPr lang="pt-BR" dirty="0"/>
          </a:p>
          <a:p>
            <a:r>
              <a:rPr lang="pt-BR" dirty="0"/>
              <a:t>Quando queimado, de forma ineficiente</a:t>
            </a:r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581382" y="3024784"/>
            <a:ext cx="2951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Desconhecimento técnico sobre o tema</a:t>
            </a:r>
          </a:p>
        </p:txBody>
      </p:sp>
      <p:cxnSp>
        <p:nvCxnSpPr>
          <p:cNvPr id="10" name="Conector Angulado 9"/>
          <p:cNvCxnSpPr>
            <a:endCxn id="17" idx="1"/>
          </p:cNvCxnSpPr>
          <p:nvPr/>
        </p:nvCxnSpPr>
        <p:spPr>
          <a:xfrm rot="16200000" flipH="1">
            <a:off x="1278069" y="5498795"/>
            <a:ext cx="971238" cy="72008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Angulado 11"/>
          <p:cNvCxnSpPr/>
          <p:nvPr/>
        </p:nvCxnSpPr>
        <p:spPr>
          <a:xfrm>
            <a:off x="2847547" y="5263566"/>
            <a:ext cx="1728192" cy="999496"/>
          </a:xfrm>
          <a:prstGeom prst="bentConnector3">
            <a:avLst>
              <a:gd name="adj1" fmla="val 4896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572000" y="6021288"/>
            <a:ext cx="3924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Rede de distribuição: vazamento; contribuição pluvial/ </a:t>
            </a:r>
            <a:r>
              <a:rPr lang="pt-BR" dirty="0" err="1"/>
              <a:t>lig.clandestina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123728" y="602128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Sistema Preliminar</a:t>
            </a:r>
          </a:p>
        </p:txBody>
      </p:sp>
    </p:spTree>
    <p:extLst>
      <p:ext uri="{BB962C8B-B14F-4D97-AF65-F5344CB8AC3E}">
        <p14:creationId xmlns:p14="http://schemas.microsoft.com/office/powerpoint/2010/main" val="221900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P spid="4" grpId="0" animBg="1"/>
      <p:bldP spid="5" grpId="0"/>
      <p:bldP spid="6" grpId="0"/>
      <p:bldP spid="7" grpId="0"/>
      <p:bldP spid="8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89501641"/>
              </p:ext>
            </p:extLst>
          </p:nvPr>
        </p:nvGraphicFramePr>
        <p:xfrm>
          <a:off x="-324544" y="1124744"/>
          <a:ext cx="9649072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540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886700" cy="1325563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Cenário do Esgoto no Brasil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861514353"/>
              </p:ext>
            </p:extLst>
          </p:nvPr>
        </p:nvGraphicFramePr>
        <p:xfrm>
          <a:off x="311333" y="1052736"/>
          <a:ext cx="859261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187624" y="5949280"/>
            <a:ext cx="7200800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Consolidação da tecnologia anaeróbia – Reatores UASB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90110" y="1454969"/>
            <a:ext cx="54436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70% de 5570 municípios não tem tratamento de esgoto; Aprox. 60% da População.</a:t>
            </a:r>
          </a:p>
        </p:txBody>
      </p:sp>
    </p:spTree>
    <p:extLst>
      <p:ext uri="{BB962C8B-B14F-4D97-AF65-F5344CB8AC3E}">
        <p14:creationId xmlns:p14="http://schemas.microsoft.com/office/powerpoint/2010/main" val="417873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 descr="http://cartografiaescolar.files.wordpress.com/2009/07/mapa-densidade-demogrc3a1fica-brasil-3d-a-ba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2479144" cy="2479144"/>
          </a:xfrm>
          <a:prstGeom prst="rect">
            <a:avLst/>
          </a:prstGeom>
          <a:noFill/>
        </p:spPr>
      </p:pic>
      <p:pic>
        <p:nvPicPr>
          <p:cNvPr id="9" name="Picture 4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9555" y="2852936"/>
            <a:ext cx="2436501" cy="173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260648"/>
            <a:ext cx="229491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89040"/>
            <a:ext cx="2290017" cy="170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eta para a direita 13"/>
          <p:cNvSpPr/>
          <p:nvPr/>
        </p:nvSpPr>
        <p:spPr bwMode="auto">
          <a:xfrm rot="4260798">
            <a:off x="1091914" y="3196806"/>
            <a:ext cx="995074" cy="183749"/>
          </a:xfrm>
          <a:prstGeom prst="rightArrow">
            <a:avLst/>
          </a:prstGeom>
          <a:solidFill>
            <a:srgbClr val="E5DBA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6" name="Seta para a direita 15"/>
          <p:cNvSpPr/>
          <p:nvPr/>
        </p:nvSpPr>
        <p:spPr bwMode="auto">
          <a:xfrm rot="2122957">
            <a:off x="1612855" y="2788921"/>
            <a:ext cx="1126966" cy="192199"/>
          </a:xfrm>
          <a:prstGeom prst="rightArrow">
            <a:avLst/>
          </a:prstGeom>
          <a:solidFill>
            <a:srgbClr val="E5DBA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627784" y="4653136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ETE Ribeirão Preto/SP desde 03/2011 - 1,5 MW (50%)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2627784" y="2060848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ETE Arrudas, Belo Horizonte/MG desde 07/11 2,4 MW (70%)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0" y="5517232"/>
            <a:ext cx="295232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ETE Ouro Verde, Foz do Iguaçu/PR desde 05/08  </a:t>
            </a:r>
          </a:p>
          <a:p>
            <a:r>
              <a:rPr lang="pt-BR" sz="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0,02 MW</a:t>
            </a:r>
          </a:p>
        </p:txBody>
      </p:sp>
      <p:grpSp>
        <p:nvGrpSpPr>
          <p:cNvPr id="2" name="Grupo 25"/>
          <p:cNvGrpSpPr/>
          <p:nvPr/>
        </p:nvGrpSpPr>
        <p:grpSpPr>
          <a:xfrm>
            <a:off x="6985064" y="81280"/>
            <a:ext cx="2123440" cy="1760657"/>
            <a:chOff x="6715760" y="81280"/>
            <a:chExt cx="2123440" cy="1760657"/>
          </a:xfrm>
        </p:grpSpPr>
        <p:pic>
          <p:nvPicPr>
            <p:cNvPr id="20" name="Imagem 19" descr="\\192.168.0.3\engenharia\Energia\Embasa - ETE Jacuípe\Gerenciamento\Relatório de Despesa de Viagem\2013-07-10 - Feira de Santana - Sebastian + Carol\Foto 2 - IMG_1440.JPG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39" t="4459" b="3185"/>
            <a:stretch>
              <a:fillRect/>
            </a:stretch>
          </p:blipFill>
          <p:spPr bwMode="auto">
            <a:xfrm>
              <a:off x="6715760" y="81280"/>
              <a:ext cx="2082800" cy="148336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2" name="CaixaDeTexto 21"/>
            <p:cNvSpPr txBox="1"/>
            <p:nvPr/>
          </p:nvSpPr>
          <p:spPr>
            <a:xfrm>
              <a:off x="6786880" y="1534160"/>
              <a:ext cx="2052320" cy="30777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ETE </a:t>
              </a:r>
              <a:r>
                <a:rPr lang="pt-BR" sz="1400" b="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Jacuípe</a:t>
              </a:r>
              <a:r>
                <a:rPr lang="pt-BR" sz="14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II/BA</a:t>
              </a:r>
            </a:p>
          </p:txBody>
        </p:sp>
      </p:grpSp>
      <p:grpSp>
        <p:nvGrpSpPr>
          <p:cNvPr id="3" name="Grupo 26"/>
          <p:cNvGrpSpPr/>
          <p:nvPr/>
        </p:nvGrpSpPr>
        <p:grpSpPr>
          <a:xfrm>
            <a:off x="6944424" y="1838959"/>
            <a:ext cx="2143760" cy="1567618"/>
            <a:chOff x="6675120" y="1838959"/>
            <a:chExt cx="2143760" cy="1567618"/>
          </a:xfrm>
        </p:grpSpPr>
        <p:pic>
          <p:nvPicPr>
            <p:cNvPr id="46090" name="Picture 10" descr="http://s.glbimg.com/jo/g1/f/original/2011/11/03/ete3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675120" y="1838959"/>
              <a:ext cx="2123440" cy="1297092"/>
            </a:xfrm>
            <a:prstGeom prst="rect">
              <a:avLst/>
            </a:prstGeom>
            <a:noFill/>
          </p:spPr>
        </p:pic>
        <p:sp>
          <p:nvSpPr>
            <p:cNvPr id="23" name="CaixaDeTexto 22"/>
            <p:cNvSpPr txBox="1"/>
            <p:nvPr/>
          </p:nvSpPr>
          <p:spPr>
            <a:xfrm>
              <a:off x="6766560" y="3098800"/>
              <a:ext cx="2052320" cy="30777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ETE Franca/SP</a:t>
              </a:r>
            </a:p>
          </p:txBody>
        </p:sp>
      </p:grpSp>
      <p:grpSp>
        <p:nvGrpSpPr>
          <p:cNvPr id="4" name="Grupo 27"/>
          <p:cNvGrpSpPr/>
          <p:nvPr/>
        </p:nvGrpSpPr>
        <p:grpSpPr>
          <a:xfrm>
            <a:off x="6927279" y="3393440"/>
            <a:ext cx="2179320" cy="1720017"/>
            <a:chOff x="6657975" y="3393440"/>
            <a:chExt cx="2179320" cy="1720017"/>
          </a:xfrm>
        </p:grpSpPr>
        <p:pic>
          <p:nvPicPr>
            <p:cNvPr id="46084" name="Picture 4" descr="http://www.brasmix.com.br/modulos/obras/fotos/98891341514537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657975" y="3393440"/>
              <a:ext cx="2179320" cy="1452880"/>
            </a:xfrm>
            <a:prstGeom prst="rect">
              <a:avLst/>
            </a:prstGeom>
            <a:noFill/>
          </p:spPr>
        </p:pic>
        <p:sp>
          <p:nvSpPr>
            <p:cNvPr id="24" name="CaixaDeTexto 23"/>
            <p:cNvSpPr txBox="1"/>
            <p:nvPr/>
          </p:nvSpPr>
          <p:spPr>
            <a:xfrm>
              <a:off x="6766560" y="4805680"/>
              <a:ext cx="2052320" cy="30777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ETE Rio Preto/SP</a:t>
              </a:r>
            </a:p>
          </p:txBody>
        </p:sp>
      </p:grpSp>
      <p:grpSp>
        <p:nvGrpSpPr>
          <p:cNvPr id="5" name="Grupo 28"/>
          <p:cNvGrpSpPr/>
          <p:nvPr/>
        </p:nvGrpSpPr>
        <p:grpSpPr>
          <a:xfrm>
            <a:off x="6883463" y="5072074"/>
            <a:ext cx="2225041" cy="1695437"/>
            <a:chOff x="6614159" y="5152403"/>
            <a:chExt cx="2225041" cy="1695437"/>
          </a:xfrm>
        </p:grpSpPr>
        <p:pic>
          <p:nvPicPr>
            <p:cNvPr id="46088" name="Picture 8" descr="http://www.revistamais.com/ckeditor_assets/pictures/140/content_ibirite.png?136147452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614159" y="5152403"/>
              <a:ext cx="2204721" cy="1378503"/>
            </a:xfrm>
            <a:prstGeom prst="rect">
              <a:avLst/>
            </a:prstGeom>
            <a:noFill/>
          </p:spPr>
        </p:pic>
        <p:sp>
          <p:nvSpPr>
            <p:cNvPr id="25" name="CaixaDeTexto 24"/>
            <p:cNvSpPr txBox="1"/>
            <p:nvPr/>
          </p:nvSpPr>
          <p:spPr>
            <a:xfrm>
              <a:off x="6786880" y="6540063"/>
              <a:ext cx="2052320" cy="30777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ETE </a:t>
              </a:r>
              <a:r>
                <a:rPr lang="pt-BR" sz="1400" b="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Ibirité</a:t>
              </a:r>
              <a:r>
                <a:rPr lang="pt-BR" sz="1400" b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/MG</a:t>
              </a:r>
            </a:p>
          </p:txBody>
        </p:sp>
      </p:grpSp>
      <p:sp>
        <p:nvSpPr>
          <p:cNvPr id="26" name="CaixaDeTexto 25"/>
          <p:cNvSpPr txBox="1"/>
          <p:nvPr/>
        </p:nvSpPr>
        <p:spPr>
          <a:xfrm>
            <a:off x="3565667" y="634654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ETE Vieira/ ETE Betim (MG):  Uso térmico do Biogás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36096" y="2479327"/>
            <a:ext cx="1277558" cy="202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tângulo 28"/>
          <p:cNvSpPr/>
          <p:nvPr/>
        </p:nvSpPr>
        <p:spPr>
          <a:xfrm>
            <a:off x="5508104" y="4489375"/>
            <a:ext cx="109196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ETE Belém</a:t>
            </a:r>
          </a:p>
        </p:txBody>
      </p:sp>
      <p:sp>
        <p:nvSpPr>
          <p:cNvPr id="30" name="Seta para a direita 29"/>
          <p:cNvSpPr/>
          <p:nvPr/>
        </p:nvSpPr>
        <p:spPr bwMode="auto">
          <a:xfrm rot="19388106">
            <a:off x="1583157" y="1807208"/>
            <a:ext cx="1258668" cy="182345"/>
          </a:xfrm>
          <a:prstGeom prst="rightArrow">
            <a:avLst/>
          </a:prstGeom>
          <a:solidFill>
            <a:srgbClr val="E5DBA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60032" y="5229200"/>
            <a:ext cx="1872208" cy="117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15816" y="5229200"/>
            <a:ext cx="187828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CaixaDeTexto 30"/>
          <p:cNvSpPr txBox="1"/>
          <p:nvPr/>
        </p:nvSpPr>
        <p:spPr>
          <a:xfrm>
            <a:off x="467544" y="447055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Imagem 31" descr="digestores.jpg"/>
          <p:cNvPicPr>
            <a:picLocks noChangeAspect="1"/>
          </p:cNvPicPr>
          <p:nvPr/>
        </p:nvPicPr>
        <p:blipFill>
          <a:blip r:embed="rId14" cstate="print"/>
          <a:srcRect t="19498"/>
          <a:stretch>
            <a:fillRect/>
          </a:stretch>
        </p:blipFill>
        <p:spPr>
          <a:xfrm>
            <a:off x="4716016" y="144016"/>
            <a:ext cx="2070608" cy="1628800"/>
          </a:xfrm>
          <a:prstGeom prst="rect">
            <a:avLst/>
          </a:prstGeom>
        </p:spPr>
      </p:pic>
      <p:sp>
        <p:nvSpPr>
          <p:cNvPr id="33" name="CaixaDeTexto 32"/>
          <p:cNvSpPr txBox="1"/>
          <p:nvPr/>
        </p:nvSpPr>
        <p:spPr>
          <a:xfrm>
            <a:off x="4676616" y="1769442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ETE Barueri (SP): Uso térmico</a:t>
            </a:r>
          </a:p>
        </p:txBody>
      </p:sp>
      <p:sp>
        <p:nvSpPr>
          <p:cNvPr id="34" name="Retângulo 33"/>
          <p:cNvSpPr>
            <a:spLocks noChangeArrowheads="1"/>
          </p:cNvSpPr>
          <p:nvPr/>
        </p:nvSpPr>
        <p:spPr bwMode="auto">
          <a:xfrm>
            <a:off x="10643" y="6479612"/>
            <a:ext cx="3404579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dirty="0"/>
              <a:t>https://cibiogas.org/biogasmap</a:t>
            </a:r>
          </a:p>
        </p:txBody>
      </p:sp>
      <p:sp>
        <p:nvSpPr>
          <p:cNvPr id="6" name="Elipse 5"/>
          <p:cNvSpPr/>
          <p:nvPr/>
        </p:nvSpPr>
        <p:spPr>
          <a:xfrm>
            <a:off x="-259823" y="5321165"/>
            <a:ext cx="2738968" cy="11539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lipse 34"/>
          <p:cNvSpPr/>
          <p:nvPr/>
        </p:nvSpPr>
        <p:spPr>
          <a:xfrm>
            <a:off x="3532598" y="6270411"/>
            <a:ext cx="2951217" cy="5875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lipse 35"/>
          <p:cNvSpPr/>
          <p:nvPr/>
        </p:nvSpPr>
        <p:spPr>
          <a:xfrm>
            <a:off x="6786624" y="4765353"/>
            <a:ext cx="2281240" cy="3756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Elipse 36"/>
          <p:cNvSpPr/>
          <p:nvPr/>
        </p:nvSpPr>
        <p:spPr>
          <a:xfrm>
            <a:off x="6876319" y="1485386"/>
            <a:ext cx="2281240" cy="3756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  <p:bldP spid="6" grpId="0" animBg="1"/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30" y="3200563"/>
            <a:ext cx="3351534" cy="365743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177624" y="3578681"/>
            <a:ext cx="4736849" cy="17543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pt-BR"/>
            </a:defPPr>
            <a:lvl1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cs typeface="Arial" charset="0"/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cs typeface="Arial" charset="0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r"/>
            <a:r>
              <a:rPr lang="pt-BR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Alterada IN Nº3/ Mar 2016 </a:t>
            </a:r>
          </a:p>
          <a:p>
            <a:pPr algn="r"/>
            <a:r>
              <a:rPr lang="pt-BR" sz="1800" dirty="0"/>
              <a:t>Procedimentos e as disposições relativos as operações de credito no âmbito do Programa Saneamento para Todos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297849" y="5791744"/>
            <a:ext cx="5616624" cy="92333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Implantação de sistema para aproveitamento energético de biogás gerado em </a:t>
            </a:r>
            <a:r>
              <a:rPr lang="pt-BR" dirty="0" err="1"/>
              <a:t>ETEs</a:t>
            </a:r>
            <a:r>
              <a:rPr lang="pt-BR" dirty="0"/>
              <a:t> com vazão média afluente superior a 250 L/s</a:t>
            </a:r>
          </a:p>
        </p:txBody>
      </p:sp>
      <p:sp>
        <p:nvSpPr>
          <p:cNvPr id="2" name="Retângulo 1"/>
          <p:cNvSpPr/>
          <p:nvPr/>
        </p:nvSpPr>
        <p:spPr>
          <a:xfrm>
            <a:off x="446130" y="1365619"/>
            <a:ext cx="7992888" cy="17543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Resolução 687/2015 para geração distribuída</a:t>
            </a:r>
            <a:r>
              <a:rPr lang="pt-BR" i="1" dirty="0">
                <a:solidFill>
                  <a:schemeClr val="tx1"/>
                </a:solidFill>
                <a:cs typeface="Arial" charset="0"/>
              </a:rPr>
              <a:t>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schemeClr val="tx1"/>
                </a:solidFill>
                <a:cs typeface="Arial" charset="0"/>
              </a:rPr>
              <a:t>Altera a Resolução 482/2012, aumentando a capacidade instalada para até 5 MW  e ampliando a estabelecimento da geração compartilhada.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altLang="pt-BR" b="1" dirty="0">
                <a:solidFill>
                  <a:schemeClr val="tx1"/>
                </a:solidFill>
              </a:rPr>
              <a:t>Sistema de Compensação de Energia Elétrica</a:t>
            </a:r>
            <a:endParaRPr lang="pt-BR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46130" y="607165"/>
            <a:ext cx="6142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Calibri" panose="020F0502020204030204" pitchFamily="34" charset="0"/>
              </a:rPr>
              <a:t>Biogás em ETE - Oportunidades</a:t>
            </a:r>
          </a:p>
        </p:txBody>
      </p:sp>
    </p:spTree>
    <p:extLst>
      <p:ext uri="{BB962C8B-B14F-4D97-AF65-F5344CB8AC3E}">
        <p14:creationId xmlns:p14="http://schemas.microsoft.com/office/powerpoint/2010/main" val="158185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tângulo 3"/>
          <p:cNvSpPr>
            <a:spLocks noChangeArrowheads="1"/>
          </p:cNvSpPr>
          <p:nvPr/>
        </p:nvSpPr>
        <p:spPr bwMode="auto">
          <a:xfrm>
            <a:off x="400253" y="1556792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dirty="0">
                <a:latin typeface="Calibri" panose="020F0502020204030204" pitchFamily="34" charset="0"/>
              </a:rPr>
              <a:t>Projeto de Cooperação Técnica entre o Ministério das Cidades e a </a:t>
            </a:r>
            <a:r>
              <a:rPr lang="de-DE" sz="2400" i="1" dirty="0">
                <a:latin typeface="Calibri" panose="020F0502020204030204" pitchFamily="34" charset="0"/>
              </a:rPr>
              <a:t>Deutsche Gesellchaft für Internationale Zusammenarbeit</a:t>
            </a:r>
            <a:r>
              <a:rPr lang="de-DE" sz="2400" dirty="0">
                <a:latin typeface="Calibri" panose="020F0502020204030204" pitchFamily="34" charset="0"/>
              </a:rPr>
              <a:t> (GIZ)</a:t>
            </a:r>
            <a:endParaRPr lang="pt-BR" sz="2400" dirty="0">
              <a:latin typeface="Calibri" panose="020F0502020204030204" pitchFamily="34" charset="0"/>
            </a:endParaRPr>
          </a:p>
        </p:txBody>
      </p:sp>
      <p:sp>
        <p:nvSpPr>
          <p:cNvPr id="34819" name="Retângulo 5"/>
          <p:cNvSpPr>
            <a:spLocks noChangeArrowheads="1"/>
          </p:cNvSpPr>
          <p:nvPr/>
        </p:nvSpPr>
        <p:spPr bwMode="auto">
          <a:xfrm>
            <a:off x="429724" y="2564904"/>
            <a:ext cx="811371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 dirty="0">
                <a:latin typeface="Calibri" panose="020F0502020204030204" pitchFamily="34" charset="0"/>
              </a:rPr>
              <a:t>Objetivo</a:t>
            </a:r>
            <a:r>
              <a:rPr lang="pt-BR" sz="2400" dirty="0">
                <a:latin typeface="Calibri" panose="020F0502020204030204" pitchFamily="34" charset="0"/>
              </a:rPr>
              <a:t>:</a:t>
            </a:r>
          </a:p>
          <a:p>
            <a:pPr algn="just">
              <a:buFontTx/>
              <a:buNone/>
              <a:defRPr/>
            </a:pPr>
            <a:r>
              <a:rPr lang="pt-BR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Ampliar o aproveitamento energético do biogás no Brasil em saneamento básico e iniciativas agropecuárias, trabalhando em duas áreas temáticas – água residuais e resíduos sólidos.</a:t>
            </a:r>
          </a:p>
          <a:p>
            <a:endParaRPr lang="pt-BR" sz="2400" dirty="0">
              <a:latin typeface="Calibri" panose="020F0502020204030204" pitchFamily="34" charset="0"/>
            </a:endParaRPr>
          </a:p>
          <a:p>
            <a:r>
              <a:rPr lang="pt-BR" sz="2400" b="1" dirty="0">
                <a:latin typeface="Calibri" panose="020F0502020204030204" pitchFamily="34" charset="0"/>
              </a:rPr>
              <a:t>Prazo de execução:</a:t>
            </a:r>
          </a:p>
          <a:p>
            <a:r>
              <a:rPr lang="pt-BR" sz="2400" dirty="0">
                <a:latin typeface="Calibri" panose="020F0502020204030204" pitchFamily="34" charset="0"/>
              </a:rPr>
              <a:t>2013 a 2017</a:t>
            </a:r>
          </a:p>
          <a:p>
            <a:endParaRPr lang="pt-BR" sz="2400" dirty="0">
              <a:latin typeface="Calibri" panose="020F0502020204030204" pitchFamily="34" charset="0"/>
            </a:endParaRPr>
          </a:p>
          <a:p>
            <a:r>
              <a:rPr lang="pt-BR" sz="2400" dirty="0">
                <a:latin typeface="Calibri" panose="020F0502020204030204" pitchFamily="34" charset="0"/>
              </a:rPr>
              <a:t>• </a:t>
            </a:r>
            <a:r>
              <a:rPr lang="pt-BR" sz="2400" b="1" dirty="0">
                <a:latin typeface="Calibri" panose="020F0502020204030204" pitchFamily="34" charset="0"/>
              </a:rPr>
              <a:t>Recursos:</a:t>
            </a:r>
          </a:p>
          <a:p>
            <a:r>
              <a:rPr lang="pt-BR" sz="2400" dirty="0">
                <a:latin typeface="Calibri" panose="020F0502020204030204" pitchFamily="34" charset="0"/>
              </a:rPr>
              <a:t> €10 Mio GIZ</a:t>
            </a:r>
          </a:p>
          <a:p>
            <a:r>
              <a:rPr lang="pt-BR" sz="2400" dirty="0">
                <a:latin typeface="Calibri" panose="020F0502020204030204" pitchFamily="34" charset="0"/>
              </a:rPr>
              <a:t> €150 Mio </a:t>
            </a:r>
            <a:r>
              <a:rPr lang="pt-BR" sz="2400" dirty="0" err="1">
                <a:latin typeface="Calibri" panose="020F0502020204030204" pitchFamily="34" charset="0"/>
              </a:rPr>
              <a:t>KfW</a:t>
            </a:r>
            <a:r>
              <a:rPr lang="pt-BR" sz="2400" dirty="0">
                <a:latin typeface="Calibri" panose="020F0502020204030204" pitchFamily="34" charset="0"/>
              </a:rPr>
              <a:t> (crédito)</a:t>
            </a:r>
          </a:p>
        </p:txBody>
      </p:sp>
      <p:sp>
        <p:nvSpPr>
          <p:cNvPr id="34821" name="Retângulo 9"/>
          <p:cNvSpPr>
            <a:spLocks noChangeArrowheads="1"/>
          </p:cNvSpPr>
          <p:nvPr/>
        </p:nvSpPr>
        <p:spPr bwMode="auto">
          <a:xfrm>
            <a:off x="400253" y="651820"/>
            <a:ext cx="4897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Calibri" panose="020F0502020204030204" pitchFamily="34" charset="0"/>
              </a:rPr>
              <a:t>Projeto PROBIOGÁS</a:t>
            </a:r>
          </a:p>
        </p:txBody>
      </p:sp>
      <p:grpSp>
        <p:nvGrpSpPr>
          <p:cNvPr id="6" name="Grupo 8"/>
          <p:cNvGrpSpPr>
            <a:grpSpLocks/>
          </p:cNvGrpSpPr>
          <p:nvPr/>
        </p:nvGrpSpPr>
        <p:grpSpPr bwMode="auto">
          <a:xfrm>
            <a:off x="3701789" y="3910245"/>
            <a:ext cx="5416550" cy="2376487"/>
            <a:chOff x="3427814" y="3644896"/>
            <a:chExt cx="5463805" cy="2088360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27814" y="3644896"/>
              <a:ext cx="5463805" cy="2088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tângulo 7"/>
            <p:cNvSpPr/>
            <p:nvPr/>
          </p:nvSpPr>
          <p:spPr>
            <a:xfrm>
              <a:off x="6659338" y="4859967"/>
              <a:ext cx="1873579" cy="728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pic>
        <p:nvPicPr>
          <p:cNvPr id="9" name="Picture 2" descr="Z:\3. Logos e Manuais\3. Barra de Logo de Eventos e Outros logos\Probiogas\150122 Barra de Logomarcas - Probiogás-02.jpg"/>
          <p:cNvPicPr>
            <a:picLocks noChangeAspect="1" noChangeArrowheads="1"/>
          </p:cNvPicPr>
          <p:nvPr/>
        </p:nvPicPr>
        <p:blipFill>
          <a:blip r:embed="rId3"/>
          <a:srcRect l="63521" t="17000"/>
          <a:stretch>
            <a:fillRect/>
          </a:stretch>
        </p:blipFill>
        <p:spPr bwMode="auto">
          <a:xfrm>
            <a:off x="7067696" y="5383444"/>
            <a:ext cx="1727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116395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12620</TotalTime>
  <Words>912</Words>
  <Application>Microsoft Office PowerPoint</Application>
  <PresentationFormat>Apresentação na tela (4:3)</PresentationFormat>
  <Paragraphs>145</Paragraphs>
  <Slides>16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16</vt:i4>
      </vt:variant>
    </vt:vector>
  </HeadingPairs>
  <TitlesOfParts>
    <vt:vector size="28" baseType="lpstr">
      <vt:lpstr>Arial</vt:lpstr>
      <vt:lpstr>Arial Rounded MT Bold</vt:lpstr>
      <vt:lpstr>Calibri</vt:lpstr>
      <vt:lpstr>Calibri Light</vt:lpstr>
      <vt:lpstr>Corbel</vt:lpstr>
      <vt:lpstr>Merriweather</vt:lpstr>
      <vt:lpstr>Tahoma</vt:lpstr>
      <vt:lpstr>Times New Roman</vt:lpstr>
      <vt:lpstr>Verdana</vt:lpstr>
      <vt:lpstr>1_Design padrão</vt:lpstr>
      <vt:lpstr>Office Theme</vt:lpstr>
      <vt:lpstr>Tema do Office</vt:lpstr>
      <vt:lpstr>Biogás no Tratamento de Esgoto: Iniciativas PROBIOGAS  </vt:lpstr>
      <vt:lpstr>Apresentação do PowerPoint</vt:lpstr>
      <vt:lpstr>Apresentação do PowerPoint</vt:lpstr>
      <vt:lpstr>Apresentação do PowerPoint</vt:lpstr>
      <vt:lpstr>Apresentação do PowerPoint</vt:lpstr>
      <vt:lpstr>Cenário do Esgoto no Brasil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Eventos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magnus.caldeira</dc:creator>
  <cp:lastModifiedBy>Helina</cp:lastModifiedBy>
  <cp:revision>619</cp:revision>
  <dcterms:created xsi:type="dcterms:W3CDTF">2013-08-29T18:28:20Z</dcterms:created>
  <dcterms:modified xsi:type="dcterms:W3CDTF">2016-05-18T18:44:06Z</dcterms:modified>
</cp:coreProperties>
</file>