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6"/>
  </p:notesMasterIdLst>
  <p:sldIdLst>
    <p:sldId id="276" r:id="rId2"/>
    <p:sldId id="298" r:id="rId3"/>
    <p:sldId id="277" r:id="rId4"/>
    <p:sldId id="280" r:id="rId5"/>
    <p:sldId id="285" r:id="rId6"/>
    <p:sldId id="283" r:id="rId7"/>
    <p:sldId id="257" r:id="rId8"/>
    <p:sldId id="258" r:id="rId9"/>
    <p:sldId id="278" r:id="rId10"/>
    <p:sldId id="301" r:id="rId11"/>
    <p:sldId id="279" r:id="rId12"/>
    <p:sldId id="302" r:id="rId13"/>
    <p:sldId id="265" r:id="rId14"/>
    <p:sldId id="263" r:id="rId15"/>
    <p:sldId id="303" r:id="rId16"/>
    <p:sldId id="261" r:id="rId17"/>
    <p:sldId id="262" r:id="rId18"/>
    <p:sldId id="264" r:id="rId19"/>
    <p:sldId id="304" r:id="rId20"/>
    <p:sldId id="259" r:id="rId21"/>
    <p:sldId id="260" r:id="rId22"/>
    <p:sldId id="266" r:id="rId23"/>
    <p:sldId id="268" r:id="rId24"/>
    <p:sldId id="287" r:id="rId25"/>
    <p:sldId id="288" r:id="rId26"/>
    <p:sldId id="292" r:id="rId27"/>
    <p:sldId id="289" r:id="rId28"/>
    <p:sldId id="290" r:id="rId29"/>
    <p:sldId id="291" r:id="rId30"/>
    <p:sldId id="305" r:id="rId31"/>
    <p:sldId id="272" r:id="rId32"/>
    <p:sldId id="294" r:id="rId33"/>
    <p:sldId id="273" r:id="rId34"/>
    <p:sldId id="274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iente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24" autoAdjust="0"/>
  </p:normalViewPr>
  <p:slideViewPr>
    <p:cSldViewPr>
      <p:cViewPr varScale="1">
        <p:scale>
          <a:sx n="62" d="100"/>
          <a:sy n="62" d="100"/>
        </p:scale>
        <p:origin x="159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F2DA6-1824-49A8-8FB8-BD81CE451DA4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98BBD-0287-4F11-8B57-02C9216358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3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governo do estado do Ceará, em parceria com agências financiadoras, têm promovido políticas públicas voltadas para áreas rurais com o intuito de melhorar as condições sanitárias dessas localidades, objetivando o fortalecimento da infraestrutura básica e da organização da agricultura familiar, um desses projetos é o Projeto São José (PSJ)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8BBD-0287-4F11-8B57-02C9216358E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497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Projeto DESAFIO analisou a intervenção e implantação do Sistema de Abastecimento de água (SAA) e construção dos módulos sanitários – na localidade de Cristais. Foram utilizadas três localidades como comunidades controle, Arataca, Andreza e 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Itapeim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Tais comunidades receberam um SAA, denominado Complexo 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Itapeim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em 2012. A coleta de dados fundamentou-se na realização de um 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aplicado entre os dias 22 de maio e 15 de julho de 2014, no universo dos domicílios localizados nas quatro comunidades (caso e controle). Esta etapa visou à obtenção de informações sobre características, ações e opiniões dos responsáveis pelos domicílios das localidades a serem estudadas.</a:t>
            </a:r>
            <a:endParaRPr lang="pt-BR" b="0" dirty="0" smtClean="0">
              <a:effectLst/>
            </a:endParaRP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8BBD-0287-4F11-8B57-02C9216358E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609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Cada ambiente da nossa casa tem uma significação e exige determinado tipo de comportamento a ser desempenhado. Ao longo da história da sociedade foram sendo criadas as regras e as ações adequadas a serem realizadas em cada compartimento da casa e, desde então, as reproduzimos (ELIAS, 1994)</a:t>
            </a:r>
          </a:p>
          <a:p>
            <a:endParaRPr lang="pt-BR" dirty="0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DEE10A6-16A5-47CB-9935-96973370C04D}" type="slidenum">
              <a:rPr lang="pt-BR" smtClean="0"/>
              <a:pPr eaLnBrk="1" hangingPunct="1"/>
              <a:t>26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0661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1995, o Governo do Estado do Ceará, criou Projeto São José (PSJ) no intuito de promover melhorias para as áreas rurais do estado.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1996 o Projeto São José passou a vincular-se ao Programa de Combate à Pobreza Rural (PCPR).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PSJ está atualmente na sua 3ª etapa.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primeira, permeou os anos da sua criação até 2002.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segunda (Projeto São José II) teve início em 2002 quando passou a ser denominado de Programa de Combate à Pobreza Rural no Ceará. Estava mais direcionado para o fortalecimento da infraestrutura básica e da organização da agricultura familiar.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terceira fase iniciou-se em 2012 quando o PSJ passou a ser configurado como Plano de Desenvolvimento Rural Sustentável, denominado de Projeto de Desenvolvimento Rural Sustentável (PDRS) – Projeto São José III.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8BBD-0287-4F11-8B57-02C9216358E4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Projeto São José III tem como objetivo “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promover o desenvolvimento rural sustentável do Estado do Ceará através do apoio à agricultura familiar nos seus aspectos produtivos e de inserção nos mercados e da garantia do acesso à água de qualidade e esgotamento sanitário, com integração e articulação de políticas públicas fomentadoras das cadeias produtivas e de segurança hídrica”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(CEARÁ, 2012).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8BBD-0287-4F11-8B57-02C9216358E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4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 3ª etapa do Projeto concentrou-se, principalmente, em investimentos em subprojetos de mecanização agrícola, eletrificação rural e abastecimento de água.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Segundo Khan e colaboradores (2007), a ênfase nos projetos de abastecimento de água foi motivada pela demanda das comunidades e pelo governo que demonstrava preocupação com os problemas advindos das estiagens recorrentes no estado.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público alvo do Projeto São José são pequenos produtores rurais, pescadores, artesãos, donas de casa e diversos grupos mais carentes que sejam organizados pelos seus interesses comuns e representados por entidades associativas devidamente legalizadas.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8BBD-0287-4F11-8B57-02C9216358E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52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módulos sanitários domiciliares implantados pelo projeto São José, tiveram como referência o Programa de Melhorias Sanitárias Domiciliares (MSD) da FUNASA, logo, cabe aqui uma reflexão sobre os objetivos do Programa.</a:t>
            </a:r>
            <a:endParaRPr lang="pt-BR" b="0" dirty="0" smtClean="0">
              <a:effectLst/>
            </a:endParaRP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8BBD-0287-4F11-8B57-02C9216358E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0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Programa Melhorias Sanitárias Domiciliares, surgiu com a necessidade de promover soluções individualizadas de saneamento em comunidades vulneráveis, principalmente nas pequenas localidades rurais e em periferias das cidades.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8BBD-0287-4F11-8B57-02C9216358E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48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</a:t>
            </a:r>
            <a:r>
              <a:rPr lang="pt-BR" baseline="0" dirty="0" smtClean="0"/>
              <a:t> Brasil, a Lei que estabelece as diretrizes para o Saneamento Básico é a Lei 11.445. E nela estão estabelecidos os princípios fundamentais do saneamento.</a:t>
            </a:r>
          </a:p>
          <a:p>
            <a:endParaRPr lang="pt-BR" dirty="0" smtClean="0"/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acesso ao saneamento é fator determinante para a melhoria da qualidade de vida da população, pois, ele influencia o contexto de vulnerabilidade socioambiental na qual a população está exposta, como ambientes insalubres, fontes de água contaminadas e poluídas, animais vetores de doenças, dentre outros. 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Neste sentido, a Lei que estabelece diretrizes nacionais para o Saneamento Básico (LNDSB),  Lei 11.445/07, é um marco na política pública de saneamento brasileira. Nela estão estabelecidos os princípios fundamentais do saneamento, tendo como principal diretriz a universalização do acesso aos serviços de saneamento.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8BBD-0287-4F11-8B57-02C9216358E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090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avaliação da atuação de projetos como o São José III é um instrumento fundamental no processo de formulação e aperfeiçoamento das políticas públicas já existentes (BORJA, 2004).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ausência de avaliações causa a aplicação continuada de políticas públicas que, na realidade, não cumprem o seu papel ou objetivos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Portanto </a:t>
            </a:r>
            <a:r>
              <a:rPr lang="pt-BR" baseline="0" dirty="0" smtClean="0"/>
              <a:t>é </a:t>
            </a:r>
            <a:r>
              <a:rPr lang="pt-BR" dirty="0" smtClean="0"/>
              <a:t>necessário avaliar as estruturas sanitárias instaladas pelo Programa São José III, comparando a implantação dos módulos sanitários domiciliares, realizada pelo programa e as diretrizes estabelecidas pela Política Nacional de Saneamento Básico, inscrita sob a Lei 11.445/2007. 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seu sucesso, sobretudo, depende da aceitação e da utilização de tal solução pela população beneficiária. Dessa forma, observa-se a relevância de uma avaliação que consiga extrapolar o âmbito dos aspectos financeiros, e que considere a apropriação dos beneficiários à solução adotada e as suas possíveis implicações (manutenção, gestão).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Como objeto de análise, observou-se a construção dos módulos sanitários na comunidade de Cristais, no Ceará. Além da adesão e satisfação dos beneficiários diante de tal solução e os problemas posteriores a construção</a:t>
            </a:r>
            <a:r>
              <a:rPr lang="pt-BR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8BBD-0287-4F11-8B57-02C9216358E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277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8BBD-0287-4F11-8B57-02C9216358E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91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B3199BE-E447-497E-8AF2-5DF4ABC24A05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719DF43-7ABD-45F7-BD86-C75DF64CC1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9BE-E447-497E-8AF2-5DF4ABC24A05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DF43-7ABD-45F7-BD86-C75DF64CC1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9BE-E447-497E-8AF2-5DF4ABC24A05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DF43-7ABD-45F7-BD86-C75DF64CC1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9BE-E447-497E-8AF2-5DF4ABC24A05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DF43-7ABD-45F7-BD86-C75DF64CC1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9BE-E447-497E-8AF2-5DF4ABC24A05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DF43-7ABD-45F7-BD86-C75DF64CC1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9BE-E447-497E-8AF2-5DF4ABC24A05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DF43-7ABD-45F7-BD86-C75DF64CC1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3199BE-E447-497E-8AF2-5DF4ABC24A05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19DF43-7ABD-45F7-BD86-C75DF64CC1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B3199BE-E447-497E-8AF2-5DF4ABC24A05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719DF43-7ABD-45F7-BD86-C75DF64CC1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9BE-E447-497E-8AF2-5DF4ABC24A05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DF43-7ABD-45F7-BD86-C75DF64CC1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9BE-E447-497E-8AF2-5DF4ABC24A05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DF43-7ABD-45F7-BD86-C75DF64CC1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9BE-E447-497E-8AF2-5DF4ABC24A05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DF43-7ABD-45F7-BD86-C75DF64CC1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B3199BE-E447-497E-8AF2-5DF4ABC24A05}" type="datetimeFigureOut">
              <a:rPr lang="pt-BR" smtClean="0"/>
              <a:pPr/>
              <a:t>19/06/2017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719DF43-7ABD-45F7-BD86-C75DF64CC1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/>
              <a:t>Avaliação do Projeto São José III diante da Política Nacional de Saneamento Básico: : o caso de Cristais/CE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52608" y="4324225"/>
            <a:ext cx="3456384" cy="172819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pt-BR" sz="2400" dirty="0"/>
              <a:t>Bárbara Marques</a:t>
            </a:r>
          </a:p>
          <a:p>
            <a:pPr algn="r"/>
            <a:r>
              <a:rPr lang="pt-BR" sz="2400" dirty="0" err="1"/>
              <a:t>Bárbarah</a:t>
            </a:r>
            <a:r>
              <a:rPr lang="pt-BR" sz="2400" dirty="0"/>
              <a:t> Brenda </a:t>
            </a:r>
          </a:p>
          <a:p>
            <a:pPr algn="r"/>
            <a:r>
              <a:rPr lang="pt-BR" sz="2400" dirty="0"/>
              <a:t>Jéssica </a:t>
            </a:r>
            <a:r>
              <a:rPr lang="pt-BR" sz="2400" dirty="0" err="1" smtClean="0"/>
              <a:t>Ayra</a:t>
            </a:r>
            <a:endParaRPr lang="pt-BR" sz="2400" dirty="0" smtClean="0"/>
          </a:p>
          <a:p>
            <a:pPr algn="r"/>
            <a:r>
              <a:rPr lang="pt-BR" dirty="0" err="1" smtClean="0"/>
              <a:t>Sonaly</a:t>
            </a:r>
            <a:r>
              <a:rPr lang="pt-BR" dirty="0" smtClean="0"/>
              <a:t> Cristina Rezende</a:t>
            </a:r>
          </a:p>
          <a:p>
            <a:pPr algn="r"/>
            <a:r>
              <a:rPr lang="pt-BR" sz="2400" dirty="0" err="1" smtClean="0"/>
              <a:t>Uende</a:t>
            </a:r>
            <a:r>
              <a:rPr lang="pt-BR" sz="2400" dirty="0" smtClean="0"/>
              <a:t> Figueiredo</a:t>
            </a:r>
            <a:endParaRPr lang="pt-BR" sz="24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755576" y="6093296"/>
            <a:ext cx="7554416" cy="776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solidFill>
                  <a:schemeClr val="tx1"/>
                </a:solidFill>
              </a:rPr>
              <a:t>Belo </a:t>
            </a:r>
            <a:r>
              <a:rPr lang="pt-BR" sz="2000" dirty="0" smtClean="0">
                <a:solidFill>
                  <a:schemeClr val="tx1"/>
                </a:solidFill>
              </a:rPr>
              <a:t>Horizonte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2017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vet.ufmg.br/ARQUIVOS/FCK/image/UFMG%20marca%20n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39827" cy="7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6296" y="82001"/>
            <a:ext cx="1768152" cy="106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8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241484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>
                <a:solidFill>
                  <a:schemeClr val="bg1"/>
                </a:solidFill>
              </a:rPr>
              <a:t>Roteiro da Apresentação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62652" y="1194136"/>
            <a:ext cx="7481248" cy="827658"/>
            <a:chOff x="519752" y="1030415"/>
            <a:chExt cx="7481248" cy="569785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762000" y="1143000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 smtClean="0">
                  <a:solidFill>
                    <a:schemeClr val="bg1">
                      <a:lumMod val="85000"/>
                    </a:schemeClr>
                  </a:solidFill>
                </a:rPr>
                <a:t>Introdução</a:t>
              </a:r>
              <a:endParaRPr lang="pt-BR" sz="2800" b="1" cap="small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519752" y="1030415"/>
              <a:ext cx="484496" cy="332096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76300" y="1988840"/>
            <a:ext cx="7406308" cy="807910"/>
            <a:chOff x="533400" y="1729808"/>
            <a:chExt cx="7406308" cy="55619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700708" y="1828799"/>
              <a:ext cx="7239000" cy="457199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 smtClean="0">
                  <a:solidFill>
                    <a:schemeClr val="tx1"/>
                  </a:solidFill>
                </a:rPr>
                <a:t>Objetivo</a:t>
              </a:r>
              <a:endParaRPr lang="pt-BR" sz="2800" b="1" cap="small" dirty="0">
                <a:solidFill>
                  <a:schemeClr val="tx1"/>
                </a:solidFill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533400" y="1729808"/>
              <a:ext cx="484496" cy="33568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907176" y="2870739"/>
            <a:ext cx="7388008" cy="718323"/>
            <a:chOff x="612992" y="2488332"/>
            <a:chExt cx="7388008" cy="494516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762000" y="2525648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>
                  <a:solidFill>
                    <a:schemeClr val="tx1"/>
                  </a:solidFill>
                </a:rPr>
                <a:t>A comunidade de estudo</a:t>
              </a:r>
              <a:endParaRPr lang="pt-BR" sz="2800" b="1" cap="small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612992" y="2488332"/>
              <a:ext cx="484496" cy="309104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907176" y="3701432"/>
            <a:ext cx="7303424" cy="735682"/>
            <a:chOff x="519752" y="3151134"/>
            <a:chExt cx="7303424" cy="506466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584176" y="3200400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>
                  <a:solidFill>
                    <a:schemeClr val="tx1"/>
                  </a:solidFill>
                </a:rPr>
                <a:t> </a:t>
              </a:r>
              <a:r>
                <a:rPr lang="pt-BR" sz="2800" b="1" cap="small" dirty="0" smtClean="0">
                  <a:solidFill>
                    <a:schemeClr val="tx1"/>
                  </a:solidFill>
                </a:rPr>
                <a:t>Delineamento da Pesquisa</a:t>
              </a:r>
              <a:endParaRPr lang="pt-BR" sz="2800" b="1" cap="small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519752" y="3151134"/>
              <a:ext cx="484496" cy="270549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-15784" y="6241439"/>
            <a:ext cx="9144000" cy="6206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2"/>
          <p:cNvSpPr/>
          <p:nvPr/>
        </p:nvSpPr>
        <p:spPr>
          <a:xfrm>
            <a:off x="1042920" y="4628747"/>
            <a:ext cx="7239000" cy="6641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2800" b="1" cap="small" dirty="0">
                <a:solidFill>
                  <a:schemeClr val="tx1"/>
                </a:solidFill>
              </a:rPr>
              <a:t> </a:t>
            </a:r>
            <a:r>
              <a:rPr lang="pt-BR" sz="2800" b="1" cap="small" dirty="0" smtClean="0">
                <a:solidFill>
                  <a:schemeClr val="tx1"/>
                </a:solidFill>
              </a:rPr>
              <a:t>Resultados /Discuss</a:t>
            </a:r>
            <a:r>
              <a:rPr lang="pt-BR" sz="2800" b="1" cap="small" dirty="0" smtClean="0">
                <a:solidFill>
                  <a:schemeClr val="tx1"/>
                </a:solidFill>
              </a:rPr>
              <a:t>ões</a:t>
            </a:r>
            <a:endParaRPr lang="pt-BR" sz="2800" b="1" cap="small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978496" y="4557184"/>
            <a:ext cx="484496" cy="39299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tângulo 19"/>
          <p:cNvSpPr/>
          <p:nvPr/>
        </p:nvSpPr>
        <p:spPr>
          <a:xfrm>
            <a:off x="348196" y="162336"/>
            <a:ext cx="6436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ROTEIRO DA APRESENTAÇÃO</a:t>
            </a:r>
            <a:endParaRPr lang="pt-BR" sz="2800" b="1" cap="small" dirty="0"/>
          </a:p>
        </p:txBody>
      </p:sp>
      <p:sp>
        <p:nvSpPr>
          <p:cNvPr id="21" name="Retângulo de cantos arredondados 12"/>
          <p:cNvSpPr/>
          <p:nvPr/>
        </p:nvSpPr>
        <p:spPr>
          <a:xfrm>
            <a:off x="1042920" y="5466750"/>
            <a:ext cx="7239000" cy="6641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2800" b="1" cap="small" dirty="0">
                <a:solidFill>
                  <a:schemeClr val="tx1"/>
                </a:solidFill>
              </a:rPr>
              <a:t> </a:t>
            </a:r>
            <a:r>
              <a:rPr lang="pt-BR" sz="2800" b="1" cap="small" dirty="0" smtClean="0">
                <a:solidFill>
                  <a:schemeClr val="tx1"/>
                </a:solidFill>
              </a:rPr>
              <a:t>Considerações Finais</a:t>
            </a:r>
            <a:endParaRPr lang="pt-BR" sz="2800" b="1" cap="small" dirty="0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978496" y="5395187"/>
            <a:ext cx="484496" cy="39299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6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29639" y="1542636"/>
            <a:ext cx="8396690" cy="51907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99592" y="1529436"/>
            <a:ext cx="4104456" cy="4905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10972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 11.445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(princípios)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043608" y="2353476"/>
            <a:ext cx="7031664" cy="388383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475656" y="2366386"/>
            <a:ext cx="3888432" cy="444734"/>
          </a:xfrm>
          <a:prstGeom prst="rect">
            <a:avLst/>
          </a:prstGeom>
          <a:ln w="19050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marL="10972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São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José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III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907704" y="3144588"/>
            <a:ext cx="5328592" cy="2516660"/>
          </a:xfrm>
          <a:prstGeom prst="roundRect">
            <a:avLst/>
          </a:prstGeom>
          <a:ln w="5715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Construção dos módulos sanitários na comunidade;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Adesão e satisfação dos beneficiários diante a solução 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Problemas posteriores a construção.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21644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Elipse 14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2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48196" y="162336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OBJETIVO</a:t>
            </a:r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27773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241484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>
                <a:solidFill>
                  <a:schemeClr val="bg1"/>
                </a:solidFill>
              </a:rPr>
              <a:t>Roteiro da Apresentação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62652" y="1194136"/>
            <a:ext cx="7481248" cy="827658"/>
            <a:chOff x="519752" y="1030415"/>
            <a:chExt cx="7481248" cy="569785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762000" y="1143000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 smtClean="0">
                  <a:solidFill>
                    <a:schemeClr val="bg1">
                      <a:lumMod val="85000"/>
                    </a:schemeClr>
                  </a:solidFill>
                </a:rPr>
                <a:t>Introdução</a:t>
              </a:r>
              <a:endParaRPr lang="pt-BR" sz="2800" b="1" cap="small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519752" y="1030415"/>
              <a:ext cx="484496" cy="332096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76300" y="1988840"/>
            <a:ext cx="7406308" cy="807910"/>
            <a:chOff x="533400" y="1729808"/>
            <a:chExt cx="7406308" cy="55619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700708" y="1828799"/>
              <a:ext cx="7239000" cy="457199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 smtClean="0">
                  <a:solidFill>
                    <a:schemeClr val="bg1">
                      <a:lumMod val="85000"/>
                    </a:schemeClr>
                  </a:solidFill>
                </a:rPr>
                <a:t>Objetivo</a:t>
              </a:r>
              <a:endParaRPr lang="pt-BR" sz="2800" b="1" cap="small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533400" y="1729808"/>
              <a:ext cx="484496" cy="33568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907176" y="2870739"/>
            <a:ext cx="7388008" cy="718323"/>
            <a:chOff x="612992" y="2488332"/>
            <a:chExt cx="7388008" cy="494516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762000" y="2525648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>
                  <a:solidFill>
                    <a:schemeClr val="tx1"/>
                  </a:solidFill>
                </a:rPr>
                <a:t>A comunidade de estudo</a:t>
              </a:r>
              <a:endParaRPr lang="pt-BR" sz="2800" b="1" cap="small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612992" y="2488332"/>
              <a:ext cx="484496" cy="309104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907176" y="3701432"/>
            <a:ext cx="7303424" cy="735682"/>
            <a:chOff x="519752" y="3151134"/>
            <a:chExt cx="7303424" cy="506466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584176" y="3200400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>
                  <a:solidFill>
                    <a:schemeClr val="tx1"/>
                  </a:solidFill>
                </a:rPr>
                <a:t> </a:t>
              </a:r>
              <a:r>
                <a:rPr lang="pt-BR" sz="2800" b="1" cap="small" dirty="0" smtClean="0">
                  <a:solidFill>
                    <a:schemeClr val="tx1"/>
                  </a:solidFill>
                </a:rPr>
                <a:t>Delineamento da Pesquisa</a:t>
              </a:r>
              <a:endParaRPr lang="pt-BR" sz="2800" b="1" cap="small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519752" y="3151134"/>
              <a:ext cx="484496" cy="270549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-15784" y="6241439"/>
            <a:ext cx="9144000" cy="6206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2"/>
          <p:cNvSpPr/>
          <p:nvPr/>
        </p:nvSpPr>
        <p:spPr>
          <a:xfrm>
            <a:off x="1042920" y="4628747"/>
            <a:ext cx="7239000" cy="6641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2800" b="1" cap="small" dirty="0">
                <a:solidFill>
                  <a:schemeClr val="tx1"/>
                </a:solidFill>
              </a:rPr>
              <a:t> </a:t>
            </a:r>
            <a:r>
              <a:rPr lang="pt-BR" sz="2800" b="1" cap="small" dirty="0" smtClean="0">
                <a:solidFill>
                  <a:schemeClr val="tx1"/>
                </a:solidFill>
              </a:rPr>
              <a:t>Resultados /Discuss</a:t>
            </a:r>
            <a:r>
              <a:rPr lang="pt-BR" sz="2800" b="1" cap="small" dirty="0" smtClean="0">
                <a:solidFill>
                  <a:schemeClr val="tx1"/>
                </a:solidFill>
              </a:rPr>
              <a:t>ões</a:t>
            </a:r>
            <a:endParaRPr lang="pt-BR" sz="2800" b="1" cap="small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978496" y="4557184"/>
            <a:ext cx="484496" cy="39299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tângulo 19"/>
          <p:cNvSpPr/>
          <p:nvPr/>
        </p:nvSpPr>
        <p:spPr>
          <a:xfrm>
            <a:off x="348196" y="162336"/>
            <a:ext cx="6436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ROTEIRO DA APRESENTAÇÃO</a:t>
            </a:r>
            <a:endParaRPr lang="pt-BR" sz="2800" b="1" cap="small" dirty="0"/>
          </a:p>
        </p:txBody>
      </p:sp>
      <p:sp>
        <p:nvSpPr>
          <p:cNvPr id="21" name="Retângulo de cantos arredondados 12"/>
          <p:cNvSpPr/>
          <p:nvPr/>
        </p:nvSpPr>
        <p:spPr>
          <a:xfrm>
            <a:off x="1042920" y="5466750"/>
            <a:ext cx="7239000" cy="6641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2800" b="1" cap="small" dirty="0">
                <a:solidFill>
                  <a:schemeClr val="tx1"/>
                </a:solidFill>
              </a:rPr>
              <a:t> </a:t>
            </a:r>
            <a:r>
              <a:rPr lang="pt-BR" sz="2800" b="1" cap="small" dirty="0" smtClean="0">
                <a:solidFill>
                  <a:schemeClr val="tx1"/>
                </a:solidFill>
              </a:rPr>
              <a:t>Considerações Finais</a:t>
            </a:r>
            <a:endParaRPr lang="pt-BR" sz="2800" b="1" cap="small" dirty="0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978496" y="5395187"/>
            <a:ext cx="484496" cy="39299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6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6000" y="19978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14952" y="1631022"/>
            <a:ext cx="8640960" cy="4968552"/>
          </a:xfrm>
          <a:prstGeom prst="rect">
            <a:avLst/>
          </a:prstGeom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endParaRPr lang="pt-BR" sz="2400" dirty="0"/>
          </a:p>
          <a:p>
            <a:endParaRPr lang="pt-BR" sz="2400" dirty="0" smtClean="0"/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localidade tornou-se um exemplo da implantação e gestão do esgotamento sanitário para o Sistema Integrado de Saneamento Rural (SISAR), uma vez que o SISAR, até o momento, só realizava a gestão de sistemas de abastecimento de </a:t>
            </a:r>
            <a:r>
              <a:rPr lang="pt-BR" sz="2400" dirty="0" smtClean="0"/>
              <a:t>água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As </a:t>
            </a:r>
            <a:r>
              <a:rPr lang="pt-BR" sz="2400" dirty="0"/>
              <a:t>famílias beneficiárias receberam em seus domicílios, além do </a:t>
            </a:r>
            <a:r>
              <a:rPr lang="pt-BR" sz="2400" b="1" dirty="0"/>
              <a:t>sistema de abastecimento de  água</a:t>
            </a:r>
            <a:r>
              <a:rPr lang="pt-BR" sz="2400" dirty="0"/>
              <a:t>, a </a:t>
            </a:r>
            <a:r>
              <a:rPr lang="pt-BR" sz="2400" b="1" dirty="0"/>
              <a:t>construção de módulos sanitários</a:t>
            </a:r>
            <a:r>
              <a:rPr lang="pt-BR" sz="2400" dirty="0"/>
              <a:t>, compostos por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vaso sanitário, chuveiro, lavatório, tanque externo, fossa séptica e sumidouro.</a:t>
            </a:r>
          </a:p>
          <a:p>
            <a:pPr marL="109728" indent="0">
              <a:buNone/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16568" y="1309583"/>
            <a:ext cx="4199448" cy="68825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sz="2400" b="1" dirty="0" smtClean="0"/>
              <a:t>Comunidade de Cristais</a:t>
            </a:r>
            <a:endParaRPr lang="pt-BR" sz="24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11342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lipse 7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3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8196" y="162336"/>
            <a:ext cx="5186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A comunidade de estudo</a:t>
            </a:r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19978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4481" r="35905" b="14232"/>
          <a:stretch/>
        </p:blipFill>
        <p:spPr bwMode="auto">
          <a:xfrm>
            <a:off x="3402384" y="1412776"/>
            <a:ext cx="5741616" cy="528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4" t="3534" r="3696" b="64031"/>
          <a:stretch/>
        </p:blipFill>
        <p:spPr bwMode="auto">
          <a:xfrm>
            <a:off x="1419327" y="5142348"/>
            <a:ext cx="198305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421692"/>
            <a:ext cx="1440160" cy="43204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sz="2200" dirty="0" smtClean="0"/>
              <a:t>Cristais</a:t>
            </a:r>
            <a:endParaRPr lang="pt-BR" sz="22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51520" y="2204864"/>
            <a:ext cx="3150864" cy="273630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pt-BR" sz="2200" dirty="0" smtClean="0"/>
              <a:t>92 km de Fortaleza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 smtClean="0"/>
              <a:t>Confluência dos municípios: Cascavel, Ocara, Beberibe e Morada Nova. </a:t>
            </a:r>
            <a:endParaRPr lang="pt-BR" sz="22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04083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Elipse 9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3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8196" y="162336"/>
            <a:ext cx="51860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A comunidade de estudo</a:t>
            </a:r>
          </a:p>
          <a:p>
            <a:pPr lvl="1"/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29965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241484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>
                <a:solidFill>
                  <a:schemeClr val="bg1"/>
                </a:solidFill>
              </a:rPr>
              <a:t>Roteiro da Apresentação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62652" y="1194136"/>
            <a:ext cx="7481248" cy="827658"/>
            <a:chOff x="519752" y="1030415"/>
            <a:chExt cx="7481248" cy="569785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762000" y="1143000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 smtClean="0">
                  <a:solidFill>
                    <a:schemeClr val="bg1">
                      <a:lumMod val="85000"/>
                    </a:schemeClr>
                  </a:solidFill>
                </a:rPr>
                <a:t>Introdução</a:t>
              </a:r>
              <a:endParaRPr lang="pt-BR" sz="2800" b="1" cap="small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519752" y="1030415"/>
              <a:ext cx="484496" cy="332096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76300" y="1988840"/>
            <a:ext cx="7406308" cy="807910"/>
            <a:chOff x="533400" y="1729808"/>
            <a:chExt cx="7406308" cy="55619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700708" y="1828799"/>
              <a:ext cx="7239000" cy="457199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 smtClean="0">
                  <a:solidFill>
                    <a:schemeClr val="bg1">
                      <a:lumMod val="85000"/>
                    </a:schemeClr>
                  </a:solidFill>
                </a:rPr>
                <a:t>Objetivo</a:t>
              </a:r>
              <a:endParaRPr lang="pt-BR" sz="2800" b="1" cap="small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533400" y="1729808"/>
              <a:ext cx="484496" cy="33568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907176" y="2870739"/>
            <a:ext cx="7388008" cy="718323"/>
            <a:chOff x="612992" y="2488332"/>
            <a:chExt cx="7388008" cy="494516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762000" y="2525648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>
                  <a:solidFill>
                    <a:schemeClr val="bg1">
                      <a:lumMod val="85000"/>
                    </a:schemeClr>
                  </a:solidFill>
                </a:rPr>
                <a:t>A comunidade de estudo</a:t>
              </a:r>
              <a:endParaRPr lang="pt-BR" sz="2800" b="1" cap="small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612992" y="2488332"/>
              <a:ext cx="484496" cy="309104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907176" y="3701432"/>
            <a:ext cx="7303424" cy="735682"/>
            <a:chOff x="519752" y="3151134"/>
            <a:chExt cx="7303424" cy="506466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584176" y="3200400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>
                  <a:solidFill>
                    <a:schemeClr val="tx1"/>
                  </a:solidFill>
                </a:rPr>
                <a:t> </a:t>
              </a:r>
              <a:r>
                <a:rPr lang="pt-BR" sz="2800" b="1" cap="small" dirty="0" smtClean="0">
                  <a:solidFill>
                    <a:schemeClr val="tx1"/>
                  </a:solidFill>
                </a:rPr>
                <a:t>Delineamento da Pesquisa</a:t>
              </a:r>
              <a:endParaRPr lang="pt-BR" sz="2800" b="1" cap="small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519752" y="3151134"/>
              <a:ext cx="484496" cy="270549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-15784" y="6241439"/>
            <a:ext cx="9144000" cy="6206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2"/>
          <p:cNvSpPr/>
          <p:nvPr/>
        </p:nvSpPr>
        <p:spPr>
          <a:xfrm>
            <a:off x="1042920" y="4628747"/>
            <a:ext cx="7239000" cy="6641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2800" b="1" cap="small" dirty="0">
                <a:solidFill>
                  <a:schemeClr val="tx1"/>
                </a:solidFill>
              </a:rPr>
              <a:t> </a:t>
            </a:r>
            <a:r>
              <a:rPr lang="pt-BR" sz="2800" b="1" cap="small" dirty="0" smtClean="0">
                <a:solidFill>
                  <a:schemeClr val="tx1"/>
                </a:solidFill>
              </a:rPr>
              <a:t>Resultados /Discuss</a:t>
            </a:r>
            <a:r>
              <a:rPr lang="pt-BR" sz="2800" b="1" cap="small" dirty="0" smtClean="0">
                <a:solidFill>
                  <a:schemeClr val="tx1"/>
                </a:solidFill>
              </a:rPr>
              <a:t>ões</a:t>
            </a:r>
            <a:endParaRPr lang="pt-BR" sz="2800" b="1" cap="small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978496" y="4557184"/>
            <a:ext cx="484496" cy="39299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tângulo 19"/>
          <p:cNvSpPr/>
          <p:nvPr/>
        </p:nvSpPr>
        <p:spPr>
          <a:xfrm>
            <a:off x="348196" y="162336"/>
            <a:ext cx="6436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ROTEIRO DA APRESENTAÇÃO</a:t>
            </a:r>
            <a:endParaRPr lang="pt-BR" sz="2800" b="1" cap="small" dirty="0"/>
          </a:p>
        </p:txBody>
      </p:sp>
      <p:sp>
        <p:nvSpPr>
          <p:cNvPr id="21" name="Retângulo de cantos arredondados 12"/>
          <p:cNvSpPr/>
          <p:nvPr/>
        </p:nvSpPr>
        <p:spPr>
          <a:xfrm>
            <a:off x="1042920" y="5466750"/>
            <a:ext cx="7239000" cy="6641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2800" b="1" cap="small" dirty="0">
                <a:solidFill>
                  <a:schemeClr val="tx1"/>
                </a:solidFill>
              </a:rPr>
              <a:t> </a:t>
            </a:r>
            <a:r>
              <a:rPr lang="pt-BR" sz="2800" b="1" cap="small" dirty="0" smtClean="0">
                <a:solidFill>
                  <a:schemeClr val="tx1"/>
                </a:solidFill>
              </a:rPr>
              <a:t>Considerações Finais</a:t>
            </a:r>
            <a:endParaRPr lang="pt-BR" sz="2800" b="1" cap="small" dirty="0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978496" y="5395187"/>
            <a:ext cx="484496" cy="39299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6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2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1844824"/>
            <a:ext cx="3384376" cy="576064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/>
              <a:t>Projeto DESAFIO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95936" y="1685950"/>
            <a:ext cx="4824536" cy="936104"/>
          </a:xfrm>
          <a:prstGeom prst="rect">
            <a:avLst/>
          </a:prstGeom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pt-BR" dirty="0"/>
              <a:t>D</a:t>
            </a:r>
            <a:r>
              <a:rPr lang="pt-BR" dirty="0" smtClean="0"/>
              <a:t>emocratização </a:t>
            </a:r>
            <a:r>
              <a:rPr lang="pt-BR" dirty="0"/>
              <a:t>da Governança dos Serviços de Água e Esgotos, por meio de Inovações </a:t>
            </a:r>
            <a:r>
              <a:rPr lang="pt-BR" dirty="0" err="1"/>
              <a:t>Sociotécnicas</a:t>
            </a:r>
            <a:endParaRPr lang="pt-BR" dirty="0"/>
          </a:p>
        </p:txBody>
      </p:sp>
      <p:sp>
        <p:nvSpPr>
          <p:cNvPr id="6" name="Colchete duplo 5"/>
          <p:cNvSpPr/>
          <p:nvPr/>
        </p:nvSpPr>
        <p:spPr>
          <a:xfrm>
            <a:off x="3995936" y="1628800"/>
            <a:ext cx="4968552" cy="958974"/>
          </a:xfrm>
          <a:prstGeom prst="bracketPair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23528" y="2924944"/>
            <a:ext cx="8640960" cy="3672408"/>
          </a:xfrm>
          <a:prstGeom prst="rect">
            <a:avLst/>
          </a:prstGeom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pt-BR" sz="2200" b="1" dirty="0" smtClean="0">
                <a:solidFill>
                  <a:srgbClr val="92D050"/>
                </a:solidFill>
              </a:rPr>
              <a:t>1ª Etapa     </a:t>
            </a:r>
            <a:r>
              <a:rPr lang="pt-BR" sz="2200" dirty="0" smtClean="0"/>
              <a:t>Analisou </a:t>
            </a:r>
            <a:r>
              <a:rPr lang="pt-BR" sz="2200" dirty="0"/>
              <a:t>a intervenção e implantação do Sistema de Abastecimento de água (SAA) e construção dos módulos </a:t>
            </a:r>
            <a:r>
              <a:rPr lang="pt-BR" sz="2200" dirty="0" smtClean="0"/>
              <a:t>sanitários.</a:t>
            </a:r>
          </a:p>
          <a:p>
            <a:pPr marL="109728" indent="0" algn="just">
              <a:buNone/>
            </a:pPr>
            <a:endParaRPr lang="pt-BR" sz="2200" dirty="0" smtClean="0"/>
          </a:p>
          <a:p>
            <a:pPr marL="109728" indent="0" algn="just">
              <a:buNone/>
            </a:pPr>
            <a:endParaRPr lang="pt-BR" sz="2200" dirty="0"/>
          </a:p>
          <a:p>
            <a:pPr marL="109728" indent="0" algn="just">
              <a:buNone/>
            </a:pP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Comunidades Controle: </a:t>
            </a:r>
            <a:r>
              <a:rPr lang="pt-BR" sz="2200" dirty="0" smtClean="0"/>
              <a:t>Arataca, Andreza e </a:t>
            </a:r>
            <a:r>
              <a:rPr lang="pt-BR" sz="2200" dirty="0" err="1" smtClean="0"/>
              <a:t>Itapeim</a:t>
            </a:r>
            <a:r>
              <a:rPr lang="pt-BR" sz="2200" dirty="0" smtClean="0"/>
              <a:t> (SAA – Complexo </a:t>
            </a:r>
            <a:r>
              <a:rPr lang="pt-BR" sz="2200" dirty="0" err="1" smtClean="0"/>
              <a:t>Itapeim</a:t>
            </a:r>
            <a:r>
              <a:rPr lang="pt-BR" sz="2200" dirty="0" smtClean="0"/>
              <a:t> em 2012).</a:t>
            </a:r>
          </a:p>
          <a:p>
            <a:pPr marL="109728" indent="0" algn="just">
              <a:buNone/>
            </a:pP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Coleta de dados: </a:t>
            </a:r>
            <a:r>
              <a:rPr lang="pt-BR" sz="2200" b="1" i="1" dirty="0" err="1" smtClean="0"/>
              <a:t>Survey</a:t>
            </a:r>
            <a:r>
              <a:rPr lang="pt-BR" sz="2200" dirty="0" smtClean="0"/>
              <a:t> no universo dos domicílios das 4 comunidades</a:t>
            </a:r>
          </a:p>
          <a:p>
            <a:pPr marL="109728" indent="0" algn="just">
              <a:buNone/>
            </a:pPr>
            <a:r>
              <a:rPr lang="pt-BR" sz="2200" dirty="0"/>
              <a:t>	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Período:</a:t>
            </a:r>
            <a:r>
              <a:rPr lang="pt-BR" sz="2200" dirty="0" smtClean="0"/>
              <a:t> 22 de maio a 15 de julho de 2014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1835696" y="2996952"/>
            <a:ext cx="324036" cy="32334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520467" y="3789040"/>
            <a:ext cx="1843621" cy="576064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/>
              <a:t>Cristais</a:t>
            </a:r>
            <a:endParaRPr lang="pt-BR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04083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Elipse 11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4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8196" y="162336"/>
            <a:ext cx="56989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 Delineamento da Pesquisa</a:t>
            </a:r>
          </a:p>
          <a:p>
            <a:pPr lvl="1"/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34190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11442" y="3213965"/>
            <a:ext cx="8640960" cy="2970655"/>
          </a:xfrm>
          <a:prstGeom prst="rect">
            <a:avLst/>
          </a:prstGeom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pt-BR" sz="2200" b="1" dirty="0">
                <a:solidFill>
                  <a:srgbClr val="92D050"/>
                </a:solidFill>
              </a:rPr>
              <a:t>2</a:t>
            </a:r>
            <a:r>
              <a:rPr lang="pt-BR" sz="2200" b="1" dirty="0" smtClean="0">
                <a:solidFill>
                  <a:srgbClr val="92D050"/>
                </a:solidFill>
              </a:rPr>
              <a:t>ª Etapa      </a:t>
            </a:r>
            <a:r>
              <a:rPr lang="pt-BR" sz="2400" dirty="0" smtClean="0"/>
              <a:t>Analisar </a:t>
            </a:r>
            <a:r>
              <a:rPr lang="pt-BR" sz="2400" dirty="0"/>
              <a:t>as conjecturas posteriores a  intervenção </a:t>
            </a:r>
            <a:r>
              <a:rPr lang="pt-BR" sz="2400" dirty="0" smtClean="0"/>
              <a:t>em Cristais.</a:t>
            </a:r>
            <a:endParaRPr lang="pt-BR" sz="2200" dirty="0" smtClean="0"/>
          </a:p>
          <a:p>
            <a:pPr marL="109728" indent="0" algn="just">
              <a:buNone/>
            </a:pPr>
            <a:endParaRPr lang="pt-BR" sz="2200" dirty="0"/>
          </a:p>
          <a:p>
            <a:pPr marL="109728" indent="0" algn="just">
              <a:buNone/>
            </a:pP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Coleta de dados: - </a:t>
            </a:r>
            <a:r>
              <a:rPr lang="pt-BR" sz="2200" b="1" i="1" dirty="0" err="1" smtClean="0"/>
              <a:t>Survey</a:t>
            </a:r>
            <a:r>
              <a:rPr lang="pt-BR" sz="2200" dirty="0" smtClean="0"/>
              <a:t> no universo dos domicílios das 4 comunidades;</a:t>
            </a:r>
          </a:p>
          <a:p>
            <a:pPr marL="109728" indent="0" algn="just">
              <a:buNone/>
            </a:pPr>
            <a:r>
              <a:rPr lang="pt-BR" sz="2200" dirty="0" smtClean="0"/>
              <a:t>                                  - Entrevistas informais e observação participante</a:t>
            </a:r>
          </a:p>
          <a:p>
            <a:pPr marL="109728" indent="0" algn="just">
              <a:buNone/>
            </a:pPr>
            <a:r>
              <a:rPr lang="pt-BR" sz="2200" dirty="0"/>
              <a:t>	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Período:</a:t>
            </a:r>
            <a:r>
              <a:rPr lang="pt-BR" sz="2200" dirty="0" smtClean="0"/>
              <a:t> 18 de maio a 27 de julho de 2015.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59376" y="1016732"/>
            <a:ext cx="8424936" cy="1224136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pt-BR" sz="2200" dirty="0" smtClean="0"/>
              <a:t>O</a:t>
            </a:r>
            <a:r>
              <a:rPr lang="pt-BR" sz="2200" dirty="0"/>
              <a:t>s dados levantados </a:t>
            </a:r>
            <a:r>
              <a:rPr lang="pt-BR" sz="2200" dirty="0" smtClean="0"/>
              <a:t>na </a:t>
            </a:r>
            <a:r>
              <a:rPr lang="pt-BR" sz="2200" dirty="0"/>
              <a:t>primeira etapa revelaram significativo número de domicílios que possuem um membro da família que opta por defecar a céu aberto, mesmo tendo banheiro.</a:t>
            </a:r>
          </a:p>
          <a:p>
            <a:pPr marL="109728" indent="0" algn="ctr">
              <a:buFont typeface="Georgia"/>
              <a:buNone/>
            </a:pPr>
            <a:endParaRPr lang="pt-BR" sz="22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669704" y="2420888"/>
            <a:ext cx="3924436" cy="43204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sz="2200" dirty="0" smtClean="0"/>
              <a:t>Atualização do questionário</a:t>
            </a:r>
            <a:endParaRPr lang="pt-BR" sz="2200" dirty="0"/>
          </a:p>
        </p:txBody>
      </p:sp>
      <p:cxnSp>
        <p:nvCxnSpPr>
          <p:cNvPr id="9" name="Conector em curva 8"/>
          <p:cNvCxnSpPr/>
          <p:nvPr/>
        </p:nvCxnSpPr>
        <p:spPr>
          <a:xfrm>
            <a:off x="1385646" y="2277453"/>
            <a:ext cx="1224136" cy="43204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em curva 10"/>
          <p:cNvCxnSpPr/>
          <p:nvPr/>
        </p:nvCxnSpPr>
        <p:spPr>
          <a:xfrm rot="10800000" flipV="1">
            <a:off x="6669262" y="2240868"/>
            <a:ext cx="1512168" cy="43204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ta para a direita 12"/>
          <p:cNvSpPr/>
          <p:nvPr/>
        </p:nvSpPr>
        <p:spPr>
          <a:xfrm>
            <a:off x="1835696" y="3250550"/>
            <a:ext cx="324036" cy="32334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819845" y="6111042"/>
            <a:ext cx="7648326" cy="43088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9728" lvl="0" algn="just"/>
            <a:r>
              <a:rPr lang="pt-BR" sz="2200" dirty="0">
                <a:solidFill>
                  <a:schemeClr val="accent5">
                    <a:lumMod val="75000"/>
                  </a:schemeClr>
                </a:solidFill>
              </a:rPr>
              <a:t>ARTIGO: </a:t>
            </a:r>
            <a:r>
              <a:rPr lang="pt-BR" sz="2200" dirty="0">
                <a:solidFill>
                  <a:prstClr val="black"/>
                </a:solidFill>
              </a:rPr>
              <a:t>Análise dos dados de </a:t>
            </a:r>
            <a:r>
              <a:rPr lang="pt-BR" sz="2200" b="1" dirty="0">
                <a:solidFill>
                  <a:prstClr val="black"/>
                </a:solidFill>
              </a:rPr>
              <a:t>Cristais</a:t>
            </a:r>
            <a:r>
              <a:rPr lang="pt-BR" sz="2200" dirty="0">
                <a:solidFill>
                  <a:prstClr val="black"/>
                </a:solidFill>
              </a:rPr>
              <a:t> - 168 domicílios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04083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Elipse 11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4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8196" y="162336"/>
            <a:ext cx="56989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 Delineamento da Pesquisa</a:t>
            </a:r>
          </a:p>
          <a:p>
            <a:pPr lvl="1"/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328937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Twppc1JxsMvEQcNkRNtEL0e1_FHu_Z2eW-Ipf9axSNDDDBEgUpqspBSGoSD8sXCi0ictU_sswP6L-EWQGUqMLnJ86PczCIisGNFf6fj4PFyHJzJxt7o-jK8u1GLla6k0xwsgFF9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30" y="116632"/>
            <a:ext cx="906026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08149" y="6475452"/>
            <a:ext cx="2917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Passos et al. (2015).</a:t>
            </a:r>
          </a:p>
        </p:txBody>
      </p:sp>
    </p:spTree>
    <p:extLst>
      <p:ext uri="{BB962C8B-B14F-4D97-AF65-F5344CB8AC3E}">
        <p14:creationId xmlns:p14="http://schemas.microsoft.com/office/powerpoint/2010/main" val="1330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241484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>
                <a:solidFill>
                  <a:schemeClr val="bg1"/>
                </a:solidFill>
              </a:rPr>
              <a:t>Roteiro da Apresentação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62652" y="1194136"/>
            <a:ext cx="7481248" cy="827658"/>
            <a:chOff x="519752" y="1030415"/>
            <a:chExt cx="7481248" cy="569785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762000" y="1143000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 smtClean="0">
                  <a:solidFill>
                    <a:schemeClr val="bg1">
                      <a:lumMod val="85000"/>
                    </a:schemeClr>
                  </a:solidFill>
                </a:rPr>
                <a:t>Introdução</a:t>
              </a:r>
              <a:endParaRPr lang="pt-BR" sz="2800" b="1" cap="small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519752" y="1030415"/>
              <a:ext cx="484496" cy="332096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76300" y="1988840"/>
            <a:ext cx="7406308" cy="807910"/>
            <a:chOff x="533400" y="1729808"/>
            <a:chExt cx="7406308" cy="55619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700708" y="1828799"/>
              <a:ext cx="7239000" cy="457199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 smtClean="0">
                  <a:solidFill>
                    <a:schemeClr val="bg1">
                      <a:lumMod val="85000"/>
                    </a:schemeClr>
                  </a:solidFill>
                </a:rPr>
                <a:t>Objetivo</a:t>
              </a:r>
              <a:endParaRPr lang="pt-BR" sz="2800" b="1" cap="small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533400" y="1729808"/>
              <a:ext cx="484496" cy="33568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907176" y="2870739"/>
            <a:ext cx="7388008" cy="718323"/>
            <a:chOff x="612992" y="2488332"/>
            <a:chExt cx="7388008" cy="494516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762000" y="2525648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>
                  <a:solidFill>
                    <a:schemeClr val="bg1">
                      <a:lumMod val="85000"/>
                    </a:schemeClr>
                  </a:solidFill>
                </a:rPr>
                <a:t>A comunidade de estudo</a:t>
              </a:r>
              <a:endParaRPr lang="pt-BR" sz="2800" b="1" cap="small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612992" y="2488332"/>
              <a:ext cx="484496" cy="309104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907176" y="3701432"/>
            <a:ext cx="7303424" cy="735682"/>
            <a:chOff x="519752" y="3151134"/>
            <a:chExt cx="7303424" cy="506466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584176" y="3200400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pt-BR" sz="2800" b="1" cap="small" dirty="0" smtClean="0">
                  <a:solidFill>
                    <a:schemeClr val="bg1">
                      <a:lumMod val="85000"/>
                    </a:schemeClr>
                  </a:solidFill>
                </a:rPr>
                <a:t>Delineamento da Pesquisa</a:t>
              </a:r>
              <a:endParaRPr lang="pt-BR" sz="2800" b="1" cap="small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519752" y="3151134"/>
              <a:ext cx="484496" cy="270549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-15784" y="6241439"/>
            <a:ext cx="9144000" cy="6206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2"/>
          <p:cNvSpPr/>
          <p:nvPr/>
        </p:nvSpPr>
        <p:spPr>
          <a:xfrm>
            <a:off x="1042920" y="4628747"/>
            <a:ext cx="7239000" cy="6641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2800" b="1" cap="small" dirty="0">
                <a:solidFill>
                  <a:schemeClr val="tx1"/>
                </a:solidFill>
              </a:rPr>
              <a:t> </a:t>
            </a:r>
            <a:r>
              <a:rPr lang="pt-BR" sz="2800" b="1" cap="small" dirty="0" smtClean="0">
                <a:solidFill>
                  <a:schemeClr val="tx1"/>
                </a:solidFill>
              </a:rPr>
              <a:t>Resultados /Discuss</a:t>
            </a:r>
            <a:r>
              <a:rPr lang="pt-BR" sz="2800" b="1" cap="small" dirty="0" smtClean="0">
                <a:solidFill>
                  <a:schemeClr val="tx1"/>
                </a:solidFill>
              </a:rPr>
              <a:t>ões</a:t>
            </a:r>
            <a:endParaRPr lang="pt-BR" sz="2800" b="1" cap="small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978496" y="4557184"/>
            <a:ext cx="484496" cy="39299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tângulo 19"/>
          <p:cNvSpPr/>
          <p:nvPr/>
        </p:nvSpPr>
        <p:spPr>
          <a:xfrm>
            <a:off x="348196" y="162336"/>
            <a:ext cx="6436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ROTEIRO DA APRESENTAÇÃO</a:t>
            </a:r>
            <a:endParaRPr lang="pt-BR" sz="2800" b="1" cap="small" dirty="0"/>
          </a:p>
        </p:txBody>
      </p:sp>
      <p:sp>
        <p:nvSpPr>
          <p:cNvPr id="21" name="Retângulo de cantos arredondados 12"/>
          <p:cNvSpPr/>
          <p:nvPr/>
        </p:nvSpPr>
        <p:spPr>
          <a:xfrm>
            <a:off x="1042920" y="5466750"/>
            <a:ext cx="7239000" cy="6641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2800" b="1" cap="small" dirty="0">
                <a:solidFill>
                  <a:schemeClr val="tx1"/>
                </a:solidFill>
              </a:rPr>
              <a:t> </a:t>
            </a:r>
            <a:r>
              <a:rPr lang="pt-BR" sz="2800" b="1" cap="small" dirty="0" smtClean="0">
                <a:solidFill>
                  <a:schemeClr val="tx1"/>
                </a:solidFill>
              </a:rPr>
              <a:t>Considerações Finais</a:t>
            </a:r>
            <a:endParaRPr lang="pt-BR" sz="2800" b="1" cap="small" dirty="0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978496" y="5395187"/>
            <a:ext cx="484496" cy="39299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6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241484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>
                <a:solidFill>
                  <a:schemeClr val="bg1"/>
                </a:solidFill>
              </a:rPr>
              <a:t>Roteiro da Apresentação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62652" y="1194136"/>
            <a:ext cx="7481248" cy="827658"/>
            <a:chOff x="519752" y="1030415"/>
            <a:chExt cx="7481248" cy="569785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762000" y="1143000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 smtClean="0">
                  <a:solidFill>
                    <a:schemeClr val="tx1"/>
                  </a:solidFill>
                </a:rPr>
                <a:t>Introdução</a:t>
              </a:r>
              <a:endParaRPr lang="pt-BR" sz="2800" b="1" cap="small" dirty="0">
                <a:solidFill>
                  <a:schemeClr val="tx1"/>
                </a:solidFill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519752" y="1030415"/>
              <a:ext cx="484496" cy="332096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76300" y="1988840"/>
            <a:ext cx="7406308" cy="807910"/>
            <a:chOff x="533400" y="1729808"/>
            <a:chExt cx="7406308" cy="55619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700708" y="1828799"/>
              <a:ext cx="7239000" cy="457199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 smtClean="0">
                  <a:solidFill>
                    <a:schemeClr val="tx1"/>
                  </a:solidFill>
                </a:rPr>
                <a:t>Objetivo</a:t>
              </a:r>
              <a:endParaRPr lang="pt-BR" sz="2800" b="1" cap="small" dirty="0">
                <a:solidFill>
                  <a:schemeClr val="tx1"/>
                </a:solidFill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533400" y="1729808"/>
              <a:ext cx="484496" cy="33568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907176" y="2870739"/>
            <a:ext cx="7388008" cy="718323"/>
            <a:chOff x="612992" y="2488332"/>
            <a:chExt cx="7388008" cy="494516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762000" y="2525648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>
                  <a:solidFill>
                    <a:schemeClr val="tx1"/>
                  </a:solidFill>
                </a:rPr>
                <a:t>A comunidade de estudo</a:t>
              </a:r>
              <a:endParaRPr lang="pt-BR" sz="2800" b="1" cap="small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612992" y="2488332"/>
              <a:ext cx="484496" cy="309104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907176" y="3701432"/>
            <a:ext cx="7303424" cy="735682"/>
            <a:chOff x="519752" y="3151134"/>
            <a:chExt cx="7303424" cy="506466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584176" y="3200400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>
                  <a:solidFill>
                    <a:schemeClr val="tx1"/>
                  </a:solidFill>
                </a:rPr>
                <a:t> </a:t>
              </a:r>
              <a:r>
                <a:rPr lang="pt-BR" sz="2800" b="1" cap="small" dirty="0" smtClean="0">
                  <a:solidFill>
                    <a:schemeClr val="tx1"/>
                  </a:solidFill>
                </a:rPr>
                <a:t>Delineamento da Pesquisa</a:t>
              </a:r>
              <a:endParaRPr lang="pt-BR" sz="2800" b="1" cap="small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519752" y="3151134"/>
              <a:ext cx="484496" cy="270549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-15784" y="6241439"/>
            <a:ext cx="9144000" cy="6206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2"/>
          <p:cNvSpPr/>
          <p:nvPr/>
        </p:nvSpPr>
        <p:spPr>
          <a:xfrm>
            <a:off x="1042920" y="4628747"/>
            <a:ext cx="7239000" cy="6641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2800" b="1" cap="small" dirty="0">
                <a:solidFill>
                  <a:schemeClr val="tx1"/>
                </a:solidFill>
              </a:rPr>
              <a:t> </a:t>
            </a:r>
            <a:r>
              <a:rPr lang="pt-BR" sz="2800" b="1" cap="small" dirty="0" smtClean="0">
                <a:solidFill>
                  <a:schemeClr val="tx1"/>
                </a:solidFill>
              </a:rPr>
              <a:t>Resultados /Discuss</a:t>
            </a:r>
            <a:r>
              <a:rPr lang="pt-BR" sz="2800" b="1" cap="small" dirty="0" smtClean="0">
                <a:solidFill>
                  <a:schemeClr val="tx1"/>
                </a:solidFill>
              </a:rPr>
              <a:t>ões</a:t>
            </a:r>
            <a:endParaRPr lang="pt-BR" sz="2800" b="1" cap="small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978496" y="4557184"/>
            <a:ext cx="484496" cy="39299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95216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tângulo 19"/>
          <p:cNvSpPr/>
          <p:nvPr/>
        </p:nvSpPr>
        <p:spPr>
          <a:xfrm>
            <a:off x="348196" y="162336"/>
            <a:ext cx="6436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ROTEIRO DA APRESENTAÇÃO</a:t>
            </a:r>
            <a:endParaRPr lang="pt-BR" sz="2800" b="1" cap="small" dirty="0"/>
          </a:p>
        </p:txBody>
      </p:sp>
      <p:sp>
        <p:nvSpPr>
          <p:cNvPr id="21" name="Retângulo de cantos arredondados 12"/>
          <p:cNvSpPr/>
          <p:nvPr/>
        </p:nvSpPr>
        <p:spPr>
          <a:xfrm>
            <a:off x="1042920" y="5466750"/>
            <a:ext cx="7239000" cy="6641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2800" b="1" cap="small" dirty="0">
                <a:solidFill>
                  <a:schemeClr val="tx1"/>
                </a:solidFill>
              </a:rPr>
              <a:t> </a:t>
            </a:r>
            <a:r>
              <a:rPr lang="pt-BR" sz="2800" b="1" cap="small" dirty="0" smtClean="0">
                <a:solidFill>
                  <a:schemeClr val="tx1"/>
                </a:solidFill>
              </a:rPr>
              <a:t>Considerações Finais</a:t>
            </a:r>
            <a:endParaRPr lang="pt-BR" sz="2800" b="1" cap="small" dirty="0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978496" y="5395187"/>
            <a:ext cx="484496" cy="39299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6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45481" y="1823316"/>
            <a:ext cx="8632576" cy="38164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endParaRPr lang="pt-BR" sz="1000" dirty="0" smtClean="0"/>
          </a:p>
          <a:p>
            <a:pPr marL="624078" indent="-514350" algn="just">
              <a:buAutoNum type="romanUcParenR"/>
            </a:pPr>
            <a:r>
              <a:rPr lang="pt-BR" sz="2400" dirty="0" smtClean="0"/>
              <a:t>Implantar </a:t>
            </a:r>
            <a:r>
              <a:rPr lang="pt-BR" sz="2400" dirty="0"/>
              <a:t>soluções (individuais ou coletivas) com tecnologias apropriadas; </a:t>
            </a:r>
            <a:endParaRPr lang="pt-BR" sz="2400" dirty="0" smtClean="0"/>
          </a:p>
          <a:p>
            <a:pPr marL="624078" indent="-514350" algn="just">
              <a:buAutoNum type="romanUcParenR"/>
            </a:pPr>
            <a:r>
              <a:rPr lang="pt-BR" sz="2400" dirty="0" smtClean="0"/>
              <a:t>Contribuir </a:t>
            </a:r>
            <a:r>
              <a:rPr lang="pt-BR" sz="2400" dirty="0"/>
              <a:t>para a redução dos índices de morbimortalidade; </a:t>
            </a:r>
            <a:endParaRPr lang="pt-BR" sz="2400" dirty="0" smtClean="0"/>
          </a:p>
          <a:p>
            <a:pPr marL="624078" indent="-514350" algn="just">
              <a:buAutoNum type="romanUcParenR"/>
            </a:pPr>
            <a:r>
              <a:rPr lang="pt-BR" sz="2400" dirty="0" smtClean="0"/>
              <a:t>Dotar </a:t>
            </a:r>
            <a:r>
              <a:rPr lang="pt-BR" sz="2400" dirty="0"/>
              <a:t>os domicílios de melhorias sanitárias necessárias à proteção das famílias e à promoção de hábitos higiênicos e; </a:t>
            </a:r>
            <a:endParaRPr lang="pt-BR" sz="2400" dirty="0" smtClean="0"/>
          </a:p>
          <a:p>
            <a:pPr marL="624078" indent="-514350" algn="just">
              <a:buAutoNum type="romanUcParenR"/>
            </a:pPr>
            <a:r>
              <a:rPr lang="pt-BR" sz="2400" dirty="0" smtClean="0"/>
              <a:t>Fomentar </a:t>
            </a:r>
            <a:r>
              <a:rPr lang="pt-BR" sz="2400" dirty="0"/>
              <a:t>a implantação de oficina municipal de saneamento. 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45481" y="1351605"/>
            <a:ext cx="436425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sz="2400" dirty="0" smtClean="0"/>
              <a:t>Objetivos Específicos MSD</a:t>
            </a:r>
            <a:endParaRPr lang="pt-BR" sz="24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500673" y="5805264"/>
            <a:ext cx="3456384" cy="5760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 Lei 11.445/07...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04083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lipse 7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5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8196" y="162336"/>
            <a:ext cx="52485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 Resultados /Discussões</a:t>
            </a:r>
          </a:p>
          <a:p>
            <a:pPr lvl="1"/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42004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51520" y="2519808"/>
            <a:ext cx="8632576" cy="42073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 smtClean="0"/>
              <a:t> Tal </a:t>
            </a:r>
            <a:r>
              <a:rPr lang="pt-BR" sz="2000" dirty="0"/>
              <a:t>objetivo está em consonância com as diretrizes da Lei 11.445/07 (cap. I e </a:t>
            </a:r>
            <a:r>
              <a:rPr lang="pt-BR" sz="2000" dirty="0" smtClean="0"/>
              <a:t>IX) – “Ações </a:t>
            </a:r>
            <a:r>
              <a:rPr lang="pt-BR" sz="2000" dirty="0"/>
              <a:t>que promovam a equidade social e territorial, além da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adoção de tecnologias, ações, métodos, técnicas e processos apropriados e compatíveis com as características econômicas e sociais peculiares das comunidades rurais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dispersas</a:t>
            </a:r>
            <a:r>
              <a:rPr lang="pt-BR" sz="2000" dirty="0" smtClean="0">
                <a:solidFill>
                  <a:schemeClr val="tx1"/>
                </a:solidFill>
              </a:rPr>
              <a:t>.”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pt-BR" sz="2100" dirty="0">
                <a:solidFill>
                  <a:prstClr val="black"/>
                </a:solidFill>
              </a:rPr>
              <a:t>Dificuldade de conseguir entrelaçar tecnologias apropriadas às especificidades locais, uma vez que a construção da infraestrutura deve seguir os padrões e normas estabelecidos pelo Manual da FUNASA.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pt-BR" sz="2100" dirty="0">
                <a:solidFill>
                  <a:prstClr val="black"/>
                </a:solidFill>
              </a:rPr>
              <a:t>Os projetos e ações em saneamento seguem a lógica das tradicionais intervenções de caráter tecnicista e fragmentada que pouco se adequam às distintas realidades das áreas rurais brasileiras.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100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107029" y="788016"/>
            <a:ext cx="3456384" cy="5760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E a Lei 11.445/07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668344" y="6596390"/>
            <a:ext cx="1581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prstClr val="black"/>
                </a:solidFill>
              </a:rPr>
              <a:t>(BRITTO et al., 2012), </a:t>
            </a:r>
            <a:endParaRPr lang="pt-BR" sz="1000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51520" y="1364080"/>
            <a:ext cx="8632576" cy="9997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endParaRPr lang="pt-BR" sz="1000" dirty="0" smtClean="0"/>
          </a:p>
          <a:p>
            <a:pPr marL="624078" indent="-514350" algn="just">
              <a:buAutoNum type="romanUcParenR"/>
            </a:pPr>
            <a:r>
              <a:rPr lang="pt-BR" sz="2400" dirty="0" smtClean="0"/>
              <a:t>Implantar </a:t>
            </a:r>
            <a:r>
              <a:rPr lang="pt-BR" sz="2400" dirty="0"/>
              <a:t>soluções (individuais ou coletivas) com tecnologias </a:t>
            </a:r>
            <a:r>
              <a:rPr lang="pt-BR" sz="2400" dirty="0" smtClean="0"/>
              <a:t>apropriadas</a:t>
            </a:r>
            <a:endParaRPr lang="pt-BR" sz="2400" dirty="0"/>
          </a:p>
          <a:p>
            <a:pPr marL="624078" indent="-514350" algn="just">
              <a:buAutoNum type="romanUcParenR"/>
            </a:pPr>
            <a:endParaRPr lang="pt-BR" sz="2400" dirty="0" smtClean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920048"/>
            <a:ext cx="436425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sz="2400" dirty="0" smtClean="0"/>
              <a:t>Objetivos Específicos MSD</a:t>
            </a:r>
            <a:endParaRPr lang="pt-BR" sz="24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04083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Elipse 9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2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8196" y="162336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OBJETIVO</a:t>
            </a:r>
            <a:endParaRPr lang="pt-BR" sz="2800" b="1" cap="small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30762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Elipse 12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5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48196" y="162336"/>
            <a:ext cx="52485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 Resultados /Discussões</a:t>
            </a:r>
          </a:p>
          <a:p>
            <a:pPr lvl="1"/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9893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284577" y="807452"/>
            <a:ext cx="3456384" cy="5760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E a Lei 11.445/07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320369"/>
            <a:ext cx="8632576" cy="1800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endParaRPr lang="pt-BR" sz="1000" dirty="0" smtClean="0"/>
          </a:p>
          <a:p>
            <a:pPr marL="624078" indent="-514350" algn="just">
              <a:buFont typeface="Wingdings" panose="05000000000000000000" pitchFamily="2" charset="2"/>
              <a:buAutoNum type="romanUcParenR" startAt="2"/>
            </a:pPr>
            <a:r>
              <a:rPr lang="pt-BR" sz="2400" dirty="0" smtClean="0"/>
              <a:t>Contribuir </a:t>
            </a:r>
            <a:r>
              <a:rPr lang="pt-BR" sz="2400" dirty="0"/>
              <a:t>para a redução dos índices de </a:t>
            </a:r>
            <a:r>
              <a:rPr lang="pt-BR" sz="2400" dirty="0" smtClean="0"/>
              <a:t>morbimortalidade;</a:t>
            </a:r>
          </a:p>
          <a:p>
            <a:pPr marL="624078" indent="-514350" algn="just">
              <a:buFont typeface="Wingdings" panose="05000000000000000000" pitchFamily="2" charset="2"/>
              <a:buAutoNum type="romanUcParenR" startAt="2"/>
            </a:pPr>
            <a:r>
              <a:rPr lang="pt-BR" sz="2400" dirty="0"/>
              <a:t>Dotar os domicílios de melhorias sanitárias necessárias à proteção das famílias e à promoção de hábitos higiênicos</a:t>
            </a:r>
          </a:p>
          <a:p>
            <a:pPr marL="624078" indent="-514350" algn="just">
              <a:buFont typeface="Wingdings" panose="05000000000000000000" pitchFamily="2" charset="2"/>
              <a:buAutoNum type="romanUcParenR" startAt="2"/>
            </a:pPr>
            <a:endParaRPr lang="pt-BR" sz="2400" dirty="0" smtClean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31344" y="930374"/>
            <a:ext cx="436425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sz="2400" dirty="0" smtClean="0"/>
              <a:t>Objetivos Específicos MSD</a:t>
            </a:r>
            <a:endParaRPr lang="pt-BR" sz="24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1520" y="3284984"/>
            <a:ext cx="8632576" cy="36724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200" dirty="0"/>
              <a:t>I</a:t>
            </a:r>
            <a:r>
              <a:rPr lang="pt-BR" sz="2200" dirty="0" smtClean="0"/>
              <a:t>ntervenções </a:t>
            </a:r>
            <a:r>
              <a:rPr lang="pt-BR" sz="2200" dirty="0"/>
              <a:t>em abastecimento de água e em esgotamento sanitário proporcionam impactos positivos nas condições de saúde e na qualidade de vida da população</a:t>
            </a:r>
            <a:r>
              <a:rPr lang="pt-BR" sz="2200" dirty="0" smtClean="0"/>
              <a:t>.</a:t>
            </a:r>
          </a:p>
          <a:p>
            <a:pPr marL="109728" indent="0">
              <a:buNone/>
            </a:pPr>
            <a:endParaRPr lang="pt-BR" sz="2200" dirty="0"/>
          </a:p>
          <a:p>
            <a:r>
              <a:rPr lang="pt-BR" sz="2200" dirty="0" smtClean="0"/>
              <a:t>O acesso </a:t>
            </a:r>
            <a:r>
              <a:rPr lang="pt-BR" sz="2200" dirty="0"/>
              <a:t>a quantidade adequada de água promove proteção às doenças relacionadas aos hábitos de </a:t>
            </a:r>
            <a:r>
              <a:rPr lang="pt-BR" sz="2200" dirty="0" smtClean="0"/>
              <a:t>higiene e permite </a:t>
            </a:r>
            <a:r>
              <a:rPr lang="pt-BR" sz="2200" dirty="0"/>
              <a:t>sua utilização para usos considerados menos prioritários, como lavagem das mãos, banho, lavagem de roupa e da casa</a:t>
            </a:r>
            <a:r>
              <a:rPr lang="pt-BR" sz="2200" dirty="0" smtClean="0"/>
              <a:t>.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012769" y="4543401"/>
            <a:ext cx="14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HELLER, 1997 </a:t>
            </a:r>
            <a:endParaRPr lang="pt-BR" sz="1200" dirty="0"/>
          </a:p>
        </p:txBody>
      </p:sp>
      <p:sp>
        <p:nvSpPr>
          <p:cNvPr id="9" name="Retângulo 8"/>
          <p:cNvSpPr/>
          <p:nvPr/>
        </p:nvSpPr>
        <p:spPr>
          <a:xfrm>
            <a:off x="6524365" y="6550183"/>
            <a:ext cx="2359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CAIRNCROSS </a:t>
            </a:r>
            <a:r>
              <a:rPr lang="pt-BR" sz="1400" i="1" dirty="0">
                <a:solidFill>
                  <a:prstClr val="black"/>
                </a:solidFill>
              </a:rPr>
              <a:t>et </a:t>
            </a:r>
            <a:r>
              <a:rPr lang="pt-BR" sz="1400" i="1" dirty="0" smtClean="0">
                <a:solidFill>
                  <a:prstClr val="black"/>
                </a:solidFill>
              </a:rPr>
              <a:t>al.,  </a:t>
            </a:r>
            <a:r>
              <a:rPr lang="pt-BR" sz="1400" dirty="0" smtClean="0">
                <a:solidFill>
                  <a:prstClr val="black"/>
                </a:solidFill>
              </a:rPr>
              <a:t>2010 </a:t>
            </a:r>
            <a:endParaRPr lang="pt-BR" sz="12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04083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Elipse 10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2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8196" y="162336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OBJETIVO</a:t>
            </a:r>
            <a:endParaRPr lang="pt-BR" sz="2800" b="1" cap="small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30762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Elipse 13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5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8196" y="162336"/>
            <a:ext cx="52485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 Resultados /Discussões</a:t>
            </a:r>
          </a:p>
          <a:p>
            <a:pPr lvl="1"/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29408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21104" y="1379472"/>
            <a:ext cx="8632576" cy="1008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endParaRPr lang="pt-BR" sz="1000" dirty="0" smtClean="0"/>
          </a:p>
          <a:p>
            <a:pPr marL="624078" indent="-514350" algn="just">
              <a:buFont typeface="Wingdings" panose="05000000000000000000" pitchFamily="2" charset="2"/>
              <a:buAutoNum type="romanUcParenR" startAt="4"/>
            </a:pPr>
            <a:r>
              <a:rPr lang="pt-BR" sz="2400" dirty="0" smtClean="0"/>
              <a:t>Fomentar </a:t>
            </a:r>
            <a:r>
              <a:rPr lang="pt-BR" sz="2400" dirty="0"/>
              <a:t>a implantação de oficina municipal de saneamento. 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48196" y="948585"/>
            <a:ext cx="436425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sz="2400" dirty="0" smtClean="0"/>
              <a:t>Objetivos Específicos MSD</a:t>
            </a:r>
            <a:endParaRPr lang="pt-BR" sz="24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054871" y="836065"/>
            <a:ext cx="3405561" cy="5434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E a Lei 11.445/07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1104" y="2650613"/>
            <a:ext cx="8632576" cy="42073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 smtClean="0"/>
              <a:t> Um dos princípios </a:t>
            </a:r>
            <a:r>
              <a:rPr lang="pt-BR" sz="2000" dirty="0"/>
              <a:t>fundamentais da Lei </a:t>
            </a:r>
            <a:r>
              <a:rPr lang="pt-BR" sz="2000" dirty="0" smtClean="0"/>
              <a:t>11.445/07 é a </a:t>
            </a:r>
            <a:r>
              <a:rPr lang="pt-BR" sz="2000" dirty="0"/>
              <a:t>necessidade de um “</a:t>
            </a:r>
            <a:r>
              <a:rPr lang="pt-BR" sz="2000" i="1" dirty="0"/>
              <a:t>conjunto de mecanismos e procedimentos que garantem à sociedade informações, representações técnicas e participações nos processos de formulação de políticas, de planejamento e de avaliação relacionados aos serviços públicos de saneamento básico</a:t>
            </a:r>
            <a:r>
              <a:rPr lang="pt-BR" sz="2000" dirty="0" smtClean="0"/>
              <a:t>”.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pt-BR" sz="2200" dirty="0"/>
              <a:t>Cabe destacar que “fomentar a implantação” não garante, de fato, a realização de oficinas nos municípios </a:t>
            </a:r>
            <a:r>
              <a:rPr lang="pt-BR" sz="2200" dirty="0" smtClean="0"/>
              <a:t>beneficiados;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pt-BR" sz="2200" dirty="0" smtClean="0"/>
          </a:p>
          <a:p>
            <a:pPr algn="just"/>
            <a:r>
              <a:rPr lang="pt-BR" sz="2200" dirty="0" smtClean="0"/>
              <a:t>Esse </a:t>
            </a:r>
            <a:r>
              <a:rPr lang="pt-BR" sz="2200" dirty="0"/>
              <a:t>é um passo primordial para conseguir o desenvolvimento sustentável das políticas de saneamento, considerando as especificidades e particularidades regionais e locais.</a:t>
            </a:r>
          </a:p>
          <a:p>
            <a:pPr marL="109728" indent="0">
              <a:buNone/>
            </a:pPr>
            <a:endParaRPr lang="pt-BR" sz="2100" dirty="0">
              <a:solidFill>
                <a:schemeClr val="tx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04083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2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8196" y="162336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OBJETIVO</a:t>
            </a:r>
            <a:endParaRPr lang="pt-BR" sz="2800" b="1" cap="small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30762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Elipse 11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5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8196" y="162336"/>
            <a:ext cx="52485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 Resultados /Discussões</a:t>
            </a:r>
          </a:p>
          <a:p>
            <a:pPr lvl="1"/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38694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caso da comunidade de Cristais - CE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084168" y="3068960"/>
            <a:ext cx="2520280" cy="6664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sz="1800" dirty="0" smtClean="0"/>
              <a:t>28 não souberam afirmar</a:t>
            </a:r>
            <a:endParaRPr lang="pt-BR" sz="18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25700" y="3068960"/>
            <a:ext cx="252028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pt-BR" sz="1800" dirty="0"/>
              <a:t>168 domicílios </a:t>
            </a:r>
            <a:r>
              <a:rPr lang="pt-BR" sz="1800" dirty="0" smtClean="0"/>
              <a:t>receberam o banheiro</a:t>
            </a:r>
            <a:endParaRPr lang="pt-BR" sz="18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419872" y="3068960"/>
            <a:ext cx="2232248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pt-BR" sz="1800" dirty="0"/>
              <a:t>39 domicílios </a:t>
            </a:r>
            <a:r>
              <a:rPr lang="pt-BR" sz="1800" dirty="0" smtClean="0"/>
              <a:t> não receberam</a:t>
            </a:r>
            <a:endParaRPr lang="pt-BR" sz="1800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009709" y="1700808"/>
            <a:ext cx="3024336" cy="7338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pt-BR" dirty="0"/>
              <a:t>235 </a:t>
            </a:r>
            <a:r>
              <a:rPr lang="pt-BR" dirty="0" smtClean="0"/>
              <a:t>domicílios </a:t>
            </a:r>
            <a:r>
              <a:rPr lang="pt-BR" dirty="0"/>
              <a:t>entrevistadas</a:t>
            </a:r>
          </a:p>
          <a:p>
            <a:pPr marL="109728" indent="0" algn="ctr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52750" y="4248792"/>
            <a:ext cx="3066180" cy="112668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pt-BR" sz="1800" dirty="0" smtClean="0"/>
              <a:t>Receberam </a:t>
            </a:r>
            <a:r>
              <a:rPr lang="pt-BR" sz="1800" dirty="0"/>
              <a:t>o módulo </a:t>
            </a:r>
            <a:r>
              <a:rPr lang="pt-BR" sz="1800" dirty="0" smtClean="0"/>
              <a:t>o </a:t>
            </a:r>
            <a:r>
              <a:rPr lang="pt-BR" sz="1800" dirty="0"/>
              <a:t>domicílio </a:t>
            </a:r>
            <a:r>
              <a:rPr lang="pt-BR" sz="1800" dirty="0" smtClean="0"/>
              <a:t>que </a:t>
            </a:r>
            <a:r>
              <a:rPr lang="pt-BR" sz="1800" dirty="0"/>
              <a:t>não </a:t>
            </a:r>
            <a:r>
              <a:rPr lang="pt-BR" sz="1800" dirty="0" smtClean="0"/>
              <a:t>possuía um </a:t>
            </a:r>
            <a:r>
              <a:rPr lang="pt-BR" sz="1800" dirty="0"/>
              <a:t>dos </a:t>
            </a:r>
            <a:r>
              <a:rPr lang="pt-BR" sz="1800" dirty="0" smtClean="0"/>
              <a:t>componentes: chuveiro, vaso sanitário, azulejo, lavatório, caixa d’água., tanque séptico e sumidouro.</a:t>
            </a:r>
            <a:endParaRPr lang="pt-BR" sz="18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1547664" y="2636912"/>
            <a:ext cx="6031105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547664" y="2636912"/>
            <a:ext cx="0" cy="43204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4571114" y="2636912"/>
            <a:ext cx="0" cy="43204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7578769" y="2636912"/>
            <a:ext cx="0" cy="43204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571114" y="2492896"/>
            <a:ext cx="0" cy="14401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3426327" y="4365104"/>
            <a:ext cx="3377921" cy="100811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pt-BR" sz="1800" dirty="0" smtClean="0"/>
              <a:t>Já </a:t>
            </a:r>
            <a:r>
              <a:rPr lang="pt-BR" sz="1800" dirty="0"/>
              <a:t>possuíam um local com todos os componentes do módulo sanitário </a:t>
            </a:r>
            <a:r>
              <a:rPr lang="pt-BR" sz="1800" dirty="0" smtClean="0"/>
              <a:t>domiciliar  </a:t>
            </a:r>
            <a:endParaRPr lang="pt-BR" sz="1800" dirty="0"/>
          </a:p>
        </p:txBody>
      </p:sp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3618201" y="5589241"/>
            <a:ext cx="2994172" cy="86409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pt-BR" sz="1800" dirty="0"/>
              <a:t>N</a:t>
            </a:r>
            <a:r>
              <a:rPr lang="pt-BR" sz="1800" dirty="0" smtClean="0"/>
              <a:t>ão </a:t>
            </a:r>
            <a:r>
              <a:rPr lang="pt-BR" sz="1800" dirty="0"/>
              <a:t>querer um banheiro externo à casa ou não utilização do banheiro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04083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Elipse 16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2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48196" y="162336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OBJETIVO</a:t>
            </a:r>
            <a:endParaRPr lang="pt-BR" sz="2800" b="1" cap="small" dirty="0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30762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Elipse 24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5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348196" y="162336"/>
            <a:ext cx="52485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 Resultados /Discussões</a:t>
            </a:r>
          </a:p>
          <a:p>
            <a:pPr lvl="1"/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1521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310780"/>
              </p:ext>
            </p:extLst>
          </p:nvPr>
        </p:nvGraphicFramePr>
        <p:xfrm>
          <a:off x="2767386" y="3217589"/>
          <a:ext cx="3816424" cy="357378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048363"/>
                <a:gridCol w="1768061"/>
              </a:tblGrid>
              <a:tr h="66824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b="1" u="none" strike="noStrike" dirty="0">
                          <a:effectLst/>
                        </a:rPr>
                        <a:t>Caracterização da pessoa</a:t>
                      </a:r>
                      <a:endParaRPr lang="pt-BR" b="1" dirty="0">
                        <a:effectLst/>
                      </a:endParaRPr>
                    </a:p>
                  </a:txBody>
                  <a:tcPr marL="66675" marR="66675" marT="66675" marB="66675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b="1" u="none" strike="noStrike" dirty="0">
                          <a:effectLst/>
                        </a:rPr>
                        <a:t>Número de indivíduos</a:t>
                      </a:r>
                      <a:endParaRPr lang="pt-BR" b="1" dirty="0">
                        <a:effectLst/>
                      </a:endParaRPr>
                    </a:p>
                  </a:txBody>
                  <a:tcPr marL="66675" marR="66675" marT="66675" marB="66675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5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 dirty="0">
                          <a:effectLst/>
                        </a:rPr>
                        <a:t>Mulher adulta</a:t>
                      </a:r>
                      <a:endParaRPr lang="pt-BR" dirty="0">
                        <a:effectLst/>
                      </a:endParaRPr>
                    </a:p>
                  </a:txBody>
                  <a:tcPr marL="66675" marR="66675" marT="66675" marB="66675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 dirty="0">
                          <a:effectLst/>
                        </a:rPr>
                        <a:t>3</a:t>
                      </a:r>
                      <a:endParaRPr lang="pt-BR" dirty="0">
                        <a:effectLst/>
                      </a:endParaRPr>
                    </a:p>
                  </a:txBody>
                  <a:tcPr marL="66675" marR="66675" marT="66675" marB="66675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945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>
                          <a:effectLst/>
                        </a:rPr>
                        <a:t>Homem adulto</a:t>
                      </a:r>
                      <a:endParaRPr lang="pt-BR"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>
                          <a:effectLst/>
                        </a:rPr>
                        <a:t>9</a:t>
                      </a:r>
                      <a:endParaRPr lang="pt-BR">
                        <a:effectLst/>
                      </a:endParaRPr>
                    </a:p>
                  </a:txBody>
                  <a:tcPr marL="66675" marR="66675" marT="66675" marB="66675"/>
                </a:tc>
              </a:tr>
              <a:tr h="8175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>
                          <a:effectLst/>
                        </a:rPr>
                        <a:t>Criança</a:t>
                      </a:r>
                      <a:endParaRPr lang="pt-BR">
                        <a:effectLst/>
                      </a:endParaRPr>
                    </a:p>
                    <a:p>
                      <a:pPr indent="368300"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>
                          <a:effectLst/>
                        </a:rPr>
                        <a:t>(até 10 anos)</a:t>
                      </a:r>
                      <a:endParaRPr lang="pt-BR"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>
                          <a:effectLst/>
                        </a:rPr>
                        <a:t>11</a:t>
                      </a:r>
                      <a:endParaRPr lang="pt-BR">
                        <a:effectLst/>
                      </a:endParaRPr>
                    </a:p>
                  </a:txBody>
                  <a:tcPr marL="66675" marR="66675" marT="66675" marB="66675"/>
                </a:tc>
              </a:tr>
              <a:tr h="8175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>
                          <a:effectLst/>
                        </a:rPr>
                        <a:t>Jovens</a:t>
                      </a:r>
                      <a:endParaRPr lang="pt-BR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>
                          <a:effectLst/>
                        </a:rPr>
                        <a:t>(10 a 17 anos)</a:t>
                      </a:r>
                      <a:endParaRPr lang="pt-BR"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 dirty="0">
                          <a:effectLst/>
                        </a:rPr>
                        <a:t>2</a:t>
                      </a:r>
                      <a:endParaRPr lang="pt-BR" dirty="0">
                        <a:effectLst/>
                      </a:endParaRPr>
                    </a:p>
                  </a:txBody>
                  <a:tcPr marL="66675" marR="66675" marT="66675" marB="66675"/>
                </a:tc>
              </a:tr>
              <a:tr h="39945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 dirty="0">
                          <a:effectLst/>
                        </a:rPr>
                        <a:t>Idoso</a:t>
                      </a:r>
                      <a:endParaRPr lang="pt-BR" dirty="0"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 dirty="0">
                          <a:effectLst/>
                        </a:rPr>
                        <a:t>4</a:t>
                      </a:r>
                      <a:endParaRPr lang="pt-BR" dirty="0">
                        <a:effectLst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99448" y="1182308"/>
            <a:ext cx="7920880" cy="87095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pt-BR" dirty="0" smtClean="0"/>
              <a:t>Dos 157 domicílios que relataram a </a:t>
            </a:r>
            <a:r>
              <a:rPr lang="pt-BR" dirty="0"/>
              <a:t>utilização do </a:t>
            </a:r>
            <a:r>
              <a:rPr lang="pt-BR" dirty="0" smtClean="0"/>
              <a:t>banheiro, </a:t>
            </a:r>
            <a:r>
              <a:rPr lang="pt-BR" dirty="0"/>
              <a:t>11 domicílios têm ao menos um membro da família que opta pela defecação a céu aberto, mesmo tendo banheiro.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 rot="5400000">
            <a:off x="4185796" y="2246839"/>
            <a:ext cx="612068" cy="521711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203848" y="4293096"/>
            <a:ext cx="2952328" cy="79208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195020" y="3861048"/>
            <a:ext cx="2961156" cy="39604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04083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2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8196" y="162336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OBJETIVO</a:t>
            </a:r>
            <a:endParaRPr lang="pt-BR" sz="2800" b="1" cap="small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30762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Elipse 13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5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8196" y="162336"/>
            <a:ext cx="52485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 Resultados /Discussões</a:t>
            </a:r>
          </a:p>
          <a:p>
            <a:pPr lvl="1"/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23413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ângulo 53"/>
          <p:cNvSpPr/>
          <p:nvPr/>
        </p:nvSpPr>
        <p:spPr>
          <a:xfrm>
            <a:off x="55563" y="3206750"/>
            <a:ext cx="1752600" cy="5286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pt-BR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600" dirty="0">
                <a:ea typeface="Calibri"/>
                <a:cs typeface="Times New Roman"/>
              </a:rPr>
              <a:t>Composição do banheiro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200" dirty="0">
                <a:ea typeface="Calibri"/>
                <a:cs typeface="Times New Roman"/>
              </a:rPr>
              <a:t> 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2533650" y="3771900"/>
            <a:ext cx="1295400" cy="4476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200" dirty="0">
                <a:ea typeface="Calibri"/>
                <a:cs typeface="Times New Roman"/>
              </a:rPr>
              <a:t>Questões culturais          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2555875" y="2792413"/>
            <a:ext cx="1295400" cy="3714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100" dirty="0">
                <a:ea typeface="Calibri"/>
                <a:cs typeface="Times New Roman"/>
              </a:rPr>
              <a:t>Questões Socioeconômicas          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4138613" y="2552700"/>
            <a:ext cx="1296987" cy="6111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200">
                <a:ea typeface="Calibri"/>
                <a:cs typeface="Times New Roman"/>
              </a:rPr>
              <a:t>Falta de condições financeiras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5654675" y="2036763"/>
            <a:ext cx="1581150" cy="679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100" dirty="0">
                <a:ea typeface="Calibri"/>
                <a:cs typeface="Times New Roman"/>
              </a:rPr>
              <a:t>Dificuldade de construção e manutenção da fossa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7523733" y="2154238"/>
            <a:ext cx="1296739" cy="561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200">
                <a:ea typeface="Calibri"/>
                <a:cs typeface="Times New Roman"/>
              </a:rPr>
              <a:t>Característica do solo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5764213" y="2857500"/>
            <a:ext cx="1647825" cy="644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200" dirty="0">
                <a:ea typeface="Calibri"/>
                <a:cs typeface="Times New Roman"/>
              </a:rPr>
              <a:t>Falta de instalação </a:t>
            </a:r>
            <a:r>
              <a:rPr lang="pt-BR" sz="1200" dirty="0" err="1">
                <a:ea typeface="Calibri"/>
                <a:cs typeface="Times New Roman"/>
              </a:rPr>
              <a:t>intradomiciliar</a:t>
            </a:r>
            <a:r>
              <a:rPr lang="pt-BR" sz="1200" dirty="0">
                <a:ea typeface="Calibri"/>
                <a:cs typeface="Times New Roman"/>
              </a:rPr>
              <a:t> de água</a:t>
            </a:r>
          </a:p>
        </p:txBody>
      </p:sp>
      <p:sp>
        <p:nvSpPr>
          <p:cNvPr id="61" name="Chave esquerda 60"/>
          <p:cNvSpPr/>
          <p:nvPr/>
        </p:nvSpPr>
        <p:spPr>
          <a:xfrm rot="16200000">
            <a:off x="4976019" y="2304256"/>
            <a:ext cx="806450" cy="5646738"/>
          </a:xfrm>
          <a:prstGeom prst="leftBrace">
            <a:avLst>
              <a:gd name="adj1" fmla="val 8333"/>
              <a:gd name="adj2" fmla="val 48581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62" name="Retângulo 61"/>
          <p:cNvSpPr/>
          <p:nvPr/>
        </p:nvSpPr>
        <p:spPr>
          <a:xfrm>
            <a:off x="3563937" y="5556250"/>
            <a:ext cx="3671887" cy="968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pt-BR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400" dirty="0">
                <a:ea typeface="Calibri"/>
                <a:cs typeface="Times New Roman"/>
              </a:rPr>
              <a:t>São fatores que impedem o melhoramento das condições do banheiro, como a inclusão de pia, chuveiro e descarga.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200" dirty="0">
                <a:ea typeface="Calibri"/>
                <a:cs typeface="Times New Roman"/>
              </a:rPr>
              <a:t> 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4138613" y="3686175"/>
            <a:ext cx="144145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200" dirty="0">
                <a:ea typeface="Calibri"/>
                <a:cs typeface="Times New Roman"/>
              </a:rPr>
              <a:t>Hábito/Costume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5851525" y="3735388"/>
            <a:ext cx="1781175" cy="49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200">
                <a:ea typeface="Calibri"/>
                <a:cs typeface="Times New Roman"/>
              </a:rPr>
              <a:t>Existência apenas do vaso sanitário        </a:t>
            </a:r>
          </a:p>
        </p:txBody>
      </p:sp>
      <p:cxnSp>
        <p:nvCxnSpPr>
          <p:cNvPr id="65" name="Conector angulado 64"/>
          <p:cNvCxnSpPr/>
          <p:nvPr/>
        </p:nvCxnSpPr>
        <p:spPr>
          <a:xfrm>
            <a:off x="1808163" y="3425825"/>
            <a:ext cx="695325" cy="5334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Conector angulado 65"/>
          <p:cNvCxnSpPr/>
          <p:nvPr/>
        </p:nvCxnSpPr>
        <p:spPr>
          <a:xfrm flipV="1">
            <a:off x="1808163" y="2901950"/>
            <a:ext cx="704850" cy="5238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/>
          <p:nvPr/>
        </p:nvCxnSpPr>
        <p:spPr>
          <a:xfrm>
            <a:off x="3851275" y="2901950"/>
            <a:ext cx="276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>
            <a:off x="3851275" y="3959225"/>
            <a:ext cx="276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/>
          <p:nvPr/>
        </p:nvCxnSpPr>
        <p:spPr>
          <a:xfrm>
            <a:off x="5441950" y="2901950"/>
            <a:ext cx="276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/>
          <p:nvPr/>
        </p:nvCxnSpPr>
        <p:spPr>
          <a:xfrm flipV="1">
            <a:off x="5241925" y="2297113"/>
            <a:ext cx="412750" cy="182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/>
          <p:nvPr/>
        </p:nvCxnSpPr>
        <p:spPr>
          <a:xfrm>
            <a:off x="7235825" y="2420938"/>
            <a:ext cx="2762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/>
          <p:nvPr/>
        </p:nvCxnSpPr>
        <p:spPr>
          <a:xfrm>
            <a:off x="5464175" y="3082925"/>
            <a:ext cx="363538" cy="690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/>
          <p:nvPr/>
        </p:nvCxnSpPr>
        <p:spPr>
          <a:xfrm>
            <a:off x="5608638" y="3825875"/>
            <a:ext cx="219075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87" name="Rectangle 9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288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t-BR"/>
              <a:t/>
            </a:r>
            <a:br>
              <a:rPr lang="pt-BR"/>
            </a:br>
            <a:endParaRPr lang="pt-BR"/>
          </a:p>
          <a:p>
            <a:pPr eaLnBrk="0" hangingPunct="0"/>
            <a:r>
              <a:rPr lang="pt-BR" sz="1100"/>
              <a:t> </a:t>
            </a:r>
            <a:endParaRPr lang="pt-BR" sz="800"/>
          </a:p>
          <a:p>
            <a:pPr eaLnBrk="0" hangingPunct="0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5829300" y="4381500"/>
            <a:ext cx="1781175" cy="49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200" dirty="0">
                <a:ea typeface="Calibri"/>
                <a:cs typeface="Times New Roman"/>
              </a:rPr>
              <a:t>Infraestrutura de palha ou “casinhas”      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48196" y="101144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pt-BR" dirty="0"/>
              <a:t>A configuração do banheiro como a conhecemos está relacionada à noção de higiene, privacidade cuidados com o corpo (DELABRIDA, 2010; ELIAS, 1994).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04083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Elipse 27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2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48196" y="162336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OBJETIVO</a:t>
            </a:r>
            <a:endParaRPr lang="pt-BR" sz="2800" b="1" cap="small" dirty="0"/>
          </a:p>
        </p:txBody>
      </p:sp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30762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Elipse 30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5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348196" y="162336"/>
            <a:ext cx="52485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 Resultados /Discussões</a:t>
            </a:r>
          </a:p>
          <a:p>
            <a:pPr lvl="1"/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77488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029972"/>
              </p:ext>
            </p:extLst>
          </p:nvPr>
        </p:nvGraphicFramePr>
        <p:xfrm>
          <a:off x="2411760" y="1978539"/>
          <a:ext cx="4032448" cy="2170541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164309"/>
                <a:gridCol w="1868139"/>
              </a:tblGrid>
              <a:tr h="67729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b="1" u="none" strike="noStrike" dirty="0" smtClean="0">
                          <a:effectLst/>
                        </a:rPr>
                        <a:t>Nível de Satisfação</a:t>
                      </a:r>
                      <a:endParaRPr lang="pt-BR" b="1" dirty="0">
                        <a:effectLst/>
                      </a:endParaRPr>
                    </a:p>
                  </a:txBody>
                  <a:tcPr marL="66675" marR="66675" marT="66675" marB="66675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b="1" dirty="0" smtClean="0">
                          <a:effectLst/>
                        </a:rPr>
                        <a:t>Número</a:t>
                      </a:r>
                      <a:r>
                        <a:rPr lang="pt-BR" b="1" baseline="0" dirty="0" smtClean="0">
                          <a:effectLst/>
                        </a:rPr>
                        <a:t> de domicílios </a:t>
                      </a:r>
                      <a:endParaRPr lang="pt-BR" b="1" dirty="0">
                        <a:effectLst/>
                      </a:endParaRPr>
                    </a:p>
                  </a:txBody>
                  <a:tcPr marL="66675" marR="66675" marT="66675" marB="66675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21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 dirty="0" smtClean="0">
                          <a:effectLst/>
                        </a:rPr>
                        <a:t>Muito satisfeitos</a:t>
                      </a:r>
                      <a:endParaRPr lang="pt-BR" dirty="0">
                        <a:effectLst/>
                      </a:endParaRPr>
                    </a:p>
                  </a:txBody>
                  <a:tcPr marL="66675" marR="66675" marT="66675" marB="66675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 dirty="0" smtClean="0">
                          <a:effectLst/>
                        </a:rPr>
                        <a:t>33,3%</a:t>
                      </a:r>
                      <a:endParaRPr lang="pt-BR" dirty="0">
                        <a:effectLst/>
                      </a:endParaRPr>
                    </a:p>
                  </a:txBody>
                  <a:tcPr marL="66675" marR="66675" marT="66675" marB="66675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486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 dirty="0" smtClean="0">
                          <a:effectLst/>
                        </a:rPr>
                        <a:t>Satisfeitos</a:t>
                      </a:r>
                      <a:endParaRPr lang="pt-BR" dirty="0"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 dirty="0" smtClean="0">
                          <a:effectLst/>
                        </a:rPr>
                        <a:t>56,5%</a:t>
                      </a:r>
                      <a:endParaRPr lang="pt-BR" dirty="0">
                        <a:effectLst/>
                      </a:endParaRPr>
                    </a:p>
                  </a:txBody>
                  <a:tcPr marL="66675" marR="66675" marT="66675" marB="66675"/>
                </a:tc>
              </a:tr>
              <a:tr h="40486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 dirty="0" smtClean="0">
                          <a:effectLst/>
                        </a:rPr>
                        <a:t>Não satisfeitos</a:t>
                      </a:r>
                      <a:endParaRPr lang="pt-BR" dirty="0">
                        <a:effectLst/>
                      </a:endParaRPr>
                    </a:p>
                  </a:txBody>
                  <a:tcPr marL="66675" marR="66675" marT="66675" marB="66675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 dirty="0" smtClean="0">
                          <a:effectLst/>
                        </a:rPr>
                        <a:t>8,3% </a:t>
                      </a:r>
                      <a:endParaRPr lang="pt-BR" dirty="0">
                        <a:effectLst/>
                      </a:endParaRPr>
                    </a:p>
                  </a:txBody>
                  <a:tcPr marL="66675" marR="66675" marT="66675" marB="66675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55576" y="5082237"/>
            <a:ext cx="7920880" cy="10830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pt-BR" sz="2400" dirty="0" smtClean="0"/>
              <a:t>Em </a:t>
            </a:r>
            <a:r>
              <a:rPr lang="pt-BR" sz="2400" dirty="0"/>
              <a:t>grande medida, a insatisfação estava ligada a casos de defeitos ou problemas após a construção do banheiro.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55424" y="112474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dk1"/>
                </a:solidFill>
              </a:rPr>
              <a:t>Nível de </a:t>
            </a:r>
            <a:r>
              <a:rPr lang="pt-BR" dirty="0" smtClean="0">
                <a:solidFill>
                  <a:schemeClr val="dk1"/>
                </a:solidFill>
              </a:rPr>
              <a:t>Satisfação.</a:t>
            </a:r>
            <a:endParaRPr lang="pt-BR" dirty="0">
              <a:solidFill>
                <a:schemeClr val="dk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04083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2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8196" y="162336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OBJETIVO</a:t>
            </a:r>
            <a:endParaRPr lang="pt-BR" sz="2800" b="1" cap="small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30762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Elipse 11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5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8196" y="162336"/>
            <a:ext cx="52485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 Resultados /Discussões</a:t>
            </a:r>
          </a:p>
          <a:p>
            <a:pPr lvl="1"/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287619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366214"/>
              </p:ext>
            </p:extLst>
          </p:nvPr>
        </p:nvGraphicFramePr>
        <p:xfrm>
          <a:off x="2471648" y="2276872"/>
          <a:ext cx="4032448" cy="204597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164309"/>
                <a:gridCol w="1868139"/>
              </a:tblGrid>
              <a:tr h="67729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b="1" dirty="0" smtClean="0">
                          <a:effectLst/>
                        </a:rPr>
                        <a:t>Situação</a:t>
                      </a:r>
                      <a:endParaRPr lang="pt-BR" b="1" dirty="0">
                        <a:effectLst/>
                      </a:endParaRPr>
                    </a:p>
                  </a:txBody>
                  <a:tcPr marL="66675" marR="66675" marT="66675" marB="66675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b="1" dirty="0" smtClean="0">
                          <a:effectLst/>
                        </a:rPr>
                        <a:t>Número</a:t>
                      </a:r>
                      <a:r>
                        <a:rPr lang="pt-BR" b="1" baseline="0" dirty="0" smtClean="0">
                          <a:effectLst/>
                        </a:rPr>
                        <a:t> de domicílios </a:t>
                      </a:r>
                      <a:endParaRPr lang="pt-BR" b="1" dirty="0">
                        <a:effectLst/>
                      </a:endParaRPr>
                    </a:p>
                  </a:txBody>
                  <a:tcPr marL="66675" marR="66675" marT="66675" marB="66675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21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 dirty="0" smtClean="0">
                          <a:effectLst/>
                        </a:rPr>
                        <a:t>Não</a:t>
                      </a:r>
                      <a:r>
                        <a:rPr lang="pt-BR" u="none" strike="noStrike" baseline="0" dirty="0" smtClean="0">
                          <a:effectLst/>
                        </a:rPr>
                        <a:t> a</a:t>
                      </a:r>
                      <a:r>
                        <a:rPr lang="pt-BR" u="none" strike="noStrike" dirty="0" smtClean="0">
                          <a:effectLst/>
                        </a:rPr>
                        <a:t>presentaram problemas</a:t>
                      </a:r>
                      <a:endParaRPr lang="pt-BR" dirty="0">
                        <a:effectLst/>
                      </a:endParaRPr>
                    </a:p>
                  </a:txBody>
                  <a:tcPr marL="66675" marR="66675" marT="66675" marB="66675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56,5%</a:t>
                      </a:r>
                      <a:endParaRPr lang="pt-BR" dirty="0">
                        <a:effectLst/>
                      </a:endParaRPr>
                    </a:p>
                  </a:txBody>
                  <a:tcPr marL="66675" marR="66675" marT="66675" marB="66675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486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u="none" strike="noStrike" dirty="0" smtClean="0">
                          <a:effectLst/>
                        </a:rPr>
                        <a:t>Apresentaram problemas </a:t>
                      </a:r>
                      <a:endParaRPr lang="pt-BR" dirty="0">
                        <a:effectLst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40,5% </a:t>
                      </a:r>
                      <a:endParaRPr lang="pt-BR" dirty="0">
                        <a:effectLst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11560" y="5301208"/>
            <a:ext cx="8136904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pt-BR" sz="1800" dirty="0"/>
              <a:t>Os principais problemas </a:t>
            </a:r>
            <a:r>
              <a:rPr lang="pt-BR" sz="1800" dirty="0" smtClean="0"/>
              <a:t>: defeitos da descarga; rachaduras</a:t>
            </a:r>
            <a:r>
              <a:rPr lang="pt-BR" sz="1800" dirty="0"/>
              <a:t>; vazamento do lavatório; </a:t>
            </a:r>
            <a:r>
              <a:rPr lang="pt-BR" sz="1800" dirty="0" smtClean="0"/>
              <a:t>defeito do </a:t>
            </a:r>
            <a:r>
              <a:rPr lang="pt-BR" sz="1800" dirty="0"/>
              <a:t>chuveiro; vaso </a:t>
            </a:r>
            <a:r>
              <a:rPr lang="pt-BR" sz="1800" dirty="0" smtClean="0"/>
              <a:t>solto</a:t>
            </a:r>
            <a:r>
              <a:rPr lang="pt-BR" sz="1800" dirty="0"/>
              <a:t>; portas </a:t>
            </a:r>
            <a:r>
              <a:rPr lang="pt-BR" sz="1800" dirty="0" smtClean="0"/>
              <a:t>com; </a:t>
            </a:r>
            <a:r>
              <a:rPr lang="pt-BR" sz="1800" dirty="0"/>
              <a:t>caixa d’água com </a:t>
            </a:r>
            <a:r>
              <a:rPr lang="pt-BR" sz="1800" dirty="0" smtClean="0"/>
              <a:t>vazamento.</a:t>
            </a:r>
            <a:endParaRPr lang="pt-BR" sz="1800" dirty="0"/>
          </a:p>
        </p:txBody>
      </p:sp>
      <p:sp>
        <p:nvSpPr>
          <p:cNvPr id="6" name="Retângulo 5"/>
          <p:cNvSpPr/>
          <p:nvPr/>
        </p:nvSpPr>
        <p:spPr>
          <a:xfrm>
            <a:off x="455424" y="1124744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Problemas após </a:t>
            </a:r>
            <a:r>
              <a:rPr lang="pt-BR" sz="2000" dirty="0"/>
              <a:t>a </a:t>
            </a:r>
            <a:r>
              <a:rPr lang="pt-BR" sz="2000" dirty="0" smtClean="0"/>
              <a:t>construção dos módulos sanitários</a:t>
            </a:r>
            <a:endParaRPr lang="pt-BR" sz="2000" dirty="0">
              <a:solidFill>
                <a:schemeClr val="dk1"/>
              </a:solidFill>
            </a:endParaRPr>
          </a:p>
        </p:txBody>
      </p:sp>
      <p:pic>
        <p:nvPicPr>
          <p:cNvPr id="7" name="Picture 2" descr="F:\cristais\20150623_083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6" y="1015041"/>
            <a:ext cx="2890589" cy="385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cristais\20150626_090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09" y="980728"/>
            <a:ext cx="2859782" cy="38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cristais\20150626_1729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544" y="1012915"/>
            <a:ext cx="2892183" cy="38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04083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Elipse 10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2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8196" y="162336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OBJETIVO</a:t>
            </a:r>
            <a:endParaRPr lang="pt-BR" sz="2800" b="1" cap="small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30762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Elipse 13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5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8196" y="162336"/>
            <a:ext cx="52485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 Resultados /Discussões</a:t>
            </a:r>
          </a:p>
          <a:p>
            <a:pPr lvl="1"/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108277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516390"/>
              </p:ext>
            </p:extLst>
          </p:nvPr>
        </p:nvGraphicFramePr>
        <p:xfrm>
          <a:off x="395537" y="2330878"/>
          <a:ext cx="8352927" cy="2125968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520280"/>
                <a:gridCol w="1584176"/>
                <a:gridCol w="1440160"/>
                <a:gridCol w="1584176"/>
                <a:gridCol w="1224135"/>
              </a:tblGrid>
              <a:tr h="864096"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200" b="1" kern="1200" dirty="0" smtClean="0">
                          <a:effectLst/>
                        </a:rPr>
                        <a:t>                   Tipo de Melhoria</a:t>
                      </a:r>
                      <a:endParaRPr kumimoji="0" lang="pt-BR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kern="1200" dirty="0" smtClean="0">
                          <a:effectLst/>
                        </a:rPr>
                        <a:t>                                                       Ordem de importância                        </a:t>
                      </a:r>
                      <a:endParaRPr kumimoji="0" lang="pt-B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b="1" kern="1200" dirty="0">
                          <a:effectLst/>
                        </a:rPr>
                        <a:t>Tempo</a:t>
                      </a:r>
                      <a:endParaRPr kumimoji="0" lang="pt-B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b="1" kern="1200">
                          <a:effectLst/>
                        </a:rPr>
                        <a:t>Conforto</a:t>
                      </a:r>
                      <a:endParaRPr kumimoji="0" lang="pt-BR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b="1" kern="1200">
                          <a:effectLst/>
                        </a:rPr>
                        <a:t>Privacidade</a:t>
                      </a:r>
                      <a:endParaRPr kumimoji="0" lang="pt-BR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b="1" kern="1200" dirty="0">
                          <a:effectLst/>
                        </a:rPr>
                        <a:t>Saúde</a:t>
                      </a:r>
                      <a:endParaRPr kumimoji="0" lang="pt-B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03"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1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14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48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48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26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4803"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2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29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40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24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43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4803"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3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 dirty="0">
                          <a:effectLst/>
                        </a:rPr>
                        <a:t>30</a:t>
                      </a:r>
                      <a:endParaRPr kumimoji="0" lang="pt-B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35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26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36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4803"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 dirty="0">
                          <a:effectLst/>
                        </a:rPr>
                        <a:t>4</a:t>
                      </a:r>
                      <a:endParaRPr kumimoji="0" lang="pt-B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52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13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>
                          <a:effectLst/>
                        </a:rPr>
                        <a:t>31</a:t>
                      </a:r>
                      <a:endParaRPr kumimoji="0" lang="pt-BR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kumimoji="0" lang="pt-BR" sz="1800" kern="1200" dirty="0">
                          <a:effectLst/>
                        </a:rPr>
                        <a:t>26</a:t>
                      </a:r>
                      <a:endParaRPr kumimoji="0" lang="pt-B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716016" y="3220737"/>
            <a:ext cx="2961156" cy="39604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84368" y="3537012"/>
            <a:ext cx="648072" cy="32403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84368" y="3861048"/>
            <a:ext cx="648072" cy="32403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491880" y="4149080"/>
            <a:ext cx="648072" cy="32403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55424" y="112474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dk1"/>
                </a:solidFill>
              </a:rPr>
              <a:t>Grau de importância da construção do banheiro, em termos de melhoria na vida das pessoas.</a:t>
            </a: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2951820" y="5220723"/>
            <a:ext cx="3528392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pt-BR" sz="1800" dirty="0"/>
              <a:t>Distintas percepções de privacidade e </a:t>
            </a:r>
            <a:r>
              <a:rPr lang="pt-BR" sz="1800" dirty="0" smtClean="0"/>
              <a:t>conforto.</a:t>
            </a:r>
            <a:endParaRPr lang="pt-BR" sz="18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04083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Elipse 9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2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8196" y="162336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OBJETIVO</a:t>
            </a:r>
            <a:endParaRPr lang="pt-BR" sz="2800" b="1" cap="small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30762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Elipse 12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5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8196" y="162336"/>
            <a:ext cx="52485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 Resultados /Discussões</a:t>
            </a:r>
          </a:p>
          <a:p>
            <a:pPr lvl="1"/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135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76375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5500" dirty="0" smtClean="0"/>
              <a:t>O governo do estado do Ceará, em parceria com agências financiadoras, têm promovido políticas públicas voltadas para áreas rurais com o intuito de melhorar as condições sanitárias das localidades rurais, promover o fortalecimento da infraestrutura básica e da organização da agricultura familiar.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707904" y="5373216"/>
            <a:ext cx="3672408" cy="1008112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t-BR" dirty="0" smtClean="0"/>
              <a:t>Projeto São José (PSJ)</a:t>
            </a:r>
          </a:p>
        </p:txBody>
      </p:sp>
      <p:cxnSp>
        <p:nvCxnSpPr>
          <p:cNvPr id="5" name="Conector em curva 5"/>
          <p:cNvCxnSpPr/>
          <p:nvPr/>
        </p:nvCxnSpPr>
        <p:spPr>
          <a:xfrm rot="16200000" flipH="1">
            <a:off x="2098862" y="4533986"/>
            <a:ext cx="1196688" cy="1723020"/>
          </a:xfrm>
          <a:prstGeom prst="curvedConnector2">
            <a:avLst/>
          </a:prstGeom>
          <a:ln w="571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304001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48196" y="162336"/>
            <a:ext cx="3358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INTRODUÇÃO</a:t>
            </a:r>
            <a:endParaRPr lang="pt-BR" sz="2800" b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241484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>
                <a:solidFill>
                  <a:schemeClr val="bg1"/>
                </a:solidFill>
              </a:rPr>
              <a:t>Roteiro da Apresentação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62652" y="1194136"/>
            <a:ext cx="7481248" cy="827658"/>
            <a:chOff x="519752" y="1030415"/>
            <a:chExt cx="7481248" cy="569785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762000" y="1143000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 smtClean="0">
                  <a:solidFill>
                    <a:schemeClr val="bg1">
                      <a:lumMod val="85000"/>
                    </a:schemeClr>
                  </a:solidFill>
                </a:rPr>
                <a:t>Introdução</a:t>
              </a:r>
              <a:endParaRPr lang="pt-BR" sz="2800" b="1" cap="small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519752" y="1030415"/>
              <a:ext cx="484496" cy="332096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76300" y="1988840"/>
            <a:ext cx="7406308" cy="807910"/>
            <a:chOff x="533400" y="1729808"/>
            <a:chExt cx="7406308" cy="55619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700708" y="1828799"/>
              <a:ext cx="7239000" cy="457199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 smtClean="0">
                  <a:solidFill>
                    <a:schemeClr val="bg1">
                      <a:lumMod val="85000"/>
                    </a:schemeClr>
                  </a:solidFill>
                </a:rPr>
                <a:t>Objetivo</a:t>
              </a:r>
              <a:endParaRPr lang="pt-BR" sz="2800" b="1" cap="small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533400" y="1729808"/>
              <a:ext cx="484496" cy="33568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907176" y="2870739"/>
            <a:ext cx="7388008" cy="718323"/>
            <a:chOff x="612992" y="2488332"/>
            <a:chExt cx="7388008" cy="494516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762000" y="2525648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>
                  <a:solidFill>
                    <a:schemeClr val="bg1">
                      <a:lumMod val="85000"/>
                    </a:schemeClr>
                  </a:solidFill>
                </a:rPr>
                <a:t>A comunidade de estudo</a:t>
              </a:r>
              <a:endParaRPr lang="pt-BR" sz="2800" b="1" cap="small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612992" y="2488332"/>
              <a:ext cx="484496" cy="309104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907176" y="3701432"/>
            <a:ext cx="7303424" cy="735682"/>
            <a:chOff x="519752" y="3151134"/>
            <a:chExt cx="7303424" cy="506466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584176" y="3200400"/>
              <a:ext cx="7239000" cy="4572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pt-BR" sz="2800" b="1" cap="small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pt-BR" sz="2800" b="1" cap="small" dirty="0" smtClean="0">
                  <a:solidFill>
                    <a:schemeClr val="bg1">
                      <a:lumMod val="85000"/>
                    </a:schemeClr>
                  </a:solidFill>
                </a:rPr>
                <a:t>Delineamento da Pesquisa</a:t>
              </a:r>
              <a:endParaRPr lang="pt-BR" sz="2800" b="1" cap="small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519752" y="3151134"/>
              <a:ext cx="484496" cy="270549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-15784" y="6241439"/>
            <a:ext cx="9144000" cy="6206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2"/>
          <p:cNvSpPr/>
          <p:nvPr/>
        </p:nvSpPr>
        <p:spPr>
          <a:xfrm>
            <a:off x="1042920" y="4628747"/>
            <a:ext cx="7239000" cy="6641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2800" b="1" cap="small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sz="2800" b="1" cap="small" dirty="0" smtClean="0">
                <a:solidFill>
                  <a:schemeClr val="bg1">
                    <a:lumMod val="85000"/>
                  </a:schemeClr>
                </a:solidFill>
              </a:rPr>
              <a:t>Resultados /Discuss</a:t>
            </a:r>
            <a:r>
              <a:rPr lang="pt-BR" sz="2800" b="1" cap="small" dirty="0" smtClean="0">
                <a:solidFill>
                  <a:schemeClr val="bg1">
                    <a:lumMod val="85000"/>
                  </a:schemeClr>
                </a:solidFill>
              </a:rPr>
              <a:t>ões</a:t>
            </a:r>
            <a:endParaRPr lang="pt-BR" sz="2800" b="1" cap="smal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978496" y="4557184"/>
            <a:ext cx="484496" cy="39299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tângulo 19"/>
          <p:cNvSpPr/>
          <p:nvPr/>
        </p:nvSpPr>
        <p:spPr>
          <a:xfrm>
            <a:off x="348196" y="162336"/>
            <a:ext cx="6436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ROTEIRO DA APRESENTAÇÃO</a:t>
            </a:r>
            <a:endParaRPr lang="pt-BR" sz="2800" b="1" cap="small" dirty="0"/>
          </a:p>
        </p:txBody>
      </p:sp>
      <p:sp>
        <p:nvSpPr>
          <p:cNvPr id="21" name="Retângulo de cantos arredondados 12"/>
          <p:cNvSpPr/>
          <p:nvPr/>
        </p:nvSpPr>
        <p:spPr>
          <a:xfrm>
            <a:off x="1042920" y="5466750"/>
            <a:ext cx="7239000" cy="6641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2800" b="1" cap="small" dirty="0">
                <a:solidFill>
                  <a:schemeClr val="tx1"/>
                </a:solidFill>
              </a:rPr>
              <a:t> </a:t>
            </a:r>
            <a:r>
              <a:rPr lang="pt-BR" sz="2800" b="1" cap="small" dirty="0" smtClean="0">
                <a:solidFill>
                  <a:schemeClr val="tx1"/>
                </a:solidFill>
              </a:rPr>
              <a:t>Considerações Finais</a:t>
            </a:r>
            <a:endParaRPr lang="pt-BR" sz="2800" b="1" cap="small" dirty="0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978496" y="5395187"/>
            <a:ext cx="484496" cy="39299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6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Apesar do Projeto </a:t>
            </a:r>
            <a:r>
              <a:rPr lang="pt-BR" sz="2000" dirty="0"/>
              <a:t>São José </a:t>
            </a:r>
            <a:r>
              <a:rPr lang="pt-BR" sz="2000" dirty="0" smtClean="0"/>
              <a:t>representar maior </a:t>
            </a:r>
            <a:r>
              <a:rPr lang="pt-BR" sz="2000" dirty="0"/>
              <a:t>acesso à infraestrutura </a:t>
            </a:r>
            <a:r>
              <a:rPr lang="pt-BR" sz="2000" dirty="0" smtClean="0"/>
              <a:t>sanitária nas comunidades rurais do Ceará, os </a:t>
            </a:r>
            <a:r>
              <a:rPr lang="pt-BR" sz="2000" dirty="0" err="1" smtClean="0"/>
              <a:t>ojetivos</a:t>
            </a:r>
            <a:r>
              <a:rPr lang="pt-BR" sz="2000" dirty="0" smtClean="0"/>
              <a:t> </a:t>
            </a:r>
            <a:r>
              <a:rPr lang="pt-BR" sz="2000" dirty="0"/>
              <a:t>do Projeto esbarram em costumes e tradições que colocam em choque a utilização da estrutura por muitos dos contemplados</a:t>
            </a:r>
            <a:r>
              <a:rPr lang="pt-BR" sz="2000" dirty="0" smtClean="0"/>
              <a:t>.</a:t>
            </a:r>
          </a:p>
          <a:p>
            <a:pPr marL="109728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O costume é o principal motivo que leva as pessoas a optarem pelo mato na existência do banheiro, pois já está atrelado ao seu de processo de significação.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As </a:t>
            </a:r>
            <a:r>
              <a:rPr lang="pt-BR" sz="2000" dirty="0"/>
              <a:t>condições financeiras influenciam na  melhoria  e manutenção da infraestrutura do </a:t>
            </a:r>
            <a:r>
              <a:rPr lang="pt-BR" sz="2000" dirty="0" smtClean="0"/>
              <a:t>banheiro. Fator este </a:t>
            </a:r>
            <a:r>
              <a:rPr lang="pt-BR" sz="2000" dirty="0"/>
              <a:t>que implica </a:t>
            </a:r>
            <a:r>
              <a:rPr lang="pt-BR" sz="2000" dirty="0" smtClean="0"/>
              <a:t>no </a:t>
            </a:r>
            <a:r>
              <a:rPr lang="pt-BR" sz="2000" dirty="0"/>
              <a:t>não cumprimento das diretrizes definidas pela Lei 11.445/07 é a consideração da capacidade de pagamento (inciso VI, art. </a:t>
            </a:r>
            <a:r>
              <a:rPr lang="pt-BR" sz="2000" dirty="0" smtClean="0"/>
              <a:t>30).</a:t>
            </a:r>
            <a:endParaRPr lang="pt-BR" sz="2000" dirty="0"/>
          </a:p>
          <a:p>
            <a:pPr algn="just"/>
            <a:endParaRPr lang="pt-BR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150823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6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8196" y="162336"/>
            <a:ext cx="46522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Considerações Finais</a:t>
            </a:r>
            <a:endParaRPr lang="pt-BR" sz="2800" b="1" cap="small" dirty="0"/>
          </a:p>
          <a:p>
            <a:pPr lvl="1"/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9102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228" y="1844824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Para conseguir alcançar a universalização de acesso ao serviço de esgotamento sanitário adequado é preciso refletir sobre o fato de que a construção de um banheiro não garante seu </a:t>
            </a:r>
            <a:r>
              <a:rPr lang="pt-BR" sz="2400" dirty="0" smtClean="0"/>
              <a:t>uso.</a:t>
            </a:r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Faz-se necessário um processo paciente, não arrogante, e integrado à comunidade para compreender todos os contextos que estão por trás da não utilização do vaso sanitário, para assim, propor ações e políticas públicas adequadas a cada contexto sociocultural. </a:t>
            </a:r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150823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6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8196" y="162336"/>
            <a:ext cx="4652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 smtClean="0"/>
              <a:t>Considerações Finais</a:t>
            </a:r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14212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txBody>
          <a:bodyPr>
            <a:noAutofit/>
          </a:bodyPr>
          <a:lstStyle/>
          <a:p>
            <a:r>
              <a:rPr lang="pt-BR" sz="1100" dirty="0"/>
              <a:t>ALEIXO, B.; REZENDE, S.; PENA, J.L.; ZAPATA, G.; HELLE, L. Direito Humano em perspectiva: Desigualdades no acesso à água em uma comunidade rural do nordeste brasileiro. </a:t>
            </a:r>
            <a:r>
              <a:rPr lang="pt-BR" sz="1100" i="1" dirty="0"/>
              <a:t>Ambiente &amp; Sociedade</a:t>
            </a:r>
            <a:r>
              <a:rPr lang="pt-BR" sz="1100" dirty="0"/>
              <a:t>. São Paulo v. XIX, n. 1. p. 63-82. </a:t>
            </a:r>
            <a:r>
              <a:rPr lang="pt-BR" sz="1100" dirty="0" err="1"/>
              <a:t>jan.-mar</a:t>
            </a:r>
            <a:r>
              <a:rPr lang="pt-BR" sz="1100" dirty="0"/>
              <a:t>. 2016</a:t>
            </a:r>
          </a:p>
          <a:p>
            <a:r>
              <a:rPr lang="pt-BR" sz="1100" dirty="0"/>
              <a:t>BASTOS, A. T.; OLIVEIRA, A. G.. Política Pública de Convivência com o Semiárido: o Projeto São José. </a:t>
            </a:r>
            <a:r>
              <a:rPr lang="pt-BR" sz="1100" i="1" dirty="0"/>
              <a:t>XXXVI Encontro da ANPAD</a:t>
            </a:r>
            <a:r>
              <a:rPr lang="pt-BR" sz="1100" dirty="0"/>
              <a:t>. Rio de Janeiro, setembro de 2012.</a:t>
            </a:r>
          </a:p>
          <a:p>
            <a:r>
              <a:rPr lang="pt-BR" sz="1100" dirty="0"/>
              <a:t>BELLONI, I; MAGALHÃES, H.; SOUSA, L. C.. Metodologia de avaliação em políticas públicas. Uma experiência em educação profissional. São Paulo: Cortez, 2000.</a:t>
            </a:r>
          </a:p>
          <a:p>
            <a:r>
              <a:rPr lang="pt-BR" sz="1100" dirty="0"/>
              <a:t>BORJA, P.C. Política de saneamento, instituições financeiras internacionais e </a:t>
            </a:r>
            <a:r>
              <a:rPr lang="pt-BR" sz="1100" dirty="0" err="1"/>
              <a:t>mega-programas</a:t>
            </a:r>
            <a:r>
              <a:rPr lang="pt-BR" sz="1100" dirty="0"/>
              <a:t>: um olhar através do Programa Bahia Azul. 2004. 400p. </a:t>
            </a:r>
            <a:r>
              <a:rPr lang="pt-BR" sz="1100" i="1" dirty="0"/>
              <a:t>Tese</a:t>
            </a:r>
            <a:r>
              <a:rPr lang="pt-BR" sz="1100" dirty="0"/>
              <a:t> (Doutorado em Arquitetura e Urbanismo) – Faculdade de Arquitetura da UFBA, Salvador, 2004.</a:t>
            </a:r>
          </a:p>
          <a:p>
            <a:r>
              <a:rPr lang="pt-BR" sz="1100" dirty="0"/>
              <a:t>BRASIL. Ministério da Saúde. Organização Pan-Americana da Saúde. Avaliação do impacto na saúde das ações de saneamento. </a:t>
            </a:r>
            <a:r>
              <a:rPr lang="pt-BR" sz="1100" i="1" dirty="0"/>
              <a:t>Marco conceitual e estratégia metodológica</a:t>
            </a:r>
            <a:r>
              <a:rPr lang="pt-BR" sz="1100" dirty="0"/>
              <a:t>. Brasília: Ministério da Saúde, 2004. 116p.</a:t>
            </a:r>
          </a:p>
          <a:p>
            <a:r>
              <a:rPr lang="pt-BR" sz="1100" dirty="0"/>
              <a:t>Brasil. Ministério da Saúde. Fundação Nacional de Saúde. Manual de orientações técnicas para elaboração de propostas para o programa de melhorias sanitárias domiciliares - Funasa / Ministério da Saúde, Fundação Nacional de Saúde. – Brasília : Funasa, 2014. 44 p.</a:t>
            </a:r>
          </a:p>
          <a:p>
            <a:r>
              <a:rPr lang="pt-BR" sz="1100" dirty="0"/>
              <a:t>BRITTO, A. L. N. P, </a:t>
            </a:r>
            <a:r>
              <a:rPr lang="pt-BR" sz="1100" i="1" dirty="0"/>
              <a:t>et al</a:t>
            </a:r>
            <a:r>
              <a:rPr lang="pt-BR" sz="1100" dirty="0"/>
              <a:t>. Da fragmentação à articulação: a política nacional de saneamento e seu legado histórico. </a:t>
            </a:r>
            <a:r>
              <a:rPr lang="pt-BR" sz="1100" i="1" dirty="0"/>
              <a:t>Revista Brasileira de Estudos Urbanos e Regionais, </a:t>
            </a:r>
            <a:r>
              <a:rPr lang="pt-BR" sz="1100" dirty="0"/>
              <a:t>2012, v. 14.1: 65-83.CAIRNCROSS, S. et al. </a:t>
            </a:r>
            <a:r>
              <a:rPr lang="pt-BR" sz="1100" dirty="0" err="1"/>
              <a:t>Water</a:t>
            </a:r>
            <a:r>
              <a:rPr lang="pt-BR" sz="1100" dirty="0"/>
              <a:t>, </a:t>
            </a:r>
            <a:r>
              <a:rPr lang="pt-BR" sz="1100" dirty="0" err="1"/>
              <a:t>sanitation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</a:t>
            </a:r>
            <a:r>
              <a:rPr lang="pt-BR" sz="1100" dirty="0" err="1"/>
              <a:t>hygiene</a:t>
            </a:r>
            <a:r>
              <a:rPr lang="pt-BR" sz="1100" dirty="0"/>
              <a:t> for </a:t>
            </a:r>
            <a:r>
              <a:rPr lang="pt-BR" sz="1100" dirty="0" err="1"/>
              <a:t>the</a:t>
            </a:r>
            <a:r>
              <a:rPr lang="pt-BR" sz="1100" dirty="0"/>
              <a:t> </a:t>
            </a:r>
            <a:r>
              <a:rPr lang="pt-BR" sz="1100" dirty="0" err="1"/>
              <a:t>prevention</a:t>
            </a:r>
            <a:r>
              <a:rPr lang="pt-BR" sz="1100" dirty="0"/>
              <a:t>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diarrhoea</a:t>
            </a:r>
            <a:r>
              <a:rPr lang="pt-BR" sz="1100" dirty="0"/>
              <a:t>. </a:t>
            </a:r>
            <a:r>
              <a:rPr lang="pt-BR" sz="1100" dirty="0" err="1"/>
              <a:t>International</a:t>
            </a:r>
            <a:r>
              <a:rPr lang="pt-BR" sz="1100" dirty="0"/>
              <a:t> </a:t>
            </a:r>
            <a:r>
              <a:rPr lang="pt-BR" sz="1100" dirty="0" err="1"/>
              <a:t>journal</a:t>
            </a:r>
            <a:r>
              <a:rPr lang="pt-BR" sz="1100" dirty="0"/>
              <a:t>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Epidemiology</a:t>
            </a:r>
            <a:r>
              <a:rPr lang="pt-BR" sz="1100" dirty="0"/>
              <a:t>, v. 39, n. </a:t>
            </a:r>
            <a:r>
              <a:rPr lang="pt-BR" sz="1100" dirty="0" err="1"/>
              <a:t>suppl</a:t>
            </a:r>
            <a:r>
              <a:rPr lang="pt-BR" sz="1100" dirty="0"/>
              <a:t> 1, p. i193-i205, 2010.</a:t>
            </a:r>
          </a:p>
          <a:p>
            <a:r>
              <a:rPr lang="pt-BR" sz="1100" dirty="0"/>
              <a:t>CASTRO, J.E. Políticas públicas de saneamento e condicionantes sistémicos. In: HELLER, L.; CASTRO, J.E. </a:t>
            </a:r>
            <a:r>
              <a:rPr lang="pt-BR" sz="1100" i="1" dirty="0"/>
              <a:t>Política pública e gestão de serviços de saneamento</a:t>
            </a:r>
            <a:r>
              <a:rPr lang="pt-BR" sz="1100" dirty="0"/>
              <a:t>. Belo Horizonte: Ed. UFMG; Rio de Janeiro: Ed. Fiocruz, 2013. P. 53-75.</a:t>
            </a:r>
          </a:p>
          <a:p>
            <a:r>
              <a:rPr lang="pt-BR" sz="1100" dirty="0"/>
              <a:t>CEARÁ. Sala de Imprensa. Notícias. Projeto São José é modelo para o governo do Amazonas. Publicado em 18/08/2004. &lt;http://www25.ceara.gov.br/noticias/noticias_detalhes.asp?nCodigoNoticia=13029&gt;. Acessado em 18/11/2016.</a:t>
            </a:r>
          </a:p>
          <a:p>
            <a:r>
              <a:rPr lang="pt-BR" sz="1100" dirty="0"/>
              <a:t>CEARÁ. Secretaria de Desenvolvimento Agrário. EDITAL No. 001/2012 PDRS - Projeto São José III - Chamada Pública. Projeto de  Desenvolvimento Rural Sustentável - Projeto São José III (Acordo de empréstimo Nº 8124-0-BR). COMPONENTE II: Sistemas de abastecimento de água e esgotamento sanitário. Ceará, 2012. </a:t>
            </a:r>
          </a:p>
          <a:p>
            <a:r>
              <a:rPr lang="pt-BR" sz="1100" dirty="0"/>
              <a:t>DELABRIDA, Z. N. C. O Cuidado Consigo e o Cuidado com o Ambiente Físico: Estudos Sobre o Uso do Banheiro Público. </a:t>
            </a:r>
            <a:r>
              <a:rPr lang="pt-BR" sz="1100" i="1" dirty="0"/>
              <a:t>Tese de doutorado.</a:t>
            </a:r>
            <a:r>
              <a:rPr lang="pt-BR" sz="1100" dirty="0"/>
              <a:t> 137 f. Universidade de Brasília. Brasil, 2010.</a:t>
            </a:r>
          </a:p>
          <a:p>
            <a:r>
              <a:rPr lang="pt-BR" sz="1100" dirty="0"/>
              <a:t>ELIAS, N. O Processo Civilizador. Tradução Ruy </a:t>
            </a:r>
            <a:r>
              <a:rPr lang="pt-BR" sz="1100" dirty="0" err="1"/>
              <a:t>Jungman</a:t>
            </a:r>
            <a:r>
              <a:rPr lang="pt-BR" sz="1100" dirty="0"/>
              <a:t>; revisão e apresentação, Renato Janine Ribeiro. v.1 -2.ed. Rio de Janeiro: Jorge Zahar, 1994</a:t>
            </a:r>
            <a:r>
              <a:rPr lang="pt-BR" sz="1100" dirty="0" smtClean="0"/>
              <a:t>. Tradução Ruy </a:t>
            </a:r>
            <a:r>
              <a:rPr lang="pt-BR" sz="1100" dirty="0" err="1" smtClean="0"/>
              <a:t>Jungman</a:t>
            </a:r>
            <a:r>
              <a:rPr lang="pt-BR" sz="1100" dirty="0" smtClean="0"/>
              <a:t>; revisão e apresentação, Renato Janine Ribeiro. v.1 -2.ed. Rio de Janeiro: Jorge </a:t>
            </a:r>
            <a:r>
              <a:rPr lang="pt-BR" sz="1100" dirty="0" err="1" smtClean="0"/>
              <a:t>Zahar</a:t>
            </a:r>
            <a:r>
              <a:rPr lang="pt-BR" sz="1100" dirty="0" smtClean="0"/>
              <a:t>, 1994.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9002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txBody>
          <a:bodyPr>
            <a:noAutofit/>
          </a:bodyPr>
          <a:lstStyle/>
          <a:p>
            <a:r>
              <a:rPr lang="pt-BR" sz="1100" dirty="0" smtClean="0"/>
              <a:t>GALVIN</a:t>
            </a:r>
            <a:r>
              <a:rPr lang="pt-BR" sz="1100" dirty="0"/>
              <a:t>, M. </a:t>
            </a:r>
            <a:r>
              <a:rPr lang="pt-BR" sz="1100" dirty="0" err="1"/>
              <a:t>Talking</a:t>
            </a:r>
            <a:r>
              <a:rPr lang="pt-BR" sz="1100" dirty="0"/>
              <a:t> </a:t>
            </a:r>
            <a:r>
              <a:rPr lang="pt-BR" sz="1100" dirty="0" err="1"/>
              <a:t>shit</a:t>
            </a:r>
            <a:r>
              <a:rPr lang="pt-BR" sz="1100" dirty="0"/>
              <a:t>: </a:t>
            </a:r>
            <a:r>
              <a:rPr lang="pt-BR" sz="1100" dirty="0" err="1"/>
              <a:t>is</a:t>
            </a:r>
            <a:r>
              <a:rPr lang="pt-BR" sz="1100" dirty="0"/>
              <a:t> </a:t>
            </a:r>
            <a:r>
              <a:rPr lang="pt-BR" sz="1100" dirty="0" err="1"/>
              <a:t>Community</a:t>
            </a:r>
            <a:r>
              <a:rPr lang="pt-BR" sz="1100" dirty="0"/>
              <a:t>-Led Total </a:t>
            </a:r>
            <a:r>
              <a:rPr lang="pt-BR" sz="1100" dirty="0" err="1"/>
              <a:t>Sanitation</a:t>
            </a:r>
            <a:r>
              <a:rPr lang="pt-BR" sz="1100" dirty="0"/>
              <a:t> a radical </a:t>
            </a:r>
            <a:r>
              <a:rPr lang="pt-BR" sz="1100" dirty="0" err="1"/>
              <a:t>and</a:t>
            </a:r>
            <a:r>
              <a:rPr lang="pt-BR" sz="1100" dirty="0"/>
              <a:t> </a:t>
            </a:r>
            <a:r>
              <a:rPr lang="pt-BR" sz="1100" dirty="0" err="1"/>
              <a:t>revolutionary</a:t>
            </a:r>
            <a:r>
              <a:rPr lang="pt-BR" sz="1100" dirty="0"/>
              <a:t> approach </a:t>
            </a:r>
            <a:r>
              <a:rPr lang="pt-BR" sz="1100" dirty="0" err="1"/>
              <a:t>to</a:t>
            </a:r>
            <a:r>
              <a:rPr lang="pt-BR" sz="1100" dirty="0"/>
              <a:t> </a:t>
            </a:r>
            <a:r>
              <a:rPr lang="pt-BR" sz="1100" dirty="0" err="1"/>
              <a:t>sanitation</a:t>
            </a:r>
            <a:r>
              <a:rPr lang="pt-BR" sz="1100" dirty="0"/>
              <a:t>?. </a:t>
            </a:r>
            <a:r>
              <a:rPr lang="pt-BR" sz="1100" i="1" dirty="0" err="1"/>
              <a:t>Wiley</a:t>
            </a:r>
            <a:r>
              <a:rPr lang="pt-BR" sz="1100" i="1" dirty="0"/>
              <a:t> </a:t>
            </a:r>
            <a:r>
              <a:rPr lang="pt-BR" sz="1100" i="1" dirty="0" err="1"/>
              <a:t>Periodicals</a:t>
            </a:r>
            <a:r>
              <a:rPr lang="pt-BR" sz="1100" dirty="0"/>
              <a:t>, Volume 2, </a:t>
            </a:r>
            <a:r>
              <a:rPr lang="pt-BR" sz="1100" dirty="0" err="1"/>
              <a:t>January</a:t>
            </a:r>
            <a:r>
              <a:rPr lang="pt-BR" sz="1100" dirty="0"/>
              <a:t>/</a:t>
            </a:r>
            <a:r>
              <a:rPr lang="pt-BR" sz="1100" dirty="0" err="1"/>
              <a:t>February</a:t>
            </a:r>
            <a:r>
              <a:rPr lang="pt-BR" sz="1100" dirty="0"/>
              <a:t> 2015.</a:t>
            </a:r>
          </a:p>
          <a:p>
            <a:r>
              <a:rPr lang="pt-BR" sz="1100" dirty="0"/>
              <a:t>KHAN, A. S.; SILVA, L. M. R.. Capital social das comunidades beneficiadas pelo programa de combate à pobreza rural - PCPR/Projeto São José - PSJ - estado do Ceará. </a:t>
            </a:r>
            <a:r>
              <a:rPr lang="pt-BR" sz="1100" i="1" dirty="0"/>
              <a:t>Rev. Econ. Sociol. Rural</a:t>
            </a:r>
            <a:r>
              <a:rPr lang="pt-BR" sz="1100" dirty="0"/>
              <a:t>,  Brasília ,  v. 43, n. 1, p. 101-117,  Mar.  2005 .</a:t>
            </a:r>
          </a:p>
          <a:p>
            <a:r>
              <a:rPr lang="pt-BR" sz="1100" dirty="0"/>
              <a:t>KHAN, A. S.; LIMA, P. V.; SILVA, L. M.; SOUZA, V.. A importância do Projeto São José nos indicadores </a:t>
            </a:r>
            <a:r>
              <a:rPr lang="pt-BR" sz="1100" dirty="0" err="1"/>
              <a:t>sócioeconômicos</a:t>
            </a:r>
            <a:r>
              <a:rPr lang="pt-BR" sz="1100" dirty="0"/>
              <a:t> dos municípios cearenses. </a:t>
            </a:r>
            <a:r>
              <a:rPr lang="pt-BR" sz="1100" i="1" dirty="0"/>
              <a:t>XLV Congresso da Sociedade Brasileira de Economia, Administração e Sociologia Rural</a:t>
            </a:r>
            <a:r>
              <a:rPr lang="pt-BR" sz="1100" dirty="0"/>
              <a:t>. Londrina, julho de 2007.</a:t>
            </a:r>
          </a:p>
          <a:p>
            <a:r>
              <a:rPr lang="pt-BR" sz="1100" dirty="0"/>
              <a:t>LOBO, T.. Avaliação de processos e impactos em programas sociais: Algumas questões para reflexão. In: RICO, E.; MELO, M. A.; CARVALHO, M. C.; PESTANA, M. I; ARRETCHE, M. T.; FARIA, R. M.; RIOS, T. A., LOBO, T. Avaliação de políticas sociais: Uma questão em debate. São Paulo: Cortez, Instituto de Estudos Especiais, 1998.</a:t>
            </a:r>
          </a:p>
          <a:p>
            <a:r>
              <a:rPr lang="pt-BR" sz="1100" dirty="0"/>
              <a:t>PASSOS, B. S., B. Aleixo, J. </a:t>
            </a:r>
            <a:r>
              <a:rPr lang="pt-BR" sz="1100" dirty="0" err="1"/>
              <a:t>Ayra</a:t>
            </a:r>
            <a:r>
              <a:rPr lang="pt-BR" sz="1100" dirty="0"/>
              <a:t>, J. L. Pena, S. Rezende, em L. Heller (2015), “Sistema Comunitário de Abastecimento de Água e Esgotamento Sanitário numa Comunidade Rural no Nordeste do Brasil”. Artigo 3 (páginas 162-304) In </a:t>
            </a:r>
            <a:r>
              <a:rPr lang="pt-BR" sz="1100" i="1" dirty="0"/>
              <a:t>WATERLAT-GOBACIT Network </a:t>
            </a:r>
            <a:r>
              <a:rPr lang="pt-BR" sz="1100" i="1" dirty="0" err="1"/>
              <a:t>Working</a:t>
            </a:r>
            <a:r>
              <a:rPr lang="pt-BR" sz="1100" i="1" dirty="0"/>
              <a:t> </a:t>
            </a:r>
            <a:r>
              <a:rPr lang="pt-BR" sz="1100" i="1" dirty="0" err="1"/>
              <a:t>Papers</a:t>
            </a:r>
            <a:r>
              <a:rPr lang="pt-BR" sz="1100" i="1" dirty="0"/>
              <a:t> </a:t>
            </a:r>
            <a:r>
              <a:rPr lang="pt-BR" sz="1100" i="1" dirty="0" err="1"/>
              <a:t>Research</a:t>
            </a:r>
            <a:r>
              <a:rPr lang="pt-BR" sz="1100" i="1" dirty="0"/>
              <a:t> </a:t>
            </a:r>
            <a:r>
              <a:rPr lang="pt-BR" sz="1100" i="1" dirty="0" err="1"/>
              <a:t>Projects</a:t>
            </a:r>
            <a:r>
              <a:rPr lang="pt-BR" sz="1100" i="1" dirty="0"/>
              <a:t> Series SPIDES – DESAFIO Project </a:t>
            </a:r>
            <a:r>
              <a:rPr lang="pt-BR" sz="1100" dirty="0"/>
              <a:t>– Vol. 2 No 6. José </a:t>
            </a:r>
            <a:r>
              <a:rPr lang="pt-BR" sz="1100" dirty="0" err="1"/>
              <a:t>Esteban</a:t>
            </a:r>
            <a:r>
              <a:rPr lang="pt-BR" sz="1100" dirty="0"/>
              <a:t> Castro (Ed.) </a:t>
            </a:r>
            <a:r>
              <a:rPr lang="pt-BR" sz="1100" dirty="0" err="1"/>
              <a:t>Article</a:t>
            </a:r>
            <a:r>
              <a:rPr lang="pt-BR" sz="1100" dirty="0"/>
              <a:t> 3 – Passos, et al., pp. 162-304. Disponível em: &lt;http://waterlat.org/WPapers/WPSPIDES26.pdf&gt;.</a:t>
            </a:r>
          </a:p>
          <a:p>
            <a:r>
              <a:rPr lang="pt-BR" sz="1100" dirty="0"/>
              <a:t>PORTARIA Nº 1226, DE 22 DE OUTUBRO DE 2013. Aprova critérios de elegibilidade e prioridade para aplicação de recursos orçamentários e fina </a:t>
            </a:r>
            <a:r>
              <a:rPr lang="pt-BR" sz="1100" dirty="0" err="1"/>
              <a:t>nceiros</a:t>
            </a:r>
            <a:r>
              <a:rPr lang="pt-BR" sz="1100" dirty="0"/>
              <a:t> do Programa de Aperfeiçoamento do Sistema Único de Saúde no que se refere à Ação de Implantação de Melhorias Sanitárias Domiciliares.</a:t>
            </a:r>
          </a:p>
          <a:p>
            <a:r>
              <a:rPr lang="pt-BR" sz="1100" dirty="0"/>
              <a:t>RODRIGUES, J. C. Tabu do Corpo. 7.ed., ver. / José Carlos Rodrigues. – Rio de Janeiro: Ed: FIOCUR, 2006. 154 p. (Coleção Antropologia e Saúde).</a:t>
            </a:r>
          </a:p>
          <a:p>
            <a:r>
              <a:rPr lang="pt-BR" sz="1100" dirty="0"/>
              <a:t>TOLEDO, M. B .P.; TSUZUKI, C. A.. Projeto São José. Fundação Getúlio Vargas. 2008.</a:t>
            </a:r>
          </a:p>
          <a:p>
            <a:r>
              <a:rPr lang="pt-BR" sz="1100" dirty="0"/>
              <a:t/>
            </a:r>
            <a:br>
              <a:rPr lang="pt-BR" sz="1100" dirty="0"/>
            </a:b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4709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1551" y="2159365"/>
            <a:ext cx="8229600" cy="432511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1995: </a:t>
            </a:r>
            <a:r>
              <a:rPr lang="pt-BR" sz="2400" dirty="0" smtClean="0"/>
              <a:t>Criação – promover melhorias para as áreas rurais</a:t>
            </a:r>
          </a:p>
          <a:p>
            <a:pPr>
              <a:buNone/>
            </a:pPr>
            <a:endParaRPr lang="pt-BR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59866" y="1453403"/>
            <a:ext cx="4032448" cy="6480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10972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São José III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348196" y="3664067"/>
            <a:ext cx="8632576" cy="28204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endParaRPr lang="pt-BR" sz="1000" dirty="0" smtClean="0"/>
          </a:p>
          <a:p>
            <a:pPr>
              <a:buNone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1ª</a:t>
            </a:r>
            <a:r>
              <a:rPr lang="pt-BR" sz="2400" dirty="0" smtClean="0"/>
              <a:t> 	da sua criação até 2002. 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2ª </a:t>
            </a:r>
            <a:r>
              <a:rPr lang="pt-BR" sz="2400" dirty="0" smtClean="0"/>
              <a:t>	Programa de Combate à Pobreza Rural no Ceará. 	</a:t>
            </a:r>
            <a:r>
              <a:rPr lang="pt-BR" sz="2000" dirty="0" smtClean="0"/>
              <a:t>fortalecimento da infraestrutura básica e da agricultura familiar. </a:t>
            </a:r>
            <a:endParaRPr lang="pt-BR" sz="2400" dirty="0" smtClean="0"/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3ª </a:t>
            </a:r>
            <a:r>
              <a:rPr lang="pt-BR" sz="2400" dirty="0" smtClean="0"/>
              <a:t>	iniciou-se em 2012 - Projeto São José III</a:t>
            </a:r>
          </a:p>
          <a:p>
            <a:pPr>
              <a:buNone/>
            </a:pPr>
            <a:r>
              <a:rPr lang="pt-BR" sz="2400" dirty="0" smtClean="0"/>
              <a:t>		</a:t>
            </a:r>
            <a:r>
              <a:rPr lang="pt-BR" sz="2000" dirty="0" smtClean="0"/>
              <a:t>Projeto de Desenvolvimento Rural Sustentável.</a:t>
            </a:r>
            <a:endParaRPr lang="pt-BR" sz="2400" dirty="0" smtClean="0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359866" y="3087423"/>
            <a:ext cx="192596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sz="2400" dirty="0" smtClean="0"/>
              <a:t>Etapas</a:t>
            </a:r>
            <a:endParaRPr lang="pt-BR" sz="2400" dirty="0"/>
          </a:p>
        </p:txBody>
      </p:sp>
      <p:sp>
        <p:nvSpPr>
          <p:cNvPr id="10" name="Seta para a direita 9"/>
          <p:cNvSpPr/>
          <p:nvPr/>
        </p:nvSpPr>
        <p:spPr>
          <a:xfrm>
            <a:off x="971600" y="3958237"/>
            <a:ext cx="324036" cy="32334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971600" y="4912601"/>
            <a:ext cx="324036" cy="32334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971600" y="5866385"/>
            <a:ext cx="324036" cy="32334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023144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Elipse 16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48196" y="162336"/>
            <a:ext cx="3358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INTRODUÇÃO</a:t>
            </a:r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20497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059832" y="36295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21151" y="3068960"/>
            <a:ext cx="8344544" cy="32524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endParaRPr lang="pt-BR" sz="1000" dirty="0" smtClean="0"/>
          </a:p>
          <a:p>
            <a:pPr marL="109728" indent="0" algn="just">
              <a:buNone/>
            </a:pPr>
            <a:r>
              <a:rPr lang="pt-BR" sz="2400" dirty="0" smtClean="0"/>
              <a:t>“</a:t>
            </a:r>
            <a:r>
              <a:rPr lang="pt-BR" sz="2400" b="1" dirty="0" smtClean="0">
                <a:solidFill>
                  <a:srgbClr val="FF0000"/>
                </a:solidFill>
              </a:rPr>
              <a:t>P</a:t>
            </a:r>
            <a:r>
              <a:rPr lang="pt-BR" sz="2400" b="1" i="1" dirty="0" smtClean="0">
                <a:solidFill>
                  <a:srgbClr val="FF0000"/>
                </a:solidFill>
              </a:rPr>
              <a:t>romover </a:t>
            </a:r>
            <a:r>
              <a:rPr lang="pt-BR" sz="2400" b="1" i="1" dirty="0" smtClean="0">
                <a:solidFill>
                  <a:srgbClr val="FF0000"/>
                </a:solidFill>
              </a:rPr>
              <a:t>o desenvolvimento rural </a:t>
            </a:r>
            <a:r>
              <a:rPr lang="pt-BR" sz="2400" i="1" dirty="0" smtClean="0"/>
              <a:t>sustentável do Estado do Ceará através do </a:t>
            </a:r>
            <a:r>
              <a:rPr lang="pt-BR" sz="2400" b="1" i="1" dirty="0" smtClean="0">
                <a:solidFill>
                  <a:srgbClr val="FF0000"/>
                </a:solidFill>
              </a:rPr>
              <a:t>apoio à agricultura familiar </a:t>
            </a:r>
            <a:r>
              <a:rPr lang="pt-BR" sz="2400" i="1" dirty="0" smtClean="0"/>
              <a:t>nos seus aspectos produtivos e de inserção nos mercados e da </a:t>
            </a:r>
            <a:r>
              <a:rPr lang="pt-BR" sz="2400" b="1" i="1" dirty="0" smtClean="0">
                <a:solidFill>
                  <a:srgbClr val="FF0000"/>
                </a:solidFill>
              </a:rPr>
              <a:t>garantia do acesso à água de qualidade e esgotamento sanitário</a:t>
            </a:r>
            <a:r>
              <a:rPr lang="pt-BR" sz="2400" i="1" dirty="0" smtClean="0"/>
              <a:t>, com integração e articulação de políticas públicas fomentadoras das cadeias produtivas e de segurança hídrica”</a:t>
            </a:r>
            <a:endParaRPr lang="pt-BR" sz="2400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7308304" y="6453336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/>
            <a:r>
              <a:rPr lang="pt-BR" dirty="0" smtClean="0"/>
              <a:t>(CEARÁ, 2012)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621151" y="2404651"/>
            <a:ext cx="1861699" cy="6643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sz="2400" dirty="0" smtClean="0"/>
              <a:t>Objetivo</a:t>
            </a:r>
            <a:endParaRPr lang="pt-BR" sz="2400" dirty="0"/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545232" y="1298853"/>
            <a:ext cx="4032448" cy="6480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10972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São José III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12404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lipse 7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48196" y="162336"/>
            <a:ext cx="3358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INTRODUÇÃO</a:t>
            </a:r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20497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77788" y="1083910"/>
            <a:ext cx="4032448" cy="6480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10972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São José III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61764" y="2398203"/>
            <a:ext cx="8956104" cy="1800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endParaRPr lang="pt-BR" sz="1000" dirty="0" smtClean="0"/>
          </a:p>
          <a:p>
            <a:pPr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Investimentos </a:t>
            </a:r>
            <a:r>
              <a:rPr lang="pt-BR" sz="2400" dirty="0" smtClean="0">
                <a:solidFill>
                  <a:schemeClr val="tx1"/>
                </a:solidFill>
              </a:rPr>
              <a:t>em subprojetos de:</a:t>
            </a:r>
          </a:p>
          <a:p>
            <a:pPr lvl="1">
              <a:buClr>
                <a:schemeClr val="accent5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chemeClr val="tx1"/>
                </a:solidFill>
              </a:rPr>
              <a:t>mecanização agrícola, </a:t>
            </a:r>
          </a:p>
          <a:p>
            <a:pPr lvl="1">
              <a:buClr>
                <a:schemeClr val="accent5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chemeClr val="tx1"/>
                </a:solidFill>
              </a:rPr>
              <a:t>eletrificação rural e </a:t>
            </a:r>
          </a:p>
          <a:p>
            <a:pPr lvl="1">
              <a:buClr>
                <a:schemeClr val="accent5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chemeClr val="tx1"/>
                </a:solidFill>
              </a:rPr>
              <a:t>abastecimento de </a:t>
            </a:r>
            <a:r>
              <a:rPr lang="pt-BR" sz="2200" dirty="0" smtClean="0">
                <a:solidFill>
                  <a:schemeClr val="tx1"/>
                </a:solidFill>
              </a:rPr>
              <a:t>água e </a:t>
            </a:r>
            <a:r>
              <a:rPr lang="pt-BR" sz="2200" b="1" dirty="0" smtClean="0">
                <a:solidFill>
                  <a:srgbClr val="FF0000"/>
                </a:solidFill>
              </a:rPr>
              <a:t>construção de módulos sanitários</a:t>
            </a:r>
            <a:r>
              <a:rPr lang="pt-BR" sz="2200" dirty="0" smtClean="0">
                <a:solidFill>
                  <a:schemeClr val="tx1"/>
                </a:solidFill>
              </a:rPr>
              <a:t>. </a:t>
            </a:r>
            <a:endParaRPr lang="pt-BR" sz="2200" dirty="0" smtClean="0"/>
          </a:p>
          <a:p>
            <a:pPr>
              <a:buNone/>
            </a:pPr>
            <a:r>
              <a:rPr lang="pt-BR" sz="2400" dirty="0" smtClean="0"/>
              <a:t> 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62940" y="1843094"/>
            <a:ext cx="192596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3ª </a:t>
            </a:r>
            <a:r>
              <a:rPr lang="pt-BR" sz="2400" dirty="0" smtClean="0"/>
              <a:t>Etapa</a:t>
            </a:r>
            <a:endParaRPr lang="pt-BR" sz="2400" dirty="0"/>
          </a:p>
        </p:txBody>
      </p:sp>
      <p:sp>
        <p:nvSpPr>
          <p:cNvPr id="14" name="Retângulo 13"/>
          <p:cNvSpPr/>
          <p:nvPr/>
        </p:nvSpPr>
        <p:spPr>
          <a:xfrm>
            <a:off x="3155856" y="4484438"/>
            <a:ext cx="5256584" cy="769441"/>
          </a:xfrm>
          <a:prstGeom prst="rect">
            <a:avLst/>
          </a:prstGeom>
          <a:ln w="28575">
            <a:solidFill>
              <a:schemeClr val="accent5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pt-BR" sz="2200" dirty="0" smtClean="0"/>
              <a:t>preocupação com os problemas advindos das estiagens recorrentes no estado</a:t>
            </a:r>
          </a:p>
        </p:txBody>
      </p:sp>
      <p:sp>
        <p:nvSpPr>
          <p:cNvPr id="15" name="Seta em curva para a direita 14"/>
          <p:cNvSpPr/>
          <p:nvPr/>
        </p:nvSpPr>
        <p:spPr>
          <a:xfrm rot="19350686">
            <a:off x="2398244" y="4330097"/>
            <a:ext cx="576064" cy="792088"/>
          </a:xfrm>
          <a:prstGeom prst="curvedRightArrow">
            <a:avLst>
              <a:gd name="adj1" fmla="val 12588"/>
              <a:gd name="adj2" fmla="val 50000"/>
              <a:gd name="adj3" fmla="val 25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323528" y="5724831"/>
            <a:ext cx="8632576" cy="1008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109728" indent="0" algn="just">
              <a:buNone/>
            </a:pPr>
            <a:r>
              <a:rPr lang="pt-BR" sz="3500" dirty="0" smtClean="0">
                <a:solidFill>
                  <a:schemeClr val="tx1"/>
                </a:solidFill>
              </a:rPr>
              <a:t>Pequenos produtores rurais, pescadores e diversos grupos carentes </a:t>
            </a:r>
          </a:p>
          <a:p>
            <a:pPr marL="109728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(organizados e representados por entidades associativas devidamente legalizadas).</a:t>
            </a:r>
            <a:endParaRPr lang="pt-BR" dirty="0"/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323528" y="5358423"/>
            <a:ext cx="2232248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sz="2400" dirty="0" smtClean="0"/>
              <a:t>Público Alvo</a:t>
            </a:r>
            <a:endParaRPr lang="pt-BR" sz="24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12404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Elipse 9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48196" y="162336"/>
            <a:ext cx="3358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INTRODUÇÃO</a:t>
            </a:r>
            <a:endParaRPr lang="pt-BR" sz="2800" b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99992" y="4149080"/>
            <a:ext cx="3888432" cy="146760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t-BR" dirty="0" smtClean="0">
                <a:solidFill>
                  <a:schemeClr val="tx1"/>
                </a:solidFill>
              </a:rPr>
              <a:t>Programa de Melhorias Sanitárias Domiciliares (MSD)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043608" y="2276872"/>
            <a:ext cx="3034680" cy="1467608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/>
              <a:t>Módulos sanitários domiciliares PSJ</a:t>
            </a:r>
            <a:endParaRPr lang="pt-BR" dirty="0"/>
          </a:p>
        </p:txBody>
      </p:sp>
      <p:cxnSp>
        <p:nvCxnSpPr>
          <p:cNvPr id="6" name="Conector em curva 5"/>
          <p:cNvCxnSpPr>
            <a:stCxn id="4" idx="2"/>
          </p:cNvCxnSpPr>
          <p:nvPr/>
        </p:nvCxnSpPr>
        <p:spPr>
          <a:xfrm rot="16200000" flipH="1">
            <a:off x="2824114" y="3481314"/>
            <a:ext cx="1196688" cy="172302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984268" y="5486819"/>
            <a:ext cx="1656184" cy="5897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/>
              <a:t>Funasa</a:t>
            </a: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 rot="20570345">
            <a:off x="1079326" y="4669639"/>
            <a:ext cx="2304256" cy="58978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898254"/>
            <a:ext cx="8229600" cy="1066800"/>
          </a:xfrm>
        </p:spPr>
        <p:txBody>
          <a:bodyPr>
            <a:norm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3600" b="1" dirty="0"/>
              <a:t>Módulos </a:t>
            </a:r>
            <a:r>
              <a:rPr lang="pt-BR" sz="3600" b="1" dirty="0" smtClean="0"/>
              <a:t>sanitários domiciliares</a:t>
            </a:r>
            <a:endParaRPr lang="pt-BR" sz="36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12404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Elipse 11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48196" y="162336"/>
            <a:ext cx="3358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INTRODUÇÃO</a:t>
            </a:r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27773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44688" y="1256872"/>
            <a:ext cx="3034680" cy="146760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109728" indent="0" algn="ctr">
              <a:buNone/>
            </a:pPr>
            <a:r>
              <a:rPr lang="pt-BR" dirty="0" smtClean="0">
                <a:solidFill>
                  <a:schemeClr val="tx1"/>
                </a:solidFill>
              </a:rPr>
              <a:t>Programa de Melhorias Sanitárias (MSD)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59832" y="36295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419872" y="1532472"/>
            <a:ext cx="5536232" cy="15121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109728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Promover soluções </a:t>
            </a:r>
            <a:r>
              <a:rPr lang="pt-BR" dirty="0">
                <a:solidFill>
                  <a:schemeClr val="tx1"/>
                </a:solidFill>
              </a:rPr>
              <a:t>individualizadas de saneamento em comunidades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vulneráveis</a:t>
            </a:r>
            <a:r>
              <a:rPr lang="pt-BR" dirty="0">
                <a:solidFill>
                  <a:schemeClr val="tx1"/>
                </a:solidFill>
              </a:rPr>
              <a:t>, principalmente nas pequenas localidades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rurais</a:t>
            </a:r>
            <a:r>
              <a:rPr lang="pt-BR" dirty="0">
                <a:solidFill>
                  <a:schemeClr val="tx1"/>
                </a:solidFill>
              </a:rPr>
              <a:t> e em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periferias das cidades</a:t>
            </a:r>
            <a:r>
              <a:rPr lang="pt-BR" dirty="0">
                <a:solidFill>
                  <a:schemeClr val="tx1"/>
                </a:solidFill>
              </a:rPr>
              <a:t>.</a:t>
            </a:r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510136" y="1213534"/>
            <a:ext cx="192596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sz="2400" dirty="0" smtClean="0"/>
              <a:t>Necessidade</a:t>
            </a:r>
            <a:endParaRPr lang="pt-BR" sz="24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19576" y="3469705"/>
            <a:ext cx="8488560" cy="8425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109728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I</a:t>
            </a:r>
            <a:r>
              <a:rPr lang="pt-BR" dirty="0" smtClean="0"/>
              <a:t>ntervenções domiciliares            Instalações </a:t>
            </a:r>
            <a:r>
              <a:rPr lang="pt-BR" dirty="0" err="1" smtClean="0"/>
              <a:t>hidrossanitárias</a:t>
            </a: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5073086"/>
            <a:ext cx="8632576" cy="13802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endParaRPr lang="pt-BR" sz="1000" dirty="0" smtClean="0"/>
          </a:p>
          <a:p>
            <a:pPr marL="109728" indent="0" algn="just">
              <a:buNone/>
            </a:pPr>
            <a:r>
              <a:rPr lang="pt-BR" sz="2400" dirty="0" smtClean="0"/>
              <a:t>Atender </a:t>
            </a:r>
            <a:r>
              <a:rPr lang="pt-BR" sz="2400" dirty="0"/>
              <a:t>às necessidades básicas de saneamento das famílias rurais e urbanas, desprovidas de soluções sanitárias </a:t>
            </a:r>
            <a:r>
              <a:rPr lang="pt-BR" sz="2400" dirty="0" smtClean="0"/>
              <a:t>adequadas.</a:t>
            </a:r>
            <a:endParaRPr lang="pt-BR" sz="2400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3026907"/>
            <a:ext cx="192596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sz="2400" dirty="0" smtClean="0"/>
              <a:t>O que faz?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5436096" y="6453336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/>
            <a:r>
              <a:rPr lang="pt-BR" dirty="0" smtClean="0">
                <a:solidFill>
                  <a:prstClr val="black"/>
                </a:solidFill>
              </a:rPr>
              <a:t>Portaria </a:t>
            </a:r>
            <a:r>
              <a:rPr lang="pt-BR" dirty="0">
                <a:solidFill>
                  <a:prstClr val="black"/>
                </a:solidFill>
              </a:rPr>
              <a:t>1226/201; BRASIL, </a:t>
            </a:r>
            <a:r>
              <a:rPr lang="pt-BR" dirty="0" smtClean="0">
                <a:solidFill>
                  <a:prstClr val="black"/>
                </a:solidFill>
              </a:rPr>
              <a:t>2014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23775" y="4581128"/>
            <a:ext cx="192596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sz="2400" dirty="0" smtClean="0"/>
              <a:t>Objetivo</a:t>
            </a:r>
            <a:endParaRPr lang="pt-BR" sz="2400" dirty="0"/>
          </a:p>
        </p:txBody>
      </p:sp>
      <p:sp>
        <p:nvSpPr>
          <p:cNvPr id="13" name="Seta para a direita 12"/>
          <p:cNvSpPr/>
          <p:nvPr/>
        </p:nvSpPr>
        <p:spPr>
          <a:xfrm>
            <a:off x="4175824" y="3908893"/>
            <a:ext cx="288032" cy="2880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12404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Elipse 14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48196" y="162336"/>
            <a:ext cx="3358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INTRODUÇÃO</a:t>
            </a:r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20497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6556" y="2542605"/>
            <a:ext cx="2890846" cy="142821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Marco na política pública de saneamento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211144" y="1585068"/>
            <a:ext cx="2686466" cy="121803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109728" algn="ctr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r>
              <a:rPr lang="pt-BR" sz="2800" dirty="0">
                <a:solidFill>
                  <a:schemeClr val="tx1"/>
                </a:solidFill>
              </a:rPr>
              <a:t>Lei 11.445/07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009912" y="2783603"/>
            <a:ext cx="2827374" cy="99542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Universalização do acesso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4144793" y="3039565"/>
            <a:ext cx="637728" cy="576064"/>
          </a:xfrm>
          <a:prstGeom prst="downArrow">
            <a:avLst/>
          </a:prstGeom>
          <a:ln w="57150">
            <a:solidFill>
              <a:schemeClr val="accent5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 rot="18579482">
            <a:off x="5875263" y="2274924"/>
            <a:ext cx="637728" cy="576064"/>
          </a:xfrm>
          <a:prstGeom prst="downArrow">
            <a:avLst/>
          </a:prstGeom>
          <a:ln w="57150">
            <a:solidFill>
              <a:schemeClr val="accent5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 rot="3262063">
            <a:off x="2537124" y="2132858"/>
            <a:ext cx="637728" cy="576064"/>
          </a:xfrm>
          <a:prstGeom prst="downArrow">
            <a:avLst/>
          </a:prstGeom>
          <a:ln w="57150">
            <a:solidFill>
              <a:schemeClr val="accent5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2134813" y="3904680"/>
            <a:ext cx="4968552" cy="142821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Estabelece diretrizes e princípios fundamentais do saneamento básico</a:t>
            </a:r>
            <a:endParaRPr lang="pt-BR" sz="2000" dirty="0">
              <a:solidFill>
                <a:schemeClr val="tx1"/>
              </a:solidFill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12404"/>
              </p:ext>
            </p:extLst>
          </p:nvPr>
        </p:nvGraphicFramePr>
        <p:xfrm>
          <a:off x="0" y="-9520"/>
          <a:ext cx="9109680" cy="792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09680"/>
              </a:tblGrid>
              <a:tr h="738768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pt-BR" dirty="0" smtClean="0"/>
                        <a:t>      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pt-BR" sz="2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2800" b="1" kern="1200" cap="small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Elipse 19"/>
          <p:cNvSpPr/>
          <p:nvPr/>
        </p:nvSpPr>
        <p:spPr>
          <a:xfrm>
            <a:off x="214952" y="162336"/>
            <a:ext cx="484496" cy="4823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48196" y="162336"/>
            <a:ext cx="3358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2800" b="1" cap="small" dirty="0"/>
              <a:t>INTRODUÇÃO</a:t>
            </a:r>
            <a:endParaRPr lang="pt-BR" sz="2800" b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1786</TotalTime>
  <Words>3334</Words>
  <Application>Microsoft Office PowerPoint</Application>
  <PresentationFormat>Apresentação na tela (4:3)</PresentationFormat>
  <Paragraphs>513</Paragraphs>
  <Slides>34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Courier New</vt:lpstr>
      <vt:lpstr>Georgia</vt:lpstr>
      <vt:lpstr>Times New Roman</vt:lpstr>
      <vt:lpstr>Trebuchet MS</vt:lpstr>
      <vt:lpstr>Wingdings</vt:lpstr>
      <vt:lpstr>Wingdings 2</vt:lpstr>
      <vt:lpstr>Urbano</vt:lpstr>
      <vt:lpstr>Avaliação do Projeto São José III diante da Política Nacional de Saneamento Básico: : o caso de Cristais/CE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Módulos sanitários domiciliares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caso da comunidade de Cristais - 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Barbarah Silva</dc:creator>
  <cp:lastModifiedBy>Computador</cp:lastModifiedBy>
  <cp:revision>88</cp:revision>
  <dcterms:created xsi:type="dcterms:W3CDTF">2016-11-21T10:41:14Z</dcterms:created>
  <dcterms:modified xsi:type="dcterms:W3CDTF">2017-06-19T23:17:28Z</dcterms:modified>
</cp:coreProperties>
</file>