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18"/>
  </p:notesMasterIdLst>
  <p:handoutMasterIdLst>
    <p:handoutMasterId r:id="rId19"/>
  </p:handoutMasterIdLst>
  <p:sldIdLst>
    <p:sldId id="686" r:id="rId2"/>
    <p:sldId id="805" r:id="rId3"/>
    <p:sldId id="788" r:id="rId4"/>
    <p:sldId id="804" r:id="rId5"/>
    <p:sldId id="789" r:id="rId6"/>
    <p:sldId id="790" r:id="rId7"/>
    <p:sldId id="792" r:id="rId8"/>
    <p:sldId id="793" r:id="rId9"/>
    <p:sldId id="794" r:id="rId10"/>
    <p:sldId id="800" r:id="rId11"/>
    <p:sldId id="801" r:id="rId12"/>
    <p:sldId id="802" r:id="rId13"/>
    <p:sldId id="803" r:id="rId14"/>
    <p:sldId id="795" r:id="rId15"/>
    <p:sldId id="796" r:id="rId16"/>
    <p:sldId id="799" r:id="rId17"/>
  </p:sldIdLst>
  <p:sldSz cx="9144000" cy="6858000" type="screen4x3"/>
  <p:notesSz cx="6877050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FFFF66"/>
    <a:srgbClr val="C0504D"/>
    <a:srgbClr val="99CCFF"/>
    <a:srgbClr val="99FFCC"/>
    <a:srgbClr val="00FF99"/>
    <a:srgbClr val="E10D2B"/>
    <a:srgbClr val="FFCC66"/>
    <a:srgbClr val="F2F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493" autoAdjust="0"/>
  </p:normalViewPr>
  <p:slideViewPr>
    <p:cSldViewPr>
      <p:cViewPr>
        <p:scale>
          <a:sx n="80" d="100"/>
          <a:sy n="80" d="100"/>
        </p:scale>
        <p:origin x="-93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C4F09-5217-41E7-A1C9-38705A983E2C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7A1045-D7AC-47B0-9B02-C143EC918354}">
      <dgm:prSet phldrT="[Texto]" custT="1"/>
      <dgm:spPr/>
      <dgm:t>
        <a:bodyPr/>
        <a:lstStyle/>
        <a:p>
          <a:r>
            <a:rPr lang="pt-BR" sz="2400" dirty="0" smtClean="0"/>
            <a:t>Planejamento</a:t>
          </a:r>
          <a:endParaRPr lang="pt-BR" sz="2400" dirty="0"/>
        </a:p>
      </dgm:t>
    </dgm:pt>
    <dgm:pt modelId="{2282CC14-7211-474B-A711-37F4BD31A87C}" type="parTrans" cxnId="{7D067409-312C-4118-B6B6-C0288BAA94DC}">
      <dgm:prSet/>
      <dgm:spPr/>
      <dgm:t>
        <a:bodyPr/>
        <a:lstStyle/>
        <a:p>
          <a:endParaRPr lang="pt-BR" sz="2400"/>
        </a:p>
      </dgm:t>
    </dgm:pt>
    <dgm:pt modelId="{E78A6DD4-8A8A-4B1E-801D-5C4C7D078B3E}" type="sibTrans" cxnId="{7D067409-312C-4118-B6B6-C0288BAA94DC}">
      <dgm:prSet/>
      <dgm:spPr>
        <a:ln w="57150"/>
      </dgm:spPr>
      <dgm:t>
        <a:bodyPr/>
        <a:lstStyle/>
        <a:p>
          <a:endParaRPr lang="pt-BR" sz="2400"/>
        </a:p>
      </dgm:t>
    </dgm:pt>
    <dgm:pt modelId="{C8414A5B-FD21-4621-8122-7983F85DA1EC}">
      <dgm:prSet phldrT="[Texto]" custT="1"/>
      <dgm:spPr/>
      <dgm:t>
        <a:bodyPr/>
        <a:lstStyle/>
        <a:p>
          <a:r>
            <a:rPr lang="pt-BR" sz="2400" dirty="0" smtClean="0"/>
            <a:t>Implementação</a:t>
          </a:r>
          <a:endParaRPr lang="pt-BR" sz="2400" dirty="0"/>
        </a:p>
      </dgm:t>
    </dgm:pt>
    <dgm:pt modelId="{7AE1EC3D-AF08-415F-A953-ECB9D7E02AA8}" type="parTrans" cxnId="{842D9DB4-6010-4A39-B737-FCD17516FF01}">
      <dgm:prSet/>
      <dgm:spPr/>
      <dgm:t>
        <a:bodyPr/>
        <a:lstStyle/>
        <a:p>
          <a:endParaRPr lang="pt-BR" sz="2400"/>
        </a:p>
      </dgm:t>
    </dgm:pt>
    <dgm:pt modelId="{67D36E7A-65E6-4F67-B843-537CB9EAFE28}" type="sibTrans" cxnId="{842D9DB4-6010-4A39-B737-FCD17516FF01}">
      <dgm:prSet/>
      <dgm:spPr>
        <a:ln w="57150"/>
      </dgm:spPr>
      <dgm:t>
        <a:bodyPr/>
        <a:lstStyle/>
        <a:p>
          <a:endParaRPr lang="pt-BR" sz="2400"/>
        </a:p>
      </dgm:t>
    </dgm:pt>
    <dgm:pt modelId="{3ADA7651-72AC-41D6-ADA4-3D0673C39043}">
      <dgm:prSet phldrT="[Texto]" custT="1"/>
      <dgm:spPr/>
      <dgm:t>
        <a:bodyPr/>
        <a:lstStyle/>
        <a:p>
          <a:r>
            <a:rPr lang="pt-BR" sz="2400" dirty="0" smtClean="0"/>
            <a:t>Monitoramento</a:t>
          </a:r>
          <a:endParaRPr lang="pt-BR" sz="2400" dirty="0"/>
        </a:p>
      </dgm:t>
    </dgm:pt>
    <dgm:pt modelId="{9E044293-4165-489C-81F7-62F6CA5A7EDA}" type="parTrans" cxnId="{07438DCF-7D40-4BCE-9210-B85523F98F43}">
      <dgm:prSet/>
      <dgm:spPr/>
      <dgm:t>
        <a:bodyPr/>
        <a:lstStyle/>
        <a:p>
          <a:endParaRPr lang="pt-BR" sz="2400"/>
        </a:p>
      </dgm:t>
    </dgm:pt>
    <dgm:pt modelId="{B77F5E7B-FAEC-4A3D-9E56-B6299F74E21D}" type="sibTrans" cxnId="{07438DCF-7D40-4BCE-9210-B85523F98F43}">
      <dgm:prSet/>
      <dgm:spPr>
        <a:ln w="57150"/>
      </dgm:spPr>
      <dgm:t>
        <a:bodyPr/>
        <a:lstStyle/>
        <a:p>
          <a:endParaRPr lang="pt-BR" sz="2400"/>
        </a:p>
      </dgm:t>
    </dgm:pt>
    <dgm:pt modelId="{599FFD7E-C2EB-43D4-8A0F-1ADB8E072315}">
      <dgm:prSet phldrT="[Texto]" custT="1"/>
      <dgm:spPr/>
      <dgm:t>
        <a:bodyPr/>
        <a:lstStyle/>
        <a:p>
          <a:r>
            <a:rPr lang="pt-BR" sz="2400" dirty="0" smtClean="0"/>
            <a:t>Avaliação</a:t>
          </a:r>
          <a:endParaRPr lang="pt-BR" sz="2400" dirty="0"/>
        </a:p>
      </dgm:t>
    </dgm:pt>
    <dgm:pt modelId="{A1E11A6B-ED78-4E4A-A639-8BF5754E3DF8}" type="parTrans" cxnId="{51F87D2D-3445-471A-AAC2-1339254C46BE}">
      <dgm:prSet/>
      <dgm:spPr/>
      <dgm:t>
        <a:bodyPr/>
        <a:lstStyle/>
        <a:p>
          <a:endParaRPr lang="pt-BR" sz="2400"/>
        </a:p>
      </dgm:t>
    </dgm:pt>
    <dgm:pt modelId="{B9DB33B9-E74E-4F3D-9BF5-EC33ACB51DFD}" type="sibTrans" cxnId="{51F87D2D-3445-471A-AAC2-1339254C46BE}">
      <dgm:prSet/>
      <dgm:spPr>
        <a:ln w="57150"/>
      </dgm:spPr>
      <dgm:t>
        <a:bodyPr/>
        <a:lstStyle/>
        <a:p>
          <a:endParaRPr lang="pt-BR" sz="2400"/>
        </a:p>
      </dgm:t>
    </dgm:pt>
    <dgm:pt modelId="{19E24BDE-0162-48FA-BC41-76A16E5750B1}" type="pres">
      <dgm:prSet presAssocID="{E11C4F09-5217-41E7-A1C9-38705A983E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D9C6D71-F592-45C5-8DC7-0A718A981FFD}" type="pres">
      <dgm:prSet presAssocID="{A97A1045-D7AC-47B0-9B02-C143EC918354}" presName="node" presStyleLbl="node1" presStyleIdx="0" presStyleCnt="4" custScaleX="127144" custScaleY="1090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9E064-AC90-4DBE-A65F-3F1A35E8D2C1}" type="pres">
      <dgm:prSet presAssocID="{A97A1045-D7AC-47B0-9B02-C143EC918354}" presName="spNode" presStyleCnt="0"/>
      <dgm:spPr/>
    </dgm:pt>
    <dgm:pt modelId="{937DABEA-AABF-4163-952E-AF5CD2464BE1}" type="pres">
      <dgm:prSet presAssocID="{E78A6DD4-8A8A-4B1E-801D-5C4C7D078B3E}" presName="sibTrans" presStyleLbl="sibTrans1D1" presStyleIdx="0" presStyleCnt="4"/>
      <dgm:spPr/>
      <dgm:t>
        <a:bodyPr/>
        <a:lstStyle/>
        <a:p>
          <a:endParaRPr lang="pt-BR"/>
        </a:p>
      </dgm:t>
    </dgm:pt>
    <dgm:pt modelId="{61D3E865-10EA-4D0F-BDD8-3BF1C4871197}" type="pres">
      <dgm:prSet presAssocID="{C8414A5B-FD21-4621-8122-7983F85DA1EC}" presName="node" presStyleLbl="node1" presStyleIdx="1" presStyleCnt="4" custScaleX="134934" custScaleY="116368" custRadScaleRad="143312" custRadScaleInc="28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666BF9-F59D-4575-BA8B-CF446A87A695}" type="pres">
      <dgm:prSet presAssocID="{C8414A5B-FD21-4621-8122-7983F85DA1EC}" presName="spNode" presStyleCnt="0"/>
      <dgm:spPr/>
    </dgm:pt>
    <dgm:pt modelId="{ADB8E2C8-27B1-43F3-9EC1-82EBD43A0B04}" type="pres">
      <dgm:prSet presAssocID="{67D36E7A-65E6-4F67-B843-537CB9EAFE28}" presName="sibTrans" presStyleLbl="sibTrans1D1" presStyleIdx="1" presStyleCnt="4"/>
      <dgm:spPr/>
      <dgm:t>
        <a:bodyPr/>
        <a:lstStyle/>
        <a:p>
          <a:endParaRPr lang="pt-BR"/>
        </a:p>
      </dgm:t>
    </dgm:pt>
    <dgm:pt modelId="{C8931FD5-2E10-4DCC-BB9E-DF38EC093D74}" type="pres">
      <dgm:prSet presAssocID="{3ADA7651-72AC-41D6-ADA4-3D0673C39043}" presName="node" presStyleLbl="node1" presStyleIdx="2" presStyleCnt="4" custScaleX="134708" custRadScaleRad="99863" custRadScaleInc="-176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6746FA-1061-4DA8-A20B-8F78941E2157}" type="pres">
      <dgm:prSet presAssocID="{3ADA7651-72AC-41D6-ADA4-3D0673C39043}" presName="spNode" presStyleCnt="0"/>
      <dgm:spPr/>
    </dgm:pt>
    <dgm:pt modelId="{E90B4E1B-6EB0-45FF-892E-1DA18226E37A}" type="pres">
      <dgm:prSet presAssocID="{B77F5E7B-FAEC-4A3D-9E56-B6299F74E21D}" presName="sibTrans" presStyleLbl="sibTrans1D1" presStyleIdx="2" presStyleCnt="4"/>
      <dgm:spPr/>
      <dgm:t>
        <a:bodyPr/>
        <a:lstStyle/>
        <a:p>
          <a:endParaRPr lang="pt-BR"/>
        </a:p>
      </dgm:t>
    </dgm:pt>
    <dgm:pt modelId="{FFD9201F-6868-4D70-AAEF-EEA21A995296}" type="pres">
      <dgm:prSet presAssocID="{599FFD7E-C2EB-43D4-8A0F-1ADB8E072315}" presName="node" presStyleLbl="node1" presStyleIdx="3" presStyleCnt="4" custScaleX="137818" custScaleY="121099" custRadScaleRad="130374" custRadScaleInc="50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E99EAF-508E-44BC-A384-4AEA74F87F20}" type="pres">
      <dgm:prSet presAssocID="{599FFD7E-C2EB-43D4-8A0F-1ADB8E072315}" presName="spNode" presStyleCnt="0"/>
      <dgm:spPr/>
    </dgm:pt>
    <dgm:pt modelId="{64B13A2E-0036-4FE6-9F14-4A0848186238}" type="pres">
      <dgm:prSet presAssocID="{B9DB33B9-E74E-4F3D-9BF5-EC33ACB51DFD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C1D19CA1-6A0C-42AB-82FE-E13BFD524F37}" type="presOf" srcId="{B9DB33B9-E74E-4F3D-9BF5-EC33ACB51DFD}" destId="{64B13A2E-0036-4FE6-9F14-4A0848186238}" srcOrd="0" destOrd="0" presId="urn:microsoft.com/office/officeart/2005/8/layout/cycle5"/>
    <dgm:cxn modelId="{1A680DA7-36F2-463E-8BCE-7003AA2EAAAE}" type="presOf" srcId="{E78A6DD4-8A8A-4B1E-801D-5C4C7D078B3E}" destId="{937DABEA-AABF-4163-952E-AF5CD2464BE1}" srcOrd="0" destOrd="0" presId="urn:microsoft.com/office/officeart/2005/8/layout/cycle5"/>
    <dgm:cxn modelId="{7D067409-312C-4118-B6B6-C0288BAA94DC}" srcId="{E11C4F09-5217-41E7-A1C9-38705A983E2C}" destId="{A97A1045-D7AC-47B0-9B02-C143EC918354}" srcOrd="0" destOrd="0" parTransId="{2282CC14-7211-474B-A711-37F4BD31A87C}" sibTransId="{E78A6DD4-8A8A-4B1E-801D-5C4C7D078B3E}"/>
    <dgm:cxn modelId="{07438DCF-7D40-4BCE-9210-B85523F98F43}" srcId="{E11C4F09-5217-41E7-A1C9-38705A983E2C}" destId="{3ADA7651-72AC-41D6-ADA4-3D0673C39043}" srcOrd="2" destOrd="0" parTransId="{9E044293-4165-489C-81F7-62F6CA5A7EDA}" sibTransId="{B77F5E7B-FAEC-4A3D-9E56-B6299F74E21D}"/>
    <dgm:cxn modelId="{51F87D2D-3445-471A-AAC2-1339254C46BE}" srcId="{E11C4F09-5217-41E7-A1C9-38705A983E2C}" destId="{599FFD7E-C2EB-43D4-8A0F-1ADB8E072315}" srcOrd="3" destOrd="0" parTransId="{A1E11A6B-ED78-4E4A-A639-8BF5754E3DF8}" sibTransId="{B9DB33B9-E74E-4F3D-9BF5-EC33ACB51DFD}"/>
    <dgm:cxn modelId="{F902D25F-87E2-45D6-A4B6-B845666433DD}" type="presOf" srcId="{599FFD7E-C2EB-43D4-8A0F-1ADB8E072315}" destId="{FFD9201F-6868-4D70-AAEF-EEA21A995296}" srcOrd="0" destOrd="0" presId="urn:microsoft.com/office/officeart/2005/8/layout/cycle5"/>
    <dgm:cxn modelId="{938D4A2E-9FB1-4B20-B56F-018E0D0C5439}" type="presOf" srcId="{67D36E7A-65E6-4F67-B843-537CB9EAFE28}" destId="{ADB8E2C8-27B1-43F3-9EC1-82EBD43A0B04}" srcOrd="0" destOrd="0" presId="urn:microsoft.com/office/officeart/2005/8/layout/cycle5"/>
    <dgm:cxn modelId="{26FB8767-1128-4499-BF6C-3A3C9FA0D9D3}" type="presOf" srcId="{3ADA7651-72AC-41D6-ADA4-3D0673C39043}" destId="{C8931FD5-2E10-4DCC-BB9E-DF38EC093D74}" srcOrd="0" destOrd="0" presId="urn:microsoft.com/office/officeart/2005/8/layout/cycle5"/>
    <dgm:cxn modelId="{D101DDF0-3723-4382-9948-6DDD14D63F8D}" type="presOf" srcId="{B77F5E7B-FAEC-4A3D-9E56-B6299F74E21D}" destId="{E90B4E1B-6EB0-45FF-892E-1DA18226E37A}" srcOrd="0" destOrd="0" presId="urn:microsoft.com/office/officeart/2005/8/layout/cycle5"/>
    <dgm:cxn modelId="{842D9DB4-6010-4A39-B737-FCD17516FF01}" srcId="{E11C4F09-5217-41E7-A1C9-38705A983E2C}" destId="{C8414A5B-FD21-4621-8122-7983F85DA1EC}" srcOrd="1" destOrd="0" parTransId="{7AE1EC3D-AF08-415F-A953-ECB9D7E02AA8}" sibTransId="{67D36E7A-65E6-4F67-B843-537CB9EAFE28}"/>
    <dgm:cxn modelId="{7535DFF7-948B-4CF3-BE89-E79E44C0A61A}" type="presOf" srcId="{E11C4F09-5217-41E7-A1C9-38705A983E2C}" destId="{19E24BDE-0162-48FA-BC41-76A16E5750B1}" srcOrd="0" destOrd="0" presId="urn:microsoft.com/office/officeart/2005/8/layout/cycle5"/>
    <dgm:cxn modelId="{D12F1C6E-2256-4247-A3FE-FD59B062B668}" type="presOf" srcId="{C8414A5B-FD21-4621-8122-7983F85DA1EC}" destId="{61D3E865-10EA-4D0F-BDD8-3BF1C4871197}" srcOrd="0" destOrd="0" presId="urn:microsoft.com/office/officeart/2005/8/layout/cycle5"/>
    <dgm:cxn modelId="{8B146E7E-5855-4EE6-B83B-C908DB105BEB}" type="presOf" srcId="{A97A1045-D7AC-47B0-9B02-C143EC918354}" destId="{5D9C6D71-F592-45C5-8DC7-0A718A981FFD}" srcOrd="0" destOrd="0" presId="urn:microsoft.com/office/officeart/2005/8/layout/cycle5"/>
    <dgm:cxn modelId="{259D7EF0-F6F5-4C80-8E15-F25FBFE97261}" type="presParOf" srcId="{19E24BDE-0162-48FA-BC41-76A16E5750B1}" destId="{5D9C6D71-F592-45C5-8DC7-0A718A981FFD}" srcOrd="0" destOrd="0" presId="urn:microsoft.com/office/officeart/2005/8/layout/cycle5"/>
    <dgm:cxn modelId="{A3EE91BB-6B83-4C69-A71D-A4CEC0198C12}" type="presParOf" srcId="{19E24BDE-0162-48FA-BC41-76A16E5750B1}" destId="{4889E064-AC90-4DBE-A65F-3F1A35E8D2C1}" srcOrd="1" destOrd="0" presId="urn:microsoft.com/office/officeart/2005/8/layout/cycle5"/>
    <dgm:cxn modelId="{C2463998-F657-4A0E-8184-263047556754}" type="presParOf" srcId="{19E24BDE-0162-48FA-BC41-76A16E5750B1}" destId="{937DABEA-AABF-4163-952E-AF5CD2464BE1}" srcOrd="2" destOrd="0" presId="urn:microsoft.com/office/officeart/2005/8/layout/cycle5"/>
    <dgm:cxn modelId="{9F7B21F7-7A24-4D68-9D84-5F8EDC7098EB}" type="presParOf" srcId="{19E24BDE-0162-48FA-BC41-76A16E5750B1}" destId="{61D3E865-10EA-4D0F-BDD8-3BF1C4871197}" srcOrd="3" destOrd="0" presId="urn:microsoft.com/office/officeart/2005/8/layout/cycle5"/>
    <dgm:cxn modelId="{29DF1D47-EF35-449F-B50B-9C9EE8344C7E}" type="presParOf" srcId="{19E24BDE-0162-48FA-BC41-76A16E5750B1}" destId="{63666BF9-F59D-4575-BA8B-CF446A87A695}" srcOrd="4" destOrd="0" presId="urn:microsoft.com/office/officeart/2005/8/layout/cycle5"/>
    <dgm:cxn modelId="{189E572D-70B7-4C64-8751-FE2B2AF269E7}" type="presParOf" srcId="{19E24BDE-0162-48FA-BC41-76A16E5750B1}" destId="{ADB8E2C8-27B1-43F3-9EC1-82EBD43A0B04}" srcOrd="5" destOrd="0" presId="urn:microsoft.com/office/officeart/2005/8/layout/cycle5"/>
    <dgm:cxn modelId="{9B0136AF-3EE5-4D18-9D1E-AD3CBB9CBB6F}" type="presParOf" srcId="{19E24BDE-0162-48FA-BC41-76A16E5750B1}" destId="{C8931FD5-2E10-4DCC-BB9E-DF38EC093D74}" srcOrd="6" destOrd="0" presId="urn:microsoft.com/office/officeart/2005/8/layout/cycle5"/>
    <dgm:cxn modelId="{C89ED3B6-D30D-467E-973B-9AEC4566BA5B}" type="presParOf" srcId="{19E24BDE-0162-48FA-BC41-76A16E5750B1}" destId="{F86746FA-1061-4DA8-A20B-8F78941E2157}" srcOrd="7" destOrd="0" presId="urn:microsoft.com/office/officeart/2005/8/layout/cycle5"/>
    <dgm:cxn modelId="{733AC506-0A0D-4477-8E43-EE2EA71DE7AB}" type="presParOf" srcId="{19E24BDE-0162-48FA-BC41-76A16E5750B1}" destId="{E90B4E1B-6EB0-45FF-892E-1DA18226E37A}" srcOrd="8" destOrd="0" presId="urn:microsoft.com/office/officeart/2005/8/layout/cycle5"/>
    <dgm:cxn modelId="{F231C9AF-8F16-4324-AF99-4119300E0399}" type="presParOf" srcId="{19E24BDE-0162-48FA-BC41-76A16E5750B1}" destId="{FFD9201F-6868-4D70-AAEF-EEA21A995296}" srcOrd="9" destOrd="0" presId="urn:microsoft.com/office/officeart/2005/8/layout/cycle5"/>
    <dgm:cxn modelId="{99A79C1E-0C93-4152-8224-834E59E4F4DB}" type="presParOf" srcId="{19E24BDE-0162-48FA-BC41-76A16E5750B1}" destId="{BCE99EAF-508E-44BC-A384-4AEA74F87F20}" srcOrd="10" destOrd="0" presId="urn:microsoft.com/office/officeart/2005/8/layout/cycle5"/>
    <dgm:cxn modelId="{5EE4B12B-78B4-4386-9CF7-4626DB07222A}" type="presParOf" srcId="{19E24BDE-0162-48FA-BC41-76A16E5750B1}" destId="{64B13A2E-0036-4FE6-9F14-4A084818623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49E4E-4F12-422C-A807-88EB1B268FC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1599FF-66CC-4FED-B823-B9A89984C1E5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tx2">
                  <a:lumMod val="50000"/>
                </a:schemeClr>
              </a:solidFill>
            </a:rPr>
            <a:t>13.500 cooperados</a:t>
          </a:r>
          <a:endParaRPr lang="pt-BR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DAEB0BBF-29FA-4C89-8F2E-EF7FCE45AA8E}" type="parTrans" cxnId="{1D33D4C7-C471-4D68-8A26-8E43E0DA4DC6}">
      <dgm:prSet/>
      <dgm:spPr/>
      <dgm:t>
        <a:bodyPr/>
        <a:lstStyle/>
        <a:p>
          <a:endParaRPr lang="pt-BR"/>
        </a:p>
      </dgm:t>
    </dgm:pt>
    <dgm:pt modelId="{E450BE1F-39ED-4877-B961-317DC34074E1}" type="sibTrans" cxnId="{1D33D4C7-C471-4D68-8A26-8E43E0DA4DC6}">
      <dgm:prSet/>
      <dgm:spPr/>
      <dgm:t>
        <a:bodyPr/>
        <a:lstStyle/>
        <a:p>
          <a:endParaRPr lang="pt-BR"/>
        </a:p>
      </dgm:t>
    </dgm:pt>
    <dgm:pt modelId="{719FD128-98C6-4DDA-85C5-1E9522BB2621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600" b="1" dirty="0" smtClean="0">
              <a:solidFill>
                <a:schemeClr val="tx2">
                  <a:lumMod val="50000"/>
                </a:schemeClr>
              </a:solidFill>
            </a:rPr>
            <a:t>400 Cooperativas/</a:t>
          </a:r>
        </a:p>
        <a:p>
          <a:r>
            <a:rPr lang="pt-BR" sz="1600" b="1" dirty="0" smtClean="0">
              <a:solidFill>
                <a:schemeClr val="tx2">
                  <a:lumMod val="50000"/>
                </a:schemeClr>
              </a:solidFill>
            </a:rPr>
            <a:t>Associações</a:t>
          </a:r>
          <a:endParaRPr lang="pt-BR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922FFBE1-DB2A-446B-8585-C791B871D204}" type="parTrans" cxnId="{70C58876-C78F-4C7B-8E32-B11EBDBE22F7}">
      <dgm:prSet/>
      <dgm:spPr/>
      <dgm:t>
        <a:bodyPr/>
        <a:lstStyle/>
        <a:p>
          <a:endParaRPr lang="pt-BR"/>
        </a:p>
      </dgm:t>
    </dgm:pt>
    <dgm:pt modelId="{9AF34419-326F-4D94-8F08-8C7C9406DC80}" type="sibTrans" cxnId="{70C58876-C78F-4C7B-8E32-B11EBDBE22F7}">
      <dgm:prSet/>
      <dgm:spPr/>
      <dgm:t>
        <a:bodyPr/>
        <a:lstStyle/>
        <a:p>
          <a:endParaRPr lang="pt-BR"/>
        </a:p>
      </dgm:t>
    </dgm:pt>
    <dgm:pt modelId="{BF713897-E22C-423C-A19E-346560800EA5}">
      <dgm:prSet phldrT="[Texto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1800" b="1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</a:rPr>
            <a:t>33 Redes solidárias de catadores de materiais recicláveis </a:t>
          </a:r>
          <a:endParaRPr lang="pt-BR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5F0C3145-3A85-4047-BB9E-39FB0681851A}" type="parTrans" cxnId="{8E97C30E-E42F-421F-8FB4-4B5FD9E92DC1}">
      <dgm:prSet/>
      <dgm:spPr/>
      <dgm:t>
        <a:bodyPr/>
        <a:lstStyle/>
        <a:p>
          <a:endParaRPr lang="pt-BR"/>
        </a:p>
      </dgm:t>
    </dgm:pt>
    <dgm:pt modelId="{70D5750F-D6BB-4B01-8743-9D27165B0A97}" type="sibTrans" cxnId="{8E97C30E-E42F-421F-8FB4-4B5FD9E92DC1}">
      <dgm:prSet/>
      <dgm:spPr/>
      <dgm:t>
        <a:bodyPr/>
        <a:lstStyle/>
        <a:p>
          <a:endParaRPr lang="pt-BR"/>
        </a:p>
      </dgm:t>
    </dgm:pt>
    <dgm:pt modelId="{53206044-49A1-4E24-92B5-00885996E8D6}" type="pres">
      <dgm:prSet presAssocID="{30549E4E-4F12-422C-A807-88EB1B268FC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856F76-70BE-4FD3-AB6F-34BD7B28D659}" type="pres">
      <dgm:prSet presAssocID="{30549E4E-4F12-422C-A807-88EB1B268FC7}" presName="comp1" presStyleCnt="0"/>
      <dgm:spPr/>
    </dgm:pt>
    <dgm:pt modelId="{5C767981-38F8-4D23-9F0C-5950FCC97037}" type="pres">
      <dgm:prSet presAssocID="{30549E4E-4F12-422C-A807-88EB1B268FC7}" presName="circle1" presStyleLbl="node1" presStyleIdx="0" presStyleCnt="3" custScaleX="105556" custLinFactNeighborY="-1667"/>
      <dgm:spPr/>
      <dgm:t>
        <a:bodyPr/>
        <a:lstStyle/>
        <a:p>
          <a:endParaRPr lang="pt-BR"/>
        </a:p>
      </dgm:t>
    </dgm:pt>
    <dgm:pt modelId="{C81C507F-3371-4CE8-BBF0-6A56F3793330}" type="pres">
      <dgm:prSet presAssocID="{30549E4E-4F12-422C-A807-88EB1B268FC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ADC21-B82E-45AE-8B44-114CA8A877C5}" type="pres">
      <dgm:prSet presAssocID="{30549E4E-4F12-422C-A807-88EB1B268FC7}" presName="comp2" presStyleCnt="0"/>
      <dgm:spPr/>
    </dgm:pt>
    <dgm:pt modelId="{E3F01817-B893-4C03-87E8-FE42D25CE089}" type="pres">
      <dgm:prSet presAssocID="{30549E4E-4F12-422C-A807-88EB1B268FC7}" presName="circle2" presStyleLbl="node1" presStyleIdx="1" presStyleCnt="3" custScaleX="111111"/>
      <dgm:spPr/>
      <dgm:t>
        <a:bodyPr/>
        <a:lstStyle/>
        <a:p>
          <a:endParaRPr lang="pt-BR"/>
        </a:p>
      </dgm:t>
    </dgm:pt>
    <dgm:pt modelId="{799CDAF4-FF6E-4024-A55A-4D1401A4209F}" type="pres">
      <dgm:prSet presAssocID="{30549E4E-4F12-422C-A807-88EB1B268FC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C1EC34-BEEF-4E99-B6CF-95C9BE7A752D}" type="pres">
      <dgm:prSet presAssocID="{30549E4E-4F12-422C-A807-88EB1B268FC7}" presName="comp3" presStyleCnt="0"/>
      <dgm:spPr/>
    </dgm:pt>
    <dgm:pt modelId="{7792D17F-7172-4632-B69C-A907409CAB3E}" type="pres">
      <dgm:prSet presAssocID="{30549E4E-4F12-422C-A807-88EB1B268FC7}" presName="circle3" presStyleLbl="node1" presStyleIdx="2" presStyleCnt="3" custScaleX="114815" custScaleY="107407"/>
      <dgm:spPr/>
      <dgm:t>
        <a:bodyPr/>
        <a:lstStyle/>
        <a:p>
          <a:endParaRPr lang="pt-BR"/>
        </a:p>
      </dgm:t>
    </dgm:pt>
    <dgm:pt modelId="{0121E1DC-534E-42F2-BE0A-4CBE29A5A212}" type="pres">
      <dgm:prSet presAssocID="{30549E4E-4F12-422C-A807-88EB1B268FC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B4CD0B-CAE6-4493-A300-A7E312B1440C}" type="presOf" srcId="{BF713897-E22C-423C-A19E-346560800EA5}" destId="{0121E1DC-534E-42F2-BE0A-4CBE29A5A212}" srcOrd="1" destOrd="0" presId="urn:microsoft.com/office/officeart/2005/8/layout/venn2"/>
    <dgm:cxn modelId="{1D33D4C7-C471-4D68-8A26-8E43E0DA4DC6}" srcId="{30549E4E-4F12-422C-A807-88EB1B268FC7}" destId="{FC1599FF-66CC-4FED-B823-B9A89984C1E5}" srcOrd="0" destOrd="0" parTransId="{DAEB0BBF-29FA-4C89-8F2E-EF7FCE45AA8E}" sibTransId="{E450BE1F-39ED-4877-B961-317DC34074E1}"/>
    <dgm:cxn modelId="{A480A718-262E-453F-B9D5-1B98668FE629}" type="presOf" srcId="{FC1599FF-66CC-4FED-B823-B9A89984C1E5}" destId="{C81C507F-3371-4CE8-BBF0-6A56F3793330}" srcOrd="1" destOrd="0" presId="urn:microsoft.com/office/officeart/2005/8/layout/venn2"/>
    <dgm:cxn modelId="{D746F798-963C-43DE-B007-2FC2F2E3F7F2}" type="presOf" srcId="{BF713897-E22C-423C-A19E-346560800EA5}" destId="{7792D17F-7172-4632-B69C-A907409CAB3E}" srcOrd="0" destOrd="0" presId="urn:microsoft.com/office/officeart/2005/8/layout/venn2"/>
    <dgm:cxn modelId="{43AC4FA2-DC53-4327-B210-819D7E611CEF}" type="presOf" srcId="{719FD128-98C6-4DDA-85C5-1E9522BB2621}" destId="{E3F01817-B893-4C03-87E8-FE42D25CE089}" srcOrd="0" destOrd="0" presId="urn:microsoft.com/office/officeart/2005/8/layout/venn2"/>
    <dgm:cxn modelId="{0FC48F56-39B1-4A81-BBE1-4D186A29CFEF}" type="presOf" srcId="{FC1599FF-66CC-4FED-B823-B9A89984C1E5}" destId="{5C767981-38F8-4D23-9F0C-5950FCC97037}" srcOrd="0" destOrd="0" presId="urn:microsoft.com/office/officeart/2005/8/layout/venn2"/>
    <dgm:cxn modelId="{8E97C30E-E42F-421F-8FB4-4B5FD9E92DC1}" srcId="{30549E4E-4F12-422C-A807-88EB1B268FC7}" destId="{BF713897-E22C-423C-A19E-346560800EA5}" srcOrd="2" destOrd="0" parTransId="{5F0C3145-3A85-4047-BB9E-39FB0681851A}" sibTransId="{70D5750F-D6BB-4B01-8743-9D27165B0A97}"/>
    <dgm:cxn modelId="{70C58876-C78F-4C7B-8E32-B11EBDBE22F7}" srcId="{30549E4E-4F12-422C-A807-88EB1B268FC7}" destId="{719FD128-98C6-4DDA-85C5-1E9522BB2621}" srcOrd="1" destOrd="0" parTransId="{922FFBE1-DB2A-446B-8585-C791B871D204}" sibTransId="{9AF34419-326F-4D94-8F08-8C7C9406DC80}"/>
    <dgm:cxn modelId="{8AFA40E5-AAFC-4F6D-A8B0-CA3D0DE60646}" type="presOf" srcId="{719FD128-98C6-4DDA-85C5-1E9522BB2621}" destId="{799CDAF4-FF6E-4024-A55A-4D1401A4209F}" srcOrd="1" destOrd="0" presId="urn:microsoft.com/office/officeart/2005/8/layout/venn2"/>
    <dgm:cxn modelId="{4348DA26-B7B1-4C07-B6D7-62125B65DDDE}" type="presOf" srcId="{30549E4E-4F12-422C-A807-88EB1B268FC7}" destId="{53206044-49A1-4E24-92B5-00885996E8D6}" srcOrd="0" destOrd="0" presId="urn:microsoft.com/office/officeart/2005/8/layout/venn2"/>
    <dgm:cxn modelId="{D9BCD410-62A0-41AA-8624-C053636260D0}" type="presParOf" srcId="{53206044-49A1-4E24-92B5-00885996E8D6}" destId="{35856F76-70BE-4FD3-AB6F-34BD7B28D659}" srcOrd="0" destOrd="0" presId="urn:microsoft.com/office/officeart/2005/8/layout/venn2"/>
    <dgm:cxn modelId="{35B9C2E1-FE8B-46CD-9ACB-CB15112EC05F}" type="presParOf" srcId="{35856F76-70BE-4FD3-AB6F-34BD7B28D659}" destId="{5C767981-38F8-4D23-9F0C-5950FCC97037}" srcOrd="0" destOrd="0" presId="urn:microsoft.com/office/officeart/2005/8/layout/venn2"/>
    <dgm:cxn modelId="{FF208944-66AE-4D30-8C9F-F62D2F46F58A}" type="presParOf" srcId="{35856F76-70BE-4FD3-AB6F-34BD7B28D659}" destId="{C81C507F-3371-4CE8-BBF0-6A56F3793330}" srcOrd="1" destOrd="0" presId="urn:microsoft.com/office/officeart/2005/8/layout/venn2"/>
    <dgm:cxn modelId="{3E8573B3-DD1B-40FB-BCCE-11F600FD97D6}" type="presParOf" srcId="{53206044-49A1-4E24-92B5-00885996E8D6}" destId="{A85ADC21-B82E-45AE-8B44-114CA8A877C5}" srcOrd="1" destOrd="0" presId="urn:microsoft.com/office/officeart/2005/8/layout/venn2"/>
    <dgm:cxn modelId="{A227AD4D-015F-4FB6-B43D-E3EC8B8C56D0}" type="presParOf" srcId="{A85ADC21-B82E-45AE-8B44-114CA8A877C5}" destId="{E3F01817-B893-4C03-87E8-FE42D25CE089}" srcOrd="0" destOrd="0" presId="urn:microsoft.com/office/officeart/2005/8/layout/venn2"/>
    <dgm:cxn modelId="{63A95926-C1FC-4A98-BA14-6D00334E52F3}" type="presParOf" srcId="{A85ADC21-B82E-45AE-8B44-114CA8A877C5}" destId="{799CDAF4-FF6E-4024-A55A-4D1401A4209F}" srcOrd="1" destOrd="0" presId="urn:microsoft.com/office/officeart/2005/8/layout/venn2"/>
    <dgm:cxn modelId="{AB6C3022-B605-4A71-AEC7-29ABE81A73E1}" type="presParOf" srcId="{53206044-49A1-4E24-92B5-00885996E8D6}" destId="{2DC1EC34-BEEF-4E99-B6CF-95C9BE7A752D}" srcOrd="2" destOrd="0" presId="urn:microsoft.com/office/officeart/2005/8/layout/venn2"/>
    <dgm:cxn modelId="{0BBD465C-8A57-4335-AF55-187C2A7A24AB}" type="presParOf" srcId="{2DC1EC34-BEEF-4E99-B6CF-95C9BE7A752D}" destId="{7792D17F-7172-4632-B69C-A907409CAB3E}" srcOrd="0" destOrd="0" presId="urn:microsoft.com/office/officeart/2005/8/layout/venn2"/>
    <dgm:cxn modelId="{44AA4ED7-2E4E-4367-80A4-60A028A34B80}" type="presParOf" srcId="{2DC1EC34-BEEF-4E99-B6CF-95C9BE7A752D}" destId="{0121E1DC-534E-42F2-BE0A-4CBE29A5A21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73830-353C-421F-B445-D071640DDAB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315B93-5D82-4C58-B174-6E09E3AA08B1}">
      <dgm:prSet phldrT="[Texto]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Recursos de investimento para a entidades privadas sem fins lucrativos (cooperativas/associações) para os sistemas de reciclagem</a:t>
          </a:r>
          <a:endParaRPr lang="pt-BR" dirty="0"/>
        </a:p>
      </dgm:t>
    </dgm:pt>
    <dgm:pt modelId="{805195ED-7D68-4C03-BF7E-C68952E6ED99}" type="parTrans" cxnId="{A6A6CCA2-FE0A-4F9A-9527-942BDC4844A1}">
      <dgm:prSet/>
      <dgm:spPr/>
      <dgm:t>
        <a:bodyPr/>
        <a:lstStyle/>
        <a:p>
          <a:endParaRPr lang="pt-BR"/>
        </a:p>
      </dgm:t>
    </dgm:pt>
    <dgm:pt modelId="{A7F28A59-A31D-417C-A1C0-0F7AC4FB90C9}" type="sibTrans" cxnId="{A6A6CCA2-FE0A-4F9A-9527-942BDC4844A1}">
      <dgm:prSet/>
      <dgm:spPr/>
      <dgm:t>
        <a:bodyPr/>
        <a:lstStyle/>
        <a:p>
          <a:endParaRPr lang="pt-BR"/>
        </a:p>
      </dgm:t>
    </dgm:pt>
    <dgm:pt modelId="{F1AC4FA1-D961-41D4-9FD2-6E3768E4EDB8}" type="pres">
      <dgm:prSet presAssocID="{6F273830-353C-421F-B445-D071640DDA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D7324D-D825-4399-94F5-9B1D44332A1D}" type="pres">
      <dgm:prSet presAssocID="{22315B93-5D82-4C58-B174-6E09E3AA08B1}" presName="linNode" presStyleCnt="0"/>
      <dgm:spPr/>
    </dgm:pt>
    <dgm:pt modelId="{88569865-4B62-4982-924B-071A40F78ABF}" type="pres">
      <dgm:prSet presAssocID="{22315B93-5D82-4C58-B174-6E09E3AA08B1}" presName="parentText" presStyleLbl="node1" presStyleIdx="0" presStyleCnt="1" custScaleX="254435" custLinFactNeighborY="-47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A0CCFA-1AC5-4F5B-BD0D-EAFFB78FB1B0}" type="presOf" srcId="{22315B93-5D82-4C58-B174-6E09E3AA08B1}" destId="{88569865-4B62-4982-924B-071A40F78ABF}" srcOrd="0" destOrd="0" presId="urn:microsoft.com/office/officeart/2005/8/layout/vList5"/>
    <dgm:cxn modelId="{90407FB1-FF58-4245-8B7D-BDC71673B3A1}" type="presOf" srcId="{6F273830-353C-421F-B445-D071640DDAB1}" destId="{F1AC4FA1-D961-41D4-9FD2-6E3768E4EDB8}" srcOrd="0" destOrd="0" presId="urn:microsoft.com/office/officeart/2005/8/layout/vList5"/>
    <dgm:cxn modelId="{A6A6CCA2-FE0A-4F9A-9527-942BDC4844A1}" srcId="{6F273830-353C-421F-B445-D071640DDAB1}" destId="{22315B93-5D82-4C58-B174-6E09E3AA08B1}" srcOrd="0" destOrd="0" parTransId="{805195ED-7D68-4C03-BF7E-C68952E6ED99}" sibTransId="{A7F28A59-A31D-417C-A1C0-0F7AC4FB90C9}"/>
    <dgm:cxn modelId="{0D265FF0-362B-4E08-A026-1ADBE56E4EC6}" type="presParOf" srcId="{F1AC4FA1-D961-41D4-9FD2-6E3768E4EDB8}" destId="{FAD7324D-D825-4399-94F5-9B1D44332A1D}" srcOrd="0" destOrd="0" presId="urn:microsoft.com/office/officeart/2005/8/layout/vList5"/>
    <dgm:cxn modelId="{1E279640-C7C2-4EBB-BA06-4363EBF5C86E}" type="presParOf" srcId="{FAD7324D-D825-4399-94F5-9B1D44332A1D}" destId="{88569865-4B62-4982-924B-071A40F78A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6D71-F592-45C5-8DC7-0A718A981FFD}">
      <dsp:nvSpPr>
        <dsp:cNvPr id="0" name=""/>
        <dsp:cNvSpPr/>
      </dsp:nvSpPr>
      <dsp:spPr>
        <a:xfrm>
          <a:off x="2813322" y="-24797"/>
          <a:ext cx="2401649" cy="1338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Planejamento</a:t>
          </a:r>
          <a:endParaRPr lang="pt-BR" sz="2400" kern="1200" dirty="0"/>
        </a:p>
      </dsp:txBody>
      <dsp:txXfrm>
        <a:off x="2878653" y="40534"/>
        <a:ext cx="2270987" cy="1207650"/>
      </dsp:txXfrm>
    </dsp:sp>
    <dsp:sp modelId="{937DABEA-AABF-4163-952E-AF5CD2464BE1}">
      <dsp:nvSpPr>
        <dsp:cNvPr id="0" name=""/>
        <dsp:cNvSpPr/>
      </dsp:nvSpPr>
      <dsp:spPr>
        <a:xfrm>
          <a:off x="2877503" y="1014461"/>
          <a:ext cx="4052951" cy="4052951"/>
        </a:xfrm>
        <a:custGeom>
          <a:avLst/>
          <a:gdLst/>
          <a:ahLst/>
          <a:cxnLst/>
          <a:rect l="0" t="0" r="0" b="0"/>
          <a:pathLst>
            <a:path>
              <a:moveTo>
                <a:pt x="2671592" y="105426"/>
              </a:moveTo>
              <a:arcTo wR="2026475" hR="2026475" stAng="17313768" swAng="1848133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3E865-10EA-4D0F-BDD8-3BF1C4871197}">
      <dsp:nvSpPr>
        <dsp:cNvPr id="0" name=""/>
        <dsp:cNvSpPr/>
      </dsp:nvSpPr>
      <dsp:spPr>
        <a:xfrm>
          <a:off x="5452259" y="2000259"/>
          <a:ext cx="2548796" cy="1428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Implementação</a:t>
          </a:r>
          <a:endParaRPr lang="pt-BR" sz="2400" kern="1200" dirty="0"/>
        </a:p>
      </dsp:txBody>
      <dsp:txXfrm>
        <a:off x="5522006" y="2070006"/>
        <a:ext cx="2409302" cy="1289270"/>
      </dsp:txXfrm>
    </dsp:sp>
    <dsp:sp modelId="{ADB8E2C8-27B1-43F3-9EC1-82EBD43A0B04}">
      <dsp:nvSpPr>
        <dsp:cNvPr id="0" name=""/>
        <dsp:cNvSpPr/>
      </dsp:nvSpPr>
      <dsp:spPr>
        <a:xfrm>
          <a:off x="3080384" y="53357"/>
          <a:ext cx="4052951" cy="4052951"/>
        </a:xfrm>
        <a:custGeom>
          <a:avLst/>
          <a:gdLst/>
          <a:ahLst/>
          <a:cxnLst/>
          <a:rect l="0" t="0" r="0" b="0"/>
          <a:pathLst>
            <a:path>
              <a:moveTo>
                <a:pt x="3351352" y="3559873"/>
              </a:moveTo>
              <a:arcTo wR="2026475" hR="2026475" stAng="2950352" swAng="1378451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31FD5-2E10-4DCC-BB9E-DF38EC093D74}">
      <dsp:nvSpPr>
        <dsp:cNvPr id="0" name=""/>
        <dsp:cNvSpPr/>
      </dsp:nvSpPr>
      <dsp:spPr>
        <a:xfrm>
          <a:off x="2928954" y="4071969"/>
          <a:ext cx="2544527" cy="1227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Monitoramento</a:t>
          </a:r>
          <a:endParaRPr lang="pt-BR" sz="2400" kern="1200" dirty="0"/>
        </a:p>
      </dsp:txBody>
      <dsp:txXfrm>
        <a:off x="2988890" y="4131905"/>
        <a:ext cx="2424655" cy="1107926"/>
      </dsp:txXfrm>
    </dsp:sp>
    <dsp:sp modelId="{E90B4E1B-6EB0-45FF-892E-1DA18226E37A}">
      <dsp:nvSpPr>
        <dsp:cNvPr id="0" name=""/>
        <dsp:cNvSpPr/>
      </dsp:nvSpPr>
      <dsp:spPr>
        <a:xfrm>
          <a:off x="1213398" y="350009"/>
          <a:ext cx="4052951" cy="4052951"/>
        </a:xfrm>
        <a:custGeom>
          <a:avLst/>
          <a:gdLst/>
          <a:ahLst/>
          <a:cxnLst/>
          <a:rect l="0" t="0" r="0" b="0"/>
          <a:pathLst>
            <a:path>
              <a:moveTo>
                <a:pt x="1367094" y="3942675"/>
              </a:moveTo>
              <a:arcTo wR="2026475" hR="2026475" stAng="6539329" swAng="1939326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9201F-6868-4D70-AAEF-EEA21A995296}">
      <dsp:nvSpPr>
        <dsp:cNvPr id="0" name=""/>
        <dsp:cNvSpPr/>
      </dsp:nvSpPr>
      <dsp:spPr>
        <a:xfrm>
          <a:off x="71440" y="1857391"/>
          <a:ext cx="2603273" cy="14868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Avaliação</a:t>
          </a:r>
          <a:endParaRPr lang="pt-BR" sz="2400" kern="1200" dirty="0"/>
        </a:p>
      </dsp:txBody>
      <dsp:txXfrm>
        <a:off x="144022" y="1929973"/>
        <a:ext cx="2458109" cy="1341688"/>
      </dsp:txXfrm>
    </dsp:sp>
    <dsp:sp modelId="{64B13A2E-0036-4FE6-9F14-4A0848186238}">
      <dsp:nvSpPr>
        <dsp:cNvPr id="0" name=""/>
        <dsp:cNvSpPr/>
      </dsp:nvSpPr>
      <dsp:spPr>
        <a:xfrm>
          <a:off x="1121721" y="1010606"/>
          <a:ext cx="4052951" cy="4052951"/>
        </a:xfrm>
        <a:custGeom>
          <a:avLst/>
          <a:gdLst/>
          <a:ahLst/>
          <a:cxnLst/>
          <a:rect l="0" t="0" r="0" b="0"/>
          <a:pathLst>
            <a:path>
              <a:moveTo>
                <a:pt x="577395" y="609870"/>
              </a:moveTo>
              <a:arcTo wR="2026475" hR="2026475" stAng="13461043" swAng="1643275"/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7981-38F8-4D23-9F0C-5950FCC97037}">
      <dsp:nvSpPr>
        <dsp:cNvPr id="0" name=""/>
        <dsp:cNvSpPr/>
      </dsp:nvSpPr>
      <dsp:spPr>
        <a:xfrm>
          <a:off x="1500189" y="-35717"/>
          <a:ext cx="4071983" cy="385765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</a:rPr>
            <a:t>13.500 cooperados</a:t>
          </a:r>
          <a:endParaRPr lang="pt-BR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24601" y="157165"/>
        <a:ext cx="1423158" cy="578647"/>
      </dsp:txXfrm>
    </dsp:sp>
    <dsp:sp modelId="{E3F01817-B893-4C03-87E8-FE42D25CE089}">
      <dsp:nvSpPr>
        <dsp:cNvPr id="0" name=""/>
        <dsp:cNvSpPr/>
      </dsp:nvSpPr>
      <dsp:spPr>
        <a:xfrm>
          <a:off x="1928827" y="928695"/>
          <a:ext cx="3214706" cy="289323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</a:rPr>
            <a:t>400 Cooperativas/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</a:rPr>
            <a:t>Associações</a:t>
          </a:r>
          <a:endParaRPr lang="pt-BR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7154" y="1109523"/>
        <a:ext cx="1498053" cy="542482"/>
      </dsp:txXfrm>
    </dsp:sp>
    <dsp:sp modelId="{7792D17F-7172-4632-B69C-A907409CAB3E}">
      <dsp:nvSpPr>
        <dsp:cNvPr id="0" name=""/>
        <dsp:cNvSpPr/>
      </dsp:nvSpPr>
      <dsp:spPr>
        <a:xfrm>
          <a:off x="2428890" y="1821674"/>
          <a:ext cx="2214581" cy="207169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</a:rPr>
            <a:t>33 Redes solidárias de catadores de materiais recicláveis </a:t>
          </a:r>
          <a:endParaRPr lang="pt-BR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53208" y="2339598"/>
        <a:ext cx="1565945" cy="1035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69865-4B62-4982-924B-071A40F78ABF}">
      <dsp:nvSpPr>
        <dsp:cNvPr id="0" name=""/>
        <dsp:cNvSpPr/>
      </dsp:nvSpPr>
      <dsp:spPr>
        <a:xfrm>
          <a:off x="375199" y="0"/>
          <a:ext cx="8179318" cy="78581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Recursos de investimento para a entidades privadas sem fins lucrativos (cooperativas/associações) para os sistemas de reciclagem</a:t>
          </a:r>
          <a:endParaRPr lang="pt-BR" sz="2200" kern="1200" dirty="0"/>
        </a:p>
      </dsp:txBody>
      <dsp:txXfrm>
        <a:off x="413559" y="38360"/>
        <a:ext cx="8102598" cy="70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41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6" y="4751069"/>
            <a:ext cx="5502282" cy="4501517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0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08957A-A69F-4A9C-AE88-40E47E01913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 userDrawn="1"/>
        </p:nvPicPr>
        <p:blipFill>
          <a:blip r:embed="rId16" cstate="print"/>
          <a:srcRect r="36935" b="-2625"/>
          <a:stretch>
            <a:fillRect/>
          </a:stretch>
        </p:blipFill>
        <p:spPr>
          <a:xfrm>
            <a:off x="1066800" y="6248400"/>
            <a:ext cx="2433630" cy="395310"/>
          </a:xfrm>
          <a:prstGeom prst="rect">
            <a:avLst/>
          </a:prstGeom>
        </p:spPr>
      </p:pic>
      <p:pic>
        <p:nvPicPr>
          <p:cNvPr id="6" name="Imagem 2" descr="LogoGoverno2015 (2) (2)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6274645"/>
            <a:ext cx="1000132" cy="3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58" r:id="rId11"/>
    <p:sldLayoutId id="2147484059" r:id="rId12"/>
    <p:sldLayoutId id="21474840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clrChange>
              <a:clrFrom>
                <a:srgbClr val="B9CDE5"/>
              </a:clrFrom>
              <a:clrTo>
                <a:srgbClr val="B9CDE5">
                  <a:alpha val="0"/>
                </a:srgbClr>
              </a:clrTo>
            </a:clrChange>
            <a:lum bright="20000"/>
          </a:blip>
          <a:srcRect l="38953" t="22874" r="2133" b="39314"/>
          <a:stretch>
            <a:fillRect/>
          </a:stretch>
        </p:blipFill>
        <p:spPr bwMode="auto">
          <a:xfrm>
            <a:off x="2000232" y="1142984"/>
            <a:ext cx="51435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2910" y="1873130"/>
            <a:ext cx="7858180" cy="269887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Saneamento Ambiental: Políticas Integradas com Participação Social</a:t>
            </a:r>
            <a:endParaRPr lang="pt-B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14876" y="5214950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Antonio da Motta Ribeiro</a:t>
            </a:r>
          </a:p>
          <a:p>
            <a:pPr algn="ctr"/>
            <a:r>
              <a:rPr lang="pt-B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Coordenador-Geral de Engenharia Sanitária</a:t>
            </a:r>
          </a:p>
          <a:p>
            <a:pPr algn="ctr"/>
            <a:r>
              <a:rPr lang="pt-BR" sz="1600" dirty="0">
                <a:solidFill>
                  <a:srgbClr val="0066FF"/>
                </a:solidFill>
              </a:rPr>
              <a:t>Poços de Caldas, 27 de Maio de 2015</a:t>
            </a:r>
          </a:p>
          <a:p>
            <a:pPr algn="ctr"/>
            <a:endParaRPr lang="pt-BR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4" descr="ASS_FUNASA_HOR_COL_CURVA.wmf"/>
          <p:cNvPicPr>
            <a:picLocks noChangeAspect="1"/>
          </p:cNvPicPr>
          <p:nvPr/>
        </p:nvPicPr>
        <p:blipFill>
          <a:blip r:embed="rId3" cstate="screen"/>
          <a:srcRect r="79474" b="6532"/>
          <a:stretch>
            <a:fillRect/>
          </a:stretch>
        </p:blipFill>
        <p:spPr>
          <a:xfrm>
            <a:off x="395536" y="188640"/>
            <a:ext cx="1976219" cy="928670"/>
          </a:xfrm>
          <a:prstGeom prst="rect">
            <a:avLst/>
          </a:prstGeom>
        </p:spPr>
      </p:pic>
      <p:pic>
        <p:nvPicPr>
          <p:cNvPr id="7" name="Imagem 6" descr="logo-assembleia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78830"/>
            <a:ext cx="3167060" cy="1061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0"/>
          <p:cNvGrpSpPr/>
          <p:nvPr/>
        </p:nvGrpSpPr>
        <p:grpSpPr>
          <a:xfrm>
            <a:off x="285720" y="714356"/>
            <a:ext cx="8572560" cy="5572164"/>
            <a:chOff x="428596" y="500042"/>
            <a:chExt cx="8572560" cy="5572164"/>
          </a:xfrm>
        </p:grpSpPr>
        <p:sp>
          <p:nvSpPr>
            <p:cNvPr id="58" name="Retângulo 57"/>
            <p:cNvSpPr/>
            <p:nvPr/>
          </p:nvSpPr>
          <p:spPr>
            <a:xfrm>
              <a:off x="5072066" y="500042"/>
              <a:ext cx="3929090" cy="55721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</p:txBody>
        </p:sp>
        <p:grpSp>
          <p:nvGrpSpPr>
            <p:cNvPr id="4" name="Grupo 19"/>
            <p:cNvGrpSpPr/>
            <p:nvPr/>
          </p:nvGrpSpPr>
          <p:grpSpPr>
            <a:xfrm>
              <a:off x="428596" y="500042"/>
              <a:ext cx="8358213" cy="5572164"/>
              <a:chOff x="428596" y="500042"/>
              <a:chExt cx="8358213" cy="5572164"/>
            </a:xfrm>
          </p:grpSpPr>
          <p:sp>
            <p:nvSpPr>
              <p:cNvPr id="55" name="Seta para baixo 54"/>
              <p:cNvSpPr/>
              <p:nvPr/>
            </p:nvSpPr>
            <p:spPr>
              <a:xfrm>
                <a:off x="6715140" y="1785926"/>
                <a:ext cx="571504" cy="3143272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Seta para baixo 49"/>
              <p:cNvSpPr/>
              <p:nvPr/>
            </p:nvSpPr>
            <p:spPr>
              <a:xfrm>
                <a:off x="2419334" y="1214422"/>
                <a:ext cx="509591" cy="378621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1514454" y="709594"/>
                <a:ext cx="2214578" cy="57626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Seleção das Localidades</a:t>
                </a:r>
                <a:endParaRPr lang="pt-BR" dirty="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1509691" y="1928802"/>
                <a:ext cx="2214578" cy="78581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Contratação de estudos e benfeitorias</a:t>
                </a:r>
                <a:endParaRPr lang="pt-BR" dirty="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1571604" y="4214818"/>
                <a:ext cx="2214578" cy="39052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Início das Obras</a:t>
                </a:r>
                <a:endParaRPr lang="pt-BR" dirty="0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5715008" y="1214422"/>
                <a:ext cx="2571768" cy="64294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Contato com gestores e técnicos municipais</a:t>
                </a:r>
                <a:endParaRPr lang="pt-BR" dirty="0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5734058" y="2143116"/>
                <a:ext cx="2552718" cy="64294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Plano de Mobilização da Comunidade</a:t>
                </a:r>
                <a:endParaRPr lang="pt-BR" dirty="0"/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5715008" y="2962272"/>
                <a:ext cx="2571768" cy="85725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Oficina para sensibilização da comunidade</a:t>
                </a:r>
                <a:endParaRPr lang="pt-BR" dirty="0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5715008" y="4000504"/>
                <a:ext cx="2571768" cy="5715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Oficina em Alternativas de Gestão</a:t>
                </a:r>
                <a:endParaRPr lang="pt-BR" dirty="0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1571604" y="5072074"/>
                <a:ext cx="2214578" cy="85725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/>
                  <a:t>Entrega do SSAA</a:t>
                </a:r>
                <a:endParaRPr lang="pt-BR" b="1" dirty="0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5715008" y="5000636"/>
                <a:ext cx="2571768" cy="8143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Capacitação em operação, manutenção e CQA</a:t>
                </a:r>
                <a:endParaRPr lang="pt-BR" dirty="0"/>
              </a:p>
            </p:txBody>
          </p:sp>
          <p:sp>
            <p:nvSpPr>
              <p:cNvPr id="43" name="Seta para a esquerda e para a direita 42"/>
              <p:cNvSpPr/>
              <p:nvPr/>
            </p:nvSpPr>
            <p:spPr>
              <a:xfrm>
                <a:off x="4243386" y="1428736"/>
                <a:ext cx="928694" cy="357190"/>
              </a:xfrm>
              <a:prstGeom prst="left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Seta para a esquerda e para a direita 50"/>
              <p:cNvSpPr/>
              <p:nvPr/>
            </p:nvSpPr>
            <p:spPr>
              <a:xfrm>
                <a:off x="4238623" y="3429000"/>
                <a:ext cx="928694" cy="357190"/>
              </a:xfrm>
              <a:prstGeom prst="left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8501090" y="1214422"/>
                <a:ext cx="28571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/>
                  <a:t>Estruturante</a:t>
                </a:r>
                <a:endParaRPr lang="pt-BR" sz="2400" b="1" dirty="0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571472" y="1571612"/>
                <a:ext cx="28571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/>
                  <a:t>Estrutural</a:t>
                </a:r>
                <a:endParaRPr lang="pt-BR" sz="2400" b="1" dirty="0"/>
              </a:p>
            </p:txBody>
          </p:sp>
          <p:sp>
            <p:nvSpPr>
              <p:cNvPr id="59" name="Retângulo 58"/>
              <p:cNvSpPr/>
              <p:nvPr/>
            </p:nvSpPr>
            <p:spPr>
              <a:xfrm>
                <a:off x="428596" y="500042"/>
                <a:ext cx="3929090" cy="55721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</p:txBody>
          </p:sp>
        </p:grpSp>
      </p:grpSp>
      <p:sp>
        <p:nvSpPr>
          <p:cNvPr id="24" name="CaixaDeTexto 23"/>
          <p:cNvSpPr txBox="1"/>
          <p:nvPr/>
        </p:nvSpPr>
        <p:spPr>
          <a:xfrm>
            <a:off x="285750" y="71438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845090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Capacitação em Alternativas de Gestão</a:t>
            </a:r>
          </a:p>
          <a:p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Objetivo: Proporcionar um cardápio de alternativas bem sucedidas de gestão do saneamento rural com o propósito de incentivar e apoiar a sustentabilidade dos sistemas implantados.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capacitação ocorrerá antes da entrega do sistema simplificado;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turmas reunirão vários municípios beneficiados para favorecer a troca de experiências e ideias entre os participantes;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comunidade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será envolvida para perceber sua relevância no incentivo à busca da sustentabilidade por parte dos gestores.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50" y="145832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785794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Capacitação em Operação, manutenção e controle de qualidade da água</a:t>
            </a:r>
          </a:p>
          <a:p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Objetivo: Treinar o técnico municipal e representantes das comunidades beneficiadas a realizarem a operação, manutenção e controle de qualidade da água para consumo humano.  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capacitação ocorrerá e ambiente real, após a finalização da obra e personalizada a cada localidade;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Todas as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comunidades beneficiadas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serão capacitadas a operarem o sistema;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Funasa formará os Amigos da Água –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representantes da comunidade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capacitados;  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comunidade será o principal foco a ser capacitado pela Funasa, com o propósito de se apropriarem do sistema e favorecerem a sustentabilidade do mesmo.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50" y="145832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85720" y="928670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Desafios para implementação do programa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Apoiar a implementação de estruturas de gestão permanentes voltadas aos sistemas rurais;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Garantir autonomia às comunidades  para gestão dos sistemas;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Reconhecer e respeitar as estruturas de organização social já existentes nas comunidades;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Garantir PMSB compatíveis às realidades das áreas rurais, conforme necessidades e anseios populacionais;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Busca de parceiros na União, Estados e Municípios. </a:t>
            </a:r>
          </a:p>
        </p:txBody>
      </p:sp>
      <p:pic>
        <p:nvPicPr>
          <p:cNvPr id="8" name="Imagem 7" descr="DSC0000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2751989" cy="206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P913002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047" y="407707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DSC0001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72" y="407707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285750" y="145832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82"/>
          <p:cNvSpPr>
            <a:spLocks noChangeArrowheads="1"/>
          </p:cNvSpPr>
          <p:nvPr/>
        </p:nvSpPr>
        <p:spPr bwMode="auto">
          <a:xfrm>
            <a:off x="3681406" y="1357298"/>
            <a:ext cx="33338" cy="665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 cap="flat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85750" y="145832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Apoio a Projetos de Coleta e Reciclagem de Materiais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3500430" y="2500306"/>
          <a:ext cx="707236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7" descr="D:\Users\glenda.silva.FUNASA\Pictures\Destaque_Cataforte_Edital.jpg"/>
          <p:cNvPicPr>
            <a:picLocks noChangeAspect="1" noChangeArrowheads="1"/>
          </p:cNvPicPr>
          <p:nvPr/>
        </p:nvPicPr>
        <p:blipFill>
          <a:blip r:embed="rId8"/>
          <a:srcRect l="8313" t="14286" r="6687" b="50000"/>
          <a:stretch>
            <a:fillRect/>
          </a:stretch>
        </p:blipFill>
        <p:spPr bwMode="auto">
          <a:xfrm>
            <a:off x="5572132" y="1785926"/>
            <a:ext cx="2928958" cy="5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9" name="Grupo 158"/>
          <p:cNvGrpSpPr/>
          <p:nvPr/>
        </p:nvGrpSpPr>
        <p:grpSpPr>
          <a:xfrm>
            <a:off x="-285784" y="1328738"/>
            <a:ext cx="8715375" cy="4330685"/>
            <a:chOff x="-142847" y="1328738"/>
            <a:chExt cx="8715375" cy="4330685"/>
          </a:xfrm>
        </p:grpSpPr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1500166" y="1328738"/>
              <a:ext cx="2354310" cy="666750"/>
            </a:xfrm>
            <a:custGeom>
              <a:avLst/>
              <a:gdLst/>
              <a:ahLst/>
              <a:cxnLst>
                <a:cxn ang="0">
                  <a:pos x="3944" y="0"/>
                </a:cxn>
                <a:cxn ang="0">
                  <a:pos x="3944" y="665"/>
                </a:cxn>
                <a:cxn ang="0">
                  <a:pos x="3920" y="689"/>
                </a:cxn>
                <a:cxn ang="0">
                  <a:pos x="24" y="689"/>
                </a:cxn>
                <a:cxn ang="0">
                  <a:pos x="48" y="665"/>
                </a:cxn>
                <a:cxn ang="0">
                  <a:pos x="48" y="976"/>
                </a:cxn>
                <a:cxn ang="0">
                  <a:pos x="0" y="976"/>
                </a:cxn>
                <a:cxn ang="0">
                  <a:pos x="0" y="665"/>
                </a:cxn>
                <a:cxn ang="0">
                  <a:pos x="24" y="641"/>
                </a:cxn>
                <a:cxn ang="0">
                  <a:pos x="3920" y="641"/>
                </a:cxn>
                <a:cxn ang="0">
                  <a:pos x="3896" y="665"/>
                </a:cxn>
                <a:cxn ang="0">
                  <a:pos x="3896" y="0"/>
                </a:cxn>
                <a:cxn ang="0">
                  <a:pos x="3944" y="0"/>
                </a:cxn>
              </a:cxnLst>
              <a:rect l="0" t="0" r="r" b="b"/>
              <a:pathLst>
                <a:path w="3944" h="976">
                  <a:moveTo>
                    <a:pt x="3944" y="0"/>
                  </a:moveTo>
                  <a:lnTo>
                    <a:pt x="3944" y="665"/>
                  </a:lnTo>
                  <a:cubicBezTo>
                    <a:pt x="3944" y="678"/>
                    <a:pt x="3933" y="689"/>
                    <a:pt x="3920" y="689"/>
                  </a:cubicBezTo>
                  <a:lnTo>
                    <a:pt x="24" y="689"/>
                  </a:lnTo>
                  <a:lnTo>
                    <a:pt x="48" y="665"/>
                  </a:lnTo>
                  <a:lnTo>
                    <a:pt x="48" y="976"/>
                  </a:lnTo>
                  <a:lnTo>
                    <a:pt x="0" y="976"/>
                  </a:lnTo>
                  <a:lnTo>
                    <a:pt x="0" y="665"/>
                  </a:lnTo>
                  <a:cubicBezTo>
                    <a:pt x="0" y="652"/>
                    <a:pt x="11" y="641"/>
                    <a:pt x="24" y="641"/>
                  </a:cubicBezTo>
                  <a:lnTo>
                    <a:pt x="3920" y="641"/>
                  </a:lnTo>
                  <a:lnTo>
                    <a:pt x="3896" y="665"/>
                  </a:lnTo>
                  <a:lnTo>
                    <a:pt x="3896" y="0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2" name="AutoShape 78"/>
            <p:cNvSpPr>
              <a:spLocks noChangeAspect="1" noChangeArrowheads="1" noTextEdit="1"/>
            </p:cNvSpPr>
            <p:nvPr/>
          </p:nvSpPr>
          <p:spPr bwMode="auto">
            <a:xfrm>
              <a:off x="-142847" y="1357298"/>
              <a:ext cx="8715375" cy="43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3846538" y="2571744"/>
              <a:ext cx="33338" cy="6651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1530378" y="2571744"/>
              <a:ext cx="33338" cy="6651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873107" y="1995489"/>
              <a:ext cx="1412937" cy="57625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840" y="0"/>
                </a:cxn>
                <a:cxn ang="0">
                  <a:pos x="1840" y="0"/>
                </a:cxn>
                <a:cxn ang="0">
                  <a:pos x="1968" y="128"/>
                </a:cxn>
                <a:cxn ang="0">
                  <a:pos x="1968" y="128"/>
                </a:cxn>
                <a:cxn ang="0">
                  <a:pos x="1968" y="128"/>
                </a:cxn>
                <a:cxn ang="0">
                  <a:pos x="1968" y="1152"/>
                </a:cxn>
                <a:cxn ang="0">
                  <a:pos x="1968" y="1152"/>
                </a:cxn>
                <a:cxn ang="0">
                  <a:pos x="1840" y="1280"/>
                </a:cxn>
                <a:cxn ang="0">
                  <a:pos x="1840" y="1280"/>
                </a:cxn>
                <a:cxn ang="0">
                  <a:pos x="1840" y="1280"/>
                </a:cxn>
                <a:cxn ang="0">
                  <a:pos x="128" y="1280"/>
                </a:cxn>
                <a:cxn ang="0">
                  <a:pos x="128" y="1280"/>
                </a:cxn>
                <a:cxn ang="0">
                  <a:pos x="0" y="1152"/>
                </a:cxn>
                <a:cxn ang="0">
                  <a:pos x="0" y="1152"/>
                </a:cxn>
                <a:cxn ang="0">
                  <a:pos x="0" y="128"/>
                </a:cxn>
              </a:cxnLst>
              <a:rect l="0" t="0" r="r" b="b"/>
              <a:pathLst>
                <a:path w="1968" h="1280">
                  <a:moveTo>
                    <a:pt x="0" y="128"/>
                  </a:moveTo>
                  <a:cubicBezTo>
                    <a:pt x="0" y="58"/>
                    <a:pt x="5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0"/>
                  </a:lnTo>
                  <a:lnTo>
                    <a:pt x="1840" y="0"/>
                  </a:lnTo>
                  <a:lnTo>
                    <a:pt x="1840" y="0"/>
                  </a:lnTo>
                  <a:cubicBezTo>
                    <a:pt x="1911" y="0"/>
                    <a:pt x="1968" y="58"/>
                    <a:pt x="1968" y="128"/>
                  </a:cubicBezTo>
                  <a:cubicBezTo>
                    <a:pt x="1968" y="128"/>
                    <a:pt x="1968" y="128"/>
                    <a:pt x="1968" y="128"/>
                  </a:cubicBezTo>
                  <a:lnTo>
                    <a:pt x="1968" y="128"/>
                  </a:lnTo>
                  <a:lnTo>
                    <a:pt x="1968" y="1152"/>
                  </a:lnTo>
                  <a:lnTo>
                    <a:pt x="1968" y="1152"/>
                  </a:lnTo>
                  <a:cubicBezTo>
                    <a:pt x="1968" y="1223"/>
                    <a:pt x="1911" y="1280"/>
                    <a:pt x="1840" y="1280"/>
                  </a:cubicBezTo>
                  <a:cubicBezTo>
                    <a:pt x="1840" y="1280"/>
                    <a:pt x="1840" y="1280"/>
                    <a:pt x="1840" y="1280"/>
                  </a:cubicBezTo>
                  <a:lnTo>
                    <a:pt x="1840" y="1280"/>
                  </a:lnTo>
                  <a:lnTo>
                    <a:pt x="128" y="1280"/>
                  </a:lnTo>
                  <a:lnTo>
                    <a:pt x="128" y="1280"/>
                  </a:lnTo>
                  <a:cubicBezTo>
                    <a:pt x="58" y="1280"/>
                    <a:pt x="0" y="1223"/>
                    <a:pt x="0" y="1152"/>
                  </a:cubicBezTo>
                  <a:cubicBezTo>
                    <a:pt x="0" y="1152"/>
                    <a:pt x="0" y="1152"/>
                    <a:pt x="0" y="1152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6" name="Freeform 92"/>
            <p:cNvSpPr>
              <a:spLocks noEditPoints="1"/>
            </p:cNvSpPr>
            <p:nvPr/>
          </p:nvSpPr>
          <p:spPr bwMode="auto">
            <a:xfrm>
              <a:off x="855691" y="1978027"/>
              <a:ext cx="1430354" cy="593717"/>
            </a:xfrm>
            <a:custGeom>
              <a:avLst/>
              <a:gdLst/>
              <a:ahLst/>
              <a:cxnLst>
                <a:cxn ang="0">
                  <a:pos x="1" y="148"/>
                </a:cxn>
                <a:cxn ang="0">
                  <a:pos x="15" y="89"/>
                </a:cxn>
                <a:cxn ang="0">
                  <a:pos x="49" y="43"/>
                </a:cxn>
                <a:cxn ang="0">
                  <a:pos x="98" y="11"/>
                </a:cxn>
                <a:cxn ang="0">
                  <a:pos x="152" y="0"/>
                </a:cxn>
                <a:cxn ang="0">
                  <a:pos x="1869" y="1"/>
                </a:cxn>
                <a:cxn ang="0">
                  <a:pos x="1928" y="15"/>
                </a:cxn>
                <a:cxn ang="0">
                  <a:pos x="1975" y="49"/>
                </a:cxn>
                <a:cxn ang="0">
                  <a:pos x="2006" y="98"/>
                </a:cxn>
                <a:cxn ang="0">
                  <a:pos x="2016" y="152"/>
                </a:cxn>
                <a:cxn ang="0">
                  <a:pos x="2016" y="1181"/>
                </a:cxn>
                <a:cxn ang="0">
                  <a:pos x="2003" y="1240"/>
                </a:cxn>
                <a:cxn ang="0">
                  <a:pos x="1969" y="1288"/>
                </a:cxn>
                <a:cxn ang="0">
                  <a:pos x="1919" y="1318"/>
                </a:cxn>
                <a:cxn ang="0">
                  <a:pos x="1864" y="1328"/>
                </a:cxn>
                <a:cxn ang="0">
                  <a:pos x="148" y="1328"/>
                </a:cxn>
                <a:cxn ang="0">
                  <a:pos x="89" y="1314"/>
                </a:cxn>
                <a:cxn ang="0">
                  <a:pos x="43" y="1281"/>
                </a:cxn>
                <a:cxn ang="0">
                  <a:pos x="11" y="1231"/>
                </a:cxn>
                <a:cxn ang="0">
                  <a:pos x="0" y="1176"/>
                </a:cxn>
                <a:cxn ang="0">
                  <a:pos x="48" y="1176"/>
                </a:cxn>
                <a:cxn ang="0">
                  <a:pos x="58" y="1222"/>
                </a:cxn>
                <a:cxn ang="0">
                  <a:pos x="82" y="1254"/>
                </a:cxn>
                <a:cxn ang="0">
                  <a:pos x="116" y="1275"/>
                </a:cxn>
                <a:cxn ang="0">
                  <a:pos x="157" y="1281"/>
                </a:cxn>
                <a:cxn ang="0">
                  <a:pos x="1864" y="1280"/>
                </a:cxn>
                <a:cxn ang="0">
                  <a:pos x="1910" y="1271"/>
                </a:cxn>
                <a:cxn ang="0">
                  <a:pos x="1942" y="1247"/>
                </a:cxn>
                <a:cxn ang="0">
                  <a:pos x="1962" y="1213"/>
                </a:cxn>
                <a:cxn ang="0">
                  <a:pos x="1969" y="1172"/>
                </a:cxn>
                <a:cxn ang="0">
                  <a:pos x="1968" y="152"/>
                </a:cxn>
                <a:cxn ang="0">
                  <a:pos x="1959" y="107"/>
                </a:cxn>
                <a:cxn ang="0">
                  <a:pos x="1936" y="76"/>
                </a:cxn>
                <a:cxn ang="0">
                  <a:pos x="1901" y="54"/>
                </a:cxn>
                <a:cxn ang="0">
                  <a:pos x="1860" y="48"/>
                </a:cxn>
                <a:cxn ang="0">
                  <a:pos x="152" y="48"/>
                </a:cxn>
                <a:cxn ang="0">
                  <a:pos x="107" y="58"/>
                </a:cxn>
                <a:cxn ang="0">
                  <a:pos x="76" y="82"/>
                </a:cxn>
                <a:cxn ang="0">
                  <a:pos x="54" y="116"/>
                </a:cxn>
                <a:cxn ang="0">
                  <a:pos x="48" y="157"/>
                </a:cxn>
                <a:cxn ang="0">
                  <a:pos x="48" y="1176"/>
                </a:cxn>
              </a:cxnLst>
              <a:rect l="0" t="0" r="r" b="b"/>
              <a:pathLst>
                <a:path w="2016" h="1328">
                  <a:moveTo>
                    <a:pt x="0" y="152"/>
                  </a:moveTo>
                  <a:cubicBezTo>
                    <a:pt x="0" y="151"/>
                    <a:pt x="1" y="149"/>
                    <a:pt x="1" y="148"/>
                  </a:cubicBezTo>
                  <a:lnTo>
                    <a:pt x="11" y="98"/>
                  </a:lnTo>
                  <a:cubicBezTo>
                    <a:pt x="12" y="95"/>
                    <a:pt x="13" y="91"/>
                    <a:pt x="15" y="89"/>
                  </a:cubicBezTo>
                  <a:lnTo>
                    <a:pt x="43" y="49"/>
                  </a:lnTo>
                  <a:cubicBezTo>
                    <a:pt x="44" y="46"/>
                    <a:pt x="46" y="44"/>
                    <a:pt x="49" y="43"/>
                  </a:cubicBezTo>
                  <a:lnTo>
                    <a:pt x="89" y="15"/>
                  </a:lnTo>
                  <a:cubicBezTo>
                    <a:pt x="91" y="13"/>
                    <a:pt x="95" y="12"/>
                    <a:pt x="98" y="11"/>
                  </a:cubicBezTo>
                  <a:lnTo>
                    <a:pt x="148" y="1"/>
                  </a:lnTo>
                  <a:cubicBezTo>
                    <a:pt x="149" y="1"/>
                    <a:pt x="151" y="0"/>
                    <a:pt x="152" y="0"/>
                  </a:cubicBezTo>
                  <a:lnTo>
                    <a:pt x="1864" y="0"/>
                  </a:lnTo>
                  <a:cubicBezTo>
                    <a:pt x="1866" y="0"/>
                    <a:pt x="1868" y="1"/>
                    <a:pt x="1869" y="1"/>
                  </a:cubicBezTo>
                  <a:lnTo>
                    <a:pt x="1919" y="11"/>
                  </a:lnTo>
                  <a:cubicBezTo>
                    <a:pt x="1922" y="12"/>
                    <a:pt x="1925" y="13"/>
                    <a:pt x="1928" y="15"/>
                  </a:cubicBezTo>
                  <a:lnTo>
                    <a:pt x="1969" y="43"/>
                  </a:lnTo>
                  <a:cubicBezTo>
                    <a:pt x="1972" y="44"/>
                    <a:pt x="1974" y="47"/>
                    <a:pt x="1975" y="49"/>
                  </a:cubicBezTo>
                  <a:lnTo>
                    <a:pt x="2002" y="89"/>
                  </a:lnTo>
                  <a:cubicBezTo>
                    <a:pt x="2004" y="92"/>
                    <a:pt x="2005" y="95"/>
                    <a:pt x="2006" y="98"/>
                  </a:cubicBezTo>
                  <a:lnTo>
                    <a:pt x="2016" y="148"/>
                  </a:lnTo>
                  <a:cubicBezTo>
                    <a:pt x="2016" y="149"/>
                    <a:pt x="2016" y="151"/>
                    <a:pt x="2016" y="152"/>
                  </a:cubicBezTo>
                  <a:lnTo>
                    <a:pt x="2016" y="1176"/>
                  </a:lnTo>
                  <a:cubicBezTo>
                    <a:pt x="2016" y="1178"/>
                    <a:pt x="2016" y="1180"/>
                    <a:pt x="2016" y="1181"/>
                  </a:cubicBezTo>
                  <a:lnTo>
                    <a:pt x="2006" y="1231"/>
                  </a:lnTo>
                  <a:cubicBezTo>
                    <a:pt x="2005" y="1234"/>
                    <a:pt x="2004" y="1237"/>
                    <a:pt x="2003" y="1240"/>
                  </a:cubicBezTo>
                  <a:lnTo>
                    <a:pt x="1976" y="1281"/>
                  </a:lnTo>
                  <a:cubicBezTo>
                    <a:pt x="1974" y="1283"/>
                    <a:pt x="1971" y="1286"/>
                    <a:pt x="1969" y="1288"/>
                  </a:cubicBezTo>
                  <a:lnTo>
                    <a:pt x="1928" y="1315"/>
                  </a:lnTo>
                  <a:cubicBezTo>
                    <a:pt x="1925" y="1316"/>
                    <a:pt x="1922" y="1317"/>
                    <a:pt x="1919" y="1318"/>
                  </a:cubicBezTo>
                  <a:lnTo>
                    <a:pt x="1869" y="1328"/>
                  </a:lnTo>
                  <a:cubicBezTo>
                    <a:pt x="1868" y="1328"/>
                    <a:pt x="1866" y="1328"/>
                    <a:pt x="1864" y="1328"/>
                  </a:cubicBezTo>
                  <a:lnTo>
                    <a:pt x="152" y="1328"/>
                  </a:lnTo>
                  <a:cubicBezTo>
                    <a:pt x="151" y="1328"/>
                    <a:pt x="149" y="1328"/>
                    <a:pt x="148" y="1328"/>
                  </a:cubicBezTo>
                  <a:lnTo>
                    <a:pt x="98" y="1318"/>
                  </a:lnTo>
                  <a:cubicBezTo>
                    <a:pt x="95" y="1317"/>
                    <a:pt x="92" y="1316"/>
                    <a:pt x="89" y="1314"/>
                  </a:cubicBezTo>
                  <a:lnTo>
                    <a:pt x="49" y="1287"/>
                  </a:lnTo>
                  <a:cubicBezTo>
                    <a:pt x="47" y="1286"/>
                    <a:pt x="44" y="1284"/>
                    <a:pt x="43" y="1281"/>
                  </a:cubicBezTo>
                  <a:lnTo>
                    <a:pt x="15" y="1240"/>
                  </a:lnTo>
                  <a:cubicBezTo>
                    <a:pt x="13" y="1237"/>
                    <a:pt x="12" y="1234"/>
                    <a:pt x="11" y="1231"/>
                  </a:cubicBezTo>
                  <a:lnTo>
                    <a:pt x="1" y="1181"/>
                  </a:lnTo>
                  <a:cubicBezTo>
                    <a:pt x="1" y="1180"/>
                    <a:pt x="0" y="1178"/>
                    <a:pt x="0" y="1176"/>
                  </a:cubicBezTo>
                  <a:lnTo>
                    <a:pt x="0" y="152"/>
                  </a:lnTo>
                  <a:close/>
                  <a:moveTo>
                    <a:pt x="48" y="1176"/>
                  </a:moveTo>
                  <a:lnTo>
                    <a:pt x="48" y="1172"/>
                  </a:lnTo>
                  <a:lnTo>
                    <a:pt x="58" y="1222"/>
                  </a:lnTo>
                  <a:lnTo>
                    <a:pt x="54" y="1213"/>
                  </a:lnTo>
                  <a:lnTo>
                    <a:pt x="82" y="1254"/>
                  </a:lnTo>
                  <a:lnTo>
                    <a:pt x="76" y="1248"/>
                  </a:lnTo>
                  <a:lnTo>
                    <a:pt x="116" y="1275"/>
                  </a:lnTo>
                  <a:lnTo>
                    <a:pt x="107" y="1271"/>
                  </a:lnTo>
                  <a:lnTo>
                    <a:pt x="157" y="1281"/>
                  </a:lnTo>
                  <a:lnTo>
                    <a:pt x="152" y="1280"/>
                  </a:lnTo>
                  <a:lnTo>
                    <a:pt x="1864" y="1280"/>
                  </a:lnTo>
                  <a:lnTo>
                    <a:pt x="1860" y="1281"/>
                  </a:lnTo>
                  <a:lnTo>
                    <a:pt x="1910" y="1271"/>
                  </a:lnTo>
                  <a:lnTo>
                    <a:pt x="1901" y="1274"/>
                  </a:lnTo>
                  <a:lnTo>
                    <a:pt x="1942" y="1247"/>
                  </a:lnTo>
                  <a:lnTo>
                    <a:pt x="1935" y="1254"/>
                  </a:lnTo>
                  <a:lnTo>
                    <a:pt x="1962" y="1213"/>
                  </a:lnTo>
                  <a:lnTo>
                    <a:pt x="1959" y="1222"/>
                  </a:lnTo>
                  <a:lnTo>
                    <a:pt x="1969" y="1172"/>
                  </a:lnTo>
                  <a:lnTo>
                    <a:pt x="1968" y="1176"/>
                  </a:lnTo>
                  <a:lnTo>
                    <a:pt x="1968" y="152"/>
                  </a:lnTo>
                  <a:lnTo>
                    <a:pt x="1969" y="157"/>
                  </a:lnTo>
                  <a:lnTo>
                    <a:pt x="1959" y="107"/>
                  </a:lnTo>
                  <a:lnTo>
                    <a:pt x="1963" y="116"/>
                  </a:lnTo>
                  <a:lnTo>
                    <a:pt x="1936" y="76"/>
                  </a:lnTo>
                  <a:lnTo>
                    <a:pt x="1942" y="82"/>
                  </a:lnTo>
                  <a:lnTo>
                    <a:pt x="1901" y="54"/>
                  </a:lnTo>
                  <a:lnTo>
                    <a:pt x="1910" y="58"/>
                  </a:lnTo>
                  <a:lnTo>
                    <a:pt x="1860" y="48"/>
                  </a:lnTo>
                  <a:lnTo>
                    <a:pt x="1864" y="48"/>
                  </a:lnTo>
                  <a:lnTo>
                    <a:pt x="152" y="48"/>
                  </a:lnTo>
                  <a:lnTo>
                    <a:pt x="157" y="48"/>
                  </a:lnTo>
                  <a:lnTo>
                    <a:pt x="107" y="58"/>
                  </a:lnTo>
                  <a:lnTo>
                    <a:pt x="116" y="54"/>
                  </a:lnTo>
                  <a:lnTo>
                    <a:pt x="76" y="82"/>
                  </a:lnTo>
                  <a:lnTo>
                    <a:pt x="82" y="76"/>
                  </a:lnTo>
                  <a:lnTo>
                    <a:pt x="54" y="116"/>
                  </a:lnTo>
                  <a:lnTo>
                    <a:pt x="58" y="107"/>
                  </a:lnTo>
                  <a:lnTo>
                    <a:pt x="48" y="157"/>
                  </a:lnTo>
                  <a:lnTo>
                    <a:pt x="48" y="152"/>
                  </a:lnTo>
                  <a:lnTo>
                    <a:pt x="48" y="11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1071591" y="2071678"/>
              <a:ext cx="8826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Coleta e</a:t>
              </a:r>
            </a:p>
            <a:p>
              <a:pPr algn="ctr"/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pt-BR" sz="1400" b="1" dirty="0" smtClean="0">
                  <a:solidFill>
                    <a:srgbClr val="000000"/>
                  </a:solidFill>
                  <a:latin typeface="Calibri" pitchFamily="34" charset="0"/>
                </a:rPr>
                <a:t>Transporte</a:t>
              </a: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028726" y="2655888"/>
              <a:ext cx="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428657" y="2922599"/>
              <a:ext cx="2192338" cy="2149475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2901" y="0"/>
                </a:cxn>
                <a:cxn ang="0">
                  <a:pos x="2901" y="0"/>
                </a:cxn>
                <a:cxn ang="0">
                  <a:pos x="3216" y="316"/>
                </a:cxn>
                <a:cxn ang="0">
                  <a:pos x="3216" y="316"/>
                </a:cxn>
                <a:cxn ang="0">
                  <a:pos x="3216" y="316"/>
                </a:cxn>
                <a:cxn ang="0">
                  <a:pos x="3216" y="2837"/>
                </a:cxn>
                <a:cxn ang="0">
                  <a:pos x="3216" y="2837"/>
                </a:cxn>
                <a:cxn ang="0">
                  <a:pos x="2901" y="3152"/>
                </a:cxn>
                <a:cxn ang="0">
                  <a:pos x="2901" y="3152"/>
                </a:cxn>
                <a:cxn ang="0">
                  <a:pos x="2901" y="3152"/>
                </a:cxn>
                <a:cxn ang="0">
                  <a:pos x="316" y="3152"/>
                </a:cxn>
                <a:cxn ang="0">
                  <a:pos x="316" y="3152"/>
                </a:cxn>
                <a:cxn ang="0">
                  <a:pos x="0" y="2837"/>
                </a:cxn>
                <a:cxn ang="0">
                  <a:pos x="0" y="2837"/>
                </a:cxn>
                <a:cxn ang="0">
                  <a:pos x="0" y="316"/>
                </a:cxn>
              </a:cxnLst>
              <a:rect l="0" t="0" r="r" b="b"/>
              <a:pathLst>
                <a:path w="3216" h="3152">
                  <a:moveTo>
                    <a:pt x="0" y="316"/>
                  </a:moveTo>
                  <a:cubicBezTo>
                    <a:pt x="0" y="142"/>
                    <a:pt x="142" y="0"/>
                    <a:pt x="316" y="0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316" y="0"/>
                  </a:lnTo>
                  <a:lnTo>
                    <a:pt x="2901" y="0"/>
                  </a:lnTo>
                  <a:lnTo>
                    <a:pt x="2901" y="0"/>
                  </a:lnTo>
                  <a:cubicBezTo>
                    <a:pt x="3075" y="0"/>
                    <a:pt x="3216" y="142"/>
                    <a:pt x="3216" y="316"/>
                  </a:cubicBezTo>
                  <a:cubicBezTo>
                    <a:pt x="3216" y="316"/>
                    <a:pt x="3216" y="316"/>
                    <a:pt x="3216" y="316"/>
                  </a:cubicBezTo>
                  <a:lnTo>
                    <a:pt x="3216" y="316"/>
                  </a:lnTo>
                  <a:lnTo>
                    <a:pt x="3216" y="2837"/>
                  </a:lnTo>
                  <a:lnTo>
                    <a:pt x="3216" y="2837"/>
                  </a:lnTo>
                  <a:cubicBezTo>
                    <a:pt x="3216" y="3011"/>
                    <a:pt x="3075" y="3152"/>
                    <a:pt x="2901" y="3152"/>
                  </a:cubicBezTo>
                  <a:cubicBezTo>
                    <a:pt x="2901" y="3152"/>
                    <a:pt x="2901" y="3152"/>
                    <a:pt x="2901" y="3152"/>
                  </a:cubicBezTo>
                  <a:lnTo>
                    <a:pt x="2901" y="3152"/>
                  </a:lnTo>
                  <a:lnTo>
                    <a:pt x="316" y="3152"/>
                  </a:lnTo>
                  <a:lnTo>
                    <a:pt x="316" y="3152"/>
                  </a:lnTo>
                  <a:cubicBezTo>
                    <a:pt x="142" y="3152"/>
                    <a:pt x="0" y="3011"/>
                    <a:pt x="0" y="2837"/>
                  </a:cubicBezTo>
                  <a:cubicBezTo>
                    <a:pt x="0" y="2837"/>
                    <a:pt x="0" y="2837"/>
                    <a:pt x="0" y="2837"/>
                  </a:cubicBezTo>
                  <a:lnTo>
                    <a:pt x="0" y="3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430241" y="2890836"/>
              <a:ext cx="2227263" cy="2181225"/>
            </a:xfrm>
            <a:custGeom>
              <a:avLst/>
              <a:gdLst/>
              <a:ahLst/>
              <a:cxnLst>
                <a:cxn ang="0">
                  <a:pos x="8" y="269"/>
                </a:cxn>
                <a:cxn ang="0">
                  <a:pos x="57" y="153"/>
                </a:cxn>
                <a:cxn ang="0">
                  <a:pos x="102" y="99"/>
                </a:cxn>
                <a:cxn ang="0">
                  <a:pos x="206" y="28"/>
                </a:cxn>
                <a:cxn ang="0">
                  <a:pos x="274" y="7"/>
                </a:cxn>
                <a:cxn ang="0">
                  <a:pos x="2991" y="7"/>
                </a:cxn>
                <a:cxn ang="0">
                  <a:pos x="3060" y="28"/>
                </a:cxn>
                <a:cxn ang="0">
                  <a:pos x="3164" y="99"/>
                </a:cxn>
                <a:cxn ang="0">
                  <a:pos x="3208" y="153"/>
                </a:cxn>
                <a:cxn ang="0">
                  <a:pos x="3257" y="269"/>
                </a:cxn>
                <a:cxn ang="0">
                  <a:pos x="3264" y="2861"/>
                </a:cxn>
                <a:cxn ang="0">
                  <a:pos x="3238" y="2992"/>
                </a:cxn>
                <a:cxn ang="0">
                  <a:pos x="3205" y="3053"/>
                </a:cxn>
                <a:cxn ang="0">
                  <a:pos x="3117" y="3141"/>
                </a:cxn>
                <a:cxn ang="0">
                  <a:pos x="3056" y="3174"/>
                </a:cxn>
                <a:cxn ang="0">
                  <a:pos x="2928" y="3200"/>
                </a:cxn>
                <a:cxn ang="0">
                  <a:pos x="269" y="3193"/>
                </a:cxn>
                <a:cxn ang="0">
                  <a:pos x="153" y="3144"/>
                </a:cxn>
                <a:cxn ang="0">
                  <a:pos x="99" y="3100"/>
                </a:cxn>
                <a:cxn ang="0">
                  <a:pos x="28" y="2996"/>
                </a:cxn>
                <a:cxn ang="0">
                  <a:pos x="7" y="2927"/>
                </a:cxn>
                <a:cxn ang="0">
                  <a:pos x="48" y="2859"/>
                </a:cxn>
                <a:cxn ang="0">
                  <a:pos x="72" y="2977"/>
                </a:cxn>
                <a:cxn ang="0">
                  <a:pos x="97" y="3022"/>
                </a:cxn>
                <a:cxn ang="0">
                  <a:pos x="180" y="3104"/>
                </a:cxn>
                <a:cxn ang="0">
                  <a:pos x="225" y="3129"/>
                </a:cxn>
                <a:cxn ang="0">
                  <a:pos x="340" y="3152"/>
                </a:cxn>
                <a:cxn ang="0">
                  <a:pos x="2981" y="3148"/>
                </a:cxn>
                <a:cxn ang="0">
                  <a:pos x="3090" y="3101"/>
                </a:cxn>
                <a:cxn ang="0">
                  <a:pos x="3130" y="3069"/>
                </a:cxn>
                <a:cxn ang="0">
                  <a:pos x="3194" y="2973"/>
                </a:cxn>
                <a:cxn ang="0">
                  <a:pos x="3211" y="2922"/>
                </a:cxn>
                <a:cxn ang="0">
                  <a:pos x="3211" y="279"/>
                </a:cxn>
                <a:cxn ang="0">
                  <a:pos x="3194" y="229"/>
                </a:cxn>
                <a:cxn ang="0">
                  <a:pos x="3130" y="133"/>
                </a:cxn>
                <a:cxn ang="0">
                  <a:pos x="3090" y="100"/>
                </a:cxn>
                <a:cxn ang="0">
                  <a:pos x="2981" y="53"/>
                </a:cxn>
                <a:cxn ang="0">
                  <a:pos x="343" y="48"/>
                </a:cxn>
                <a:cxn ang="0">
                  <a:pos x="225" y="72"/>
                </a:cxn>
                <a:cxn ang="0">
                  <a:pos x="180" y="97"/>
                </a:cxn>
                <a:cxn ang="0">
                  <a:pos x="97" y="180"/>
                </a:cxn>
                <a:cxn ang="0">
                  <a:pos x="72" y="225"/>
                </a:cxn>
                <a:cxn ang="0">
                  <a:pos x="48" y="340"/>
                </a:cxn>
              </a:cxnLst>
              <a:rect l="0" t="0" r="r" b="b"/>
              <a:pathLst>
                <a:path w="3264" h="3200">
                  <a:moveTo>
                    <a:pt x="0" y="340"/>
                  </a:moveTo>
                  <a:lnTo>
                    <a:pt x="7" y="274"/>
                  </a:lnTo>
                  <a:cubicBezTo>
                    <a:pt x="7" y="272"/>
                    <a:pt x="7" y="271"/>
                    <a:pt x="8" y="269"/>
                  </a:cubicBezTo>
                  <a:lnTo>
                    <a:pt x="27" y="210"/>
                  </a:lnTo>
                  <a:cubicBezTo>
                    <a:pt x="27" y="209"/>
                    <a:pt x="28" y="207"/>
                    <a:pt x="28" y="206"/>
                  </a:cubicBezTo>
                  <a:lnTo>
                    <a:pt x="57" y="153"/>
                  </a:lnTo>
                  <a:cubicBezTo>
                    <a:pt x="58" y="152"/>
                    <a:pt x="59" y="150"/>
                    <a:pt x="60" y="149"/>
                  </a:cubicBezTo>
                  <a:lnTo>
                    <a:pt x="99" y="102"/>
                  </a:lnTo>
                  <a:cubicBezTo>
                    <a:pt x="100" y="101"/>
                    <a:pt x="101" y="100"/>
                    <a:pt x="102" y="99"/>
                  </a:cubicBezTo>
                  <a:lnTo>
                    <a:pt x="149" y="60"/>
                  </a:lnTo>
                  <a:cubicBezTo>
                    <a:pt x="150" y="59"/>
                    <a:pt x="152" y="58"/>
                    <a:pt x="153" y="57"/>
                  </a:cubicBezTo>
                  <a:lnTo>
                    <a:pt x="206" y="28"/>
                  </a:lnTo>
                  <a:cubicBezTo>
                    <a:pt x="207" y="28"/>
                    <a:pt x="209" y="27"/>
                    <a:pt x="210" y="27"/>
                  </a:cubicBezTo>
                  <a:lnTo>
                    <a:pt x="269" y="8"/>
                  </a:lnTo>
                  <a:cubicBezTo>
                    <a:pt x="271" y="7"/>
                    <a:pt x="272" y="7"/>
                    <a:pt x="274" y="7"/>
                  </a:cubicBezTo>
                  <a:lnTo>
                    <a:pt x="338" y="1"/>
                  </a:lnTo>
                  <a:lnTo>
                    <a:pt x="2925" y="0"/>
                  </a:lnTo>
                  <a:lnTo>
                    <a:pt x="2991" y="7"/>
                  </a:lnTo>
                  <a:cubicBezTo>
                    <a:pt x="2992" y="7"/>
                    <a:pt x="2994" y="7"/>
                    <a:pt x="2996" y="8"/>
                  </a:cubicBezTo>
                  <a:lnTo>
                    <a:pt x="3056" y="27"/>
                  </a:lnTo>
                  <a:cubicBezTo>
                    <a:pt x="3057" y="27"/>
                    <a:pt x="3059" y="28"/>
                    <a:pt x="3060" y="28"/>
                  </a:cubicBezTo>
                  <a:lnTo>
                    <a:pt x="3113" y="57"/>
                  </a:lnTo>
                  <a:cubicBezTo>
                    <a:pt x="3114" y="58"/>
                    <a:pt x="3116" y="59"/>
                    <a:pt x="3117" y="60"/>
                  </a:cubicBezTo>
                  <a:lnTo>
                    <a:pt x="3164" y="99"/>
                  </a:lnTo>
                  <a:cubicBezTo>
                    <a:pt x="3165" y="100"/>
                    <a:pt x="3166" y="101"/>
                    <a:pt x="3167" y="102"/>
                  </a:cubicBezTo>
                  <a:lnTo>
                    <a:pt x="3205" y="149"/>
                  </a:lnTo>
                  <a:cubicBezTo>
                    <a:pt x="3206" y="150"/>
                    <a:pt x="3207" y="152"/>
                    <a:pt x="3208" y="153"/>
                  </a:cubicBezTo>
                  <a:lnTo>
                    <a:pt x="3237" y="206"/>
                  </a:lnTo>
                  <a:cubicBezTo>
                    <a:pt x="3237" y="207"/>
                    <a:pt x="3238" y="209"/>
                    <a:pt x="3238" y="210"/>
                  </a:cubicBezTo>
                  <a:lnTo>
                    <a:pt x="3257" y="269"/>
                  </a:lnTo>
                  <a:cubicBezTo>
                    <a:pt x="3258" y="271"/>
                    <a:pt x="3258" y="272"/>
                    <a:pt x="3258" y="274"/>
                  </a:cubicBezTo>
                  <a:lnTo>
                    <a:pt x="3264" y="338"/>
                  </a:lnTo>
                  <a:lnTo>
                    <a:pt x="3264" y="2861"/>
                  </a:lnTo>
                  <a:lnTo>
                    <a:pt x="3258" y="2927"/>
                  </a:lnTo>
                  <a:cubicBezTo>
                    <a:pt x="3258" y="2928"/>
                    <a:pt x="3258" y="2930"/>
                    <a:pt x="3257" y="2932"/>
                  </a:cubicBezTo>
                  <a:lnTo>
                    <a:pt x="3238" y="2992"/>
                  </a:lnTo>
                  <a:cubicBezTo>
                    <a:pt x="3238" y="2993"/>
                    <a:pt x="3237" y="2995"/>
                    <a:pt x="3237" y="2996"/>
                  </a:cubicBezTo>
                  <a:lnTo>
                    <a:pt x="3208" y="3049"/>
                  </a:lnTo>
                  <a:cubicBezTo>
                    <a:pt x="3207" y="3050"/>
                    <a:pt x="3206" y="3051"/>
                    <a:pt x="3205" y="3053"/>
                  </a:cubicBezTo>
                  <a:lnTo>
                    <a:pt x="3167" y="3100"/>
                  </a:lnTo>
                  <a:cubicBezTo>
                    <a:pt x="3166" y="3101"/>
                    <a:pt x="3165" y="3102"/>
                    <a:pt x="3164" y="3103"/>
                  </a:cubicBezTo>
                  <a:lnTo>
                    <a:pt x="3117" y="3141"/>
                  </a:lnTo>
                  <a:cubicBezTo>
                    <a:pt x="3115" y="3142"/>
                    <a:pt x="3114" y="3143"/>
                    <a:pt x="3113" y="3144"/>
                  </a:cubicBezTo>
                  <a:lnTo>
                    <a:pt x="3060" y="3173"/>
                  </a:lnTo>
                  <a:cubicBezTo>
                    <a:pt x="3059" y="3173"/>
                    <a:pt x="3057" y="3174"/>
                    <a:pt x="3056" y="3174"/>
                  </a:cubicBezTo>
                  <a:lnTo>
                    <a:pt x="2996" y="3193"/>
                  </a:lnTo>
                  <a:cubicBezTo>
                    <a:pt x="2994" y="3194"/>
                    <a:pt x="2992" y="3194"/>
                    <a:pt x="2991" y="3194"/>
                  </a:cubicBezTo>
                  <a:lnTo>
                    <a:pt x="2928" y="3200"/>
                  </a:lnTo>
                  <a:lnTo>
                    <a:pt x="340" y="3200"/>
                  </a:lnTo>
                  <a:lnTo>
                    <a:pt x="274" y="3194"/>
                  </a:lnTo>
                  <a:cubicBezTo>
                    <a:pt x="272" y="3194"/>
                    <a:pt x="271" y="3194"/>
                    <a:pt x="269" y="3193"/>
                  </a:cubicBezTo>
                  <a:lnTo>
                    <a:pt x="210" y="3174"/>
                  </a:lnTo>
                  <a:cubicBezTo>
                    <a:pt x="209" y="3174"/>
                    <a:pt x="207" y="3173"/>
                    <a:pt x="206" y="3173"/>
                  </a:cubicBezTo>
                  <a:lnTo>
                    <a:pt x="153" y="3144"/>
                  </a:lnTo>
                  <a:cubicBezTo>
                    <a:pt x="152" y="3143"/>
                    <a:pt x="150" y="3142"/>
                    <a:pt x="149" y="3141"/>
                  </a:cubicBezTo>
                  <a:lnTo>
                    <a:pt x="102" y="3103"/>
                  </a:lnTo>
                  <a:cubicBezTo>
                    <a:pt x="101" y="3102"/>
                    <a:pt x="100" y="3101"/>
                    <a:pt x="99" y="3100"/>
                  </a:cubicBezTo>
                  <a:lnTo>
                    <a:pt x="60" y="3053"/>
                  </a:lnTo>
                  <a:cubicBezTo>
                    <a:pt x="59" y="3052"/>
                    <a:pt x="58" y="3050"/>
                    <a:pt x="57" y="3049"/>
                  </a:cubicBezTo>
                  <a:lnTo>
                    <a:pt x="28" y="2996"/>
                  </a:lnTo>
                  <a:cubicBezTo>
                    <a:pt x="28" y="2995"/>
                    <a:pt x="27" y="2993"/>
                    <a:pt x="27" y="2992"/>
                  </a:cubicBezTo>
                  <a:lnTo>
                    <a:pt x="8" y="2932"/>
                  </a:lnTo>
                  <a:cubicBezTo>
                    <a:pt x="7" y="2930"/>
                    <a:pt x="7" y="2928"/>
                    <a:pt x="7" y="2927"/>
                  </a:cubicBezTo>
                  <a:lnTo>
                    <a:pt x="1" y="2864"/>
                  </a:lnTo>
                  <a:lnTo>
                    <a:pt x="0" y="340"/>
                  </a:lnTo>
                  <a:close/>
                  <a:moveTo>
                    <a:pt x="48" y="2859"/>
                  </a:moveTo>
                  <a:lnTo>
                    <a:pt x="54" y="2922"/>
                  </a:lnTo>
                  <a:lnTo>
                    <a:pt x="53" y="2917"/>
                  </a:lnTo>
                  <a:lnTo>
                    <a:pt x="72" y="2977"/>
                  </a:lnTo>
                  <a:lnTo>
                    <a:pt x="71" y="2973"/>
                  </a:lnTo>
                  <a:lnTo>
                    <a:pt x="100" y="3026"/>
                  </a:lnTo>
                  <a:lnTo>
                    <a:pt x="97" y="3022"/>
                  </a:lnTo>
                  <a:lnTo>
                    <a:pt x="136" y="3069"/>
                  </a:lnTo>
                  <a:lnTo>
                    <a:pt x="133" y="3066"/>
                  </a:lnTo>
                  <a:lnTo>
                    <a:pt x="180" y="3104"/>
                  </a:lnTo>
                  <a:lnTo>
                    <a:pt x="176" y="3101"/>
                  </a:lnTo>
                  <a:lnTo>
                    <a:pt x="229" y="3130"/>
                  </a:lnTo>
                  <a:lnTo>
                    <a:pt x="225" y="3129"/>
                  </a:lnTo>
                  <a:lnTo>
                    <a:pt x="284" y="3148"/>
                  </a:lnTo>
                  <a:lnTo>
                    <a:pt x="279" y="3147"/>
                  </a:lnTo>
                  <a:lnTo>
                    <a:pt x="340" y="3152"/>
                  </a:lnTo>
                  <a:lnTo>
                    <a:pt x="2923" y="3153"/>
                  </a:lnTo>
                  <a:lnTo>
                    <a:pt x="2986" y="3147"/>
                  </a:lnTo>
                  <a:lnTo>
                    <a:pt x="2981" y="3148"/>
                  </a:lnTo>
                  <a:lnTo>
                    <a:pt x="3041" y="3129"/>
                  </a:lnTo>
                  <a:lnTo>
                    <a:pt x="3037" y="3130"/>
                  </a:lnTo>
                  <a:lnTo>
                    <a:pt x="3090" y="3101"/>
                  </a:lnTo>
                  <a:lnTo>
                    <a:pt x="3086" y="3104"/>
                  </a:lnTo>
                  <a:lnTo>
                    <a:pt x="3133" y="3066"/>
                  </a:lnTo>
                  <a:lnTo>
                    <a:pt x="3130" y="3069"/>
                  </a:lnTo>
                  <a:lnTo>
                    <a:pt x="3168" y="3022"/>
                  </a:lnTo>
                  <a:lnTo>
                    <a:pt x="3165" y="3026"/>
                  </a:lnTo>
                  <a:lnTo>
                    <a:pt x="3194" y="2973"/>
                  </a:lnTo>
                  <a:lnTo>
                    <a:pt x="3193" y="2977"/>
                  </a:lnTo>
                  <a:lnTo>
                    <a:pt x="3212" y="2917"/>
                  </a:lnTo>
                  <a:lnTo>
                    <a:pt x="3211" y="2922"/>
                  </a:lnTo>
                  <a:lnTo>
                    <a:pt x="3216" y="2861"/>
                  </a:lnTo>
                  <a:lnTo>
                    <a:pt x="3217" y="343"/>
                  </a:lnTo>
                  <a:lnTo>
                    <a:pt x="3211" y="279"/>
                  </a:lnTo>
                  <a:lnTo>
                    <a:pt x="3212" y="284"/>
                  </a:lnTo>
                  <a:lnTo>
                    <a:pt x="3193" y="225"/>
                  </a:lnTo>
                  <a:lnTo>
                    <a:pt x="3194" y="229"/>
                  </a:lnTo>
                  <a:lnTo>
                    <a:pt x="3165" y="176"/>
                  </a:lnTo>
                  <a:lnTo>
                    <a:pt x="3168" y="180"/>
                  </a:lnTo>
                  <a:lnTo>
                    <a:pt x="3130" y="133"/>
                  </a:lnTo>
                  <a:lnTo>
                    <a:pt x="3133" y="136"/>
                  </a:lnTo>
                  <a:lnTo>
                    <a:pt x="3086" y="97"/>
                  </a:lnTo>
                  <a:lnTo>
                    <a:pt x="3090" y="100"/>
                  </a:lnTo>
                  <a:lnTo>
                    <a:pt x="3037" y="71"/>
                  </a:lnTo>
                  <a:lnTo>
                    <a:pt x="3041" y="72"/>
                  </a:lnTo>
                  <a:lnTo>
                    <a:pt x="2981" y="53"/>
                  </a:lnTo>
                  <a:lnTo>
                    <a:pt x="2986" y="54"/>
                  </a:lnTo>
                  <a:lnTo>
                    <a:pt x="2925" y="48"/>
                  </a:lnTo>
                  <a:lnTo>
                    <a:pt x="343" y="48"/>
                  </a:lnTo>
                  <a:lnTo>
                    <a:pt x="279" y="54"/>
                  </a:lnTo>
                  <a:lnTo>
                    <a:pt x="284" y="53"/>
                  </a:lnTo>
                  <a:lnTo>
                    <a:pt x="225" y="72"/>
                  </a:lnTo>
                  <a:lnTo>
                    <a:pt x="229" y="71"/>
                  </a:lnTo>
                  <a:lnTo>
                    <a:pt x="176" y="100"/>
                  </a:lnTo>
                  <a:lnTo>
                    <a:pt x="180" y="97"/>
                  </a:lnTo>
                  <a:lnTo>
                    <a:pt x="133" y="136"/>
                  </a:lnTo>
                  <a:lnTo>
                    <a:pt x="136" y="133"/>
                  </a:lnTo>
                  <a:lnTo>
                    <a:pt x="97" y="180"/>
                  </a:lnTo>
                  <a:lnTo>
                    <a:pt x="100" y="176"/>
                  </a:lnTo>
                  <a:lnTo>
                    <a:pt x="71" y="229"/>
                  </a:lnTo>
                  <a:lnTo>
                    <a:pt x="72" y="225"/>
                  </a:lnTo>
                  <a:lnTo>
                    <a:pt x="53" y="284"/>
                  </a:lnTo>
                  <a:lnTo>
                    <a:pt x="54" y="279"/>
                  </a:lnTo>
                  <a:lnTo>
                    <a:pt x="48" y="340"/>
                  </a:lnTo>
                  <a:lnTo>
                    <a:pt x="48" y="285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979516" y="3208347"/>
              <a:ext cx="1239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Itens financiáveis: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596928" y="3500438"/>
              <a:ext cx="2117725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 Veículos para coleta seletiva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596928" y="3675063"/>
              <a:ext cx="1025525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recicláveis;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596928" y="3924300"/>
              <a:ext cx="157162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 Veículos para coleta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596928" y="4098925"/>
              <a:ext cx="1833563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diferenciada de orgânicos;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3189313" y="1995489"/>
              <a:ext cx="1341438" cy="57625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840" y="0"/>
                </a:cxn>
                <a:cxn ang="0">
                  <a:pos x="1840" y="0"/>
                </a:cxn>
                <a:cxn ang="0">
                  <a:pos x="1968" y="128"/>
                </a:cxn>
                <a:cxn ang="0">
                  <a:pos x="1968" y="128"/>
                </a:cxn>
                <a:cxn ang="0">
                  <a:pos x="1968" y="128"/>
                </a:cxn>
                <a:cxn ang="0">
                  <a:pos x="1968" y="1152"/>
                </a:cxn>
                <a:cxn ang="0">
                  <a:pos x="1968" y="1152"/>
                </a:cxn>
                <a:cxn ang="0">
                  <a:pos x="1840" y="1280"/>
                </a:cxn>
                <a:cxn ang="0">
                  <a:pos x="1840" y="1280"/>
                </a:cxn>
                <a:cxn ang="0">
                  <a:pos x="1840" y="1280"/>
                </a:cxn>
                <a:cxn ang="0">
                  <a:pos x="128" y="1280"/>
                </a:cxn>
                <a:cxn ang="0">
                  <a:pos x="128" y="1280"/>
                </a:cxn>
                <a:cxn ang="0">
                  <a:pos x="0" y="1152"/>
                </a:cxn>
                <a:cxn ang="0">
                  <a:pos x="0" y="1152"/>
                </a:cxn>
                <a:cxn ang="0">
                  <a:pos x="0" y="128"/>
                </a:cxn>
              </a:cxnLst>
              <a:rect l="0" t="0" r="r" b="b"/>
              <a:pathLst>
                <a:path w="1968" h="1280">
                  <a:moveTo>
                    <a:pt x="0" y="128"/>
                  </a:moveTo>
                  <a:cubicBezTo>
                    <a:pt x="0" y="58"/>
                    <a:pt x="5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0"/>
                  </a:lnTo>
                  <a:lnTo>
                    <a:pt x="1840" y="0"/>
                  </a:lnTo>
                  <a:lnTo>
                    <a:pt x="1840" y="0"/>
                  </a:lnTo>
                  <a:cubicBezTo>
                    <a:pt x="1911" y="0"/>
                    <a:pt x="1968" y="58"/>
                    <a:pt x="1968" y="128"/>
                  </a:cubicBezTo>
                  <a:cubicBezTo>
                    <a:pt x="1968" y="128"/>
                    <a:pt x="1968" y="128"/>
                    <a:pt x="1968" y="128"/>
                  </a:cubicBezTo>
                  <a:lnTo>
                    <a:pt x="1968" y="128"/>
                  </a:lnTo>
                  <a:lnTo>
                    <a:pt x="1968" y="1152"/>
                  </a:lnTo>
                  <a:lnTo>
                    <a:pt x="1968" y="1152"/>
                  </a:lnTo>
                  <a:cubicBezTo>
                    <a:pt x="1968" y="1223"/>
                    <a:pt x="1911" y="1280"/>
                    <a:pt x="1840" y="1280"/>
                  </a:cubicBezTo>
                  <a:cubicBezTo>
                    <a:pt x="1840" y="1280"/>
                    <a:pt x="1840" y="1280"/>
                    <a:pt x="1840" y="1280"/>
                  </a:cubicBezTo>
                  <a:lnTo>
                    <a:pt x="1840" y="1280"/>
                  </a:lnTo>
                  <a:lnTo>
                    <a:pt x="128" y="1280"/>
                  </a:lnTo>
                  <a:lnTo>
                    <a:pt x="128" y="1280"/>
                  </a:lnTo>
                  <a:cubicBezTo>
                    <a:pt x="58" y="1280"/>
                    <a:pt x="0" y="1223"/>
                    <a:pt x="0" y="1152"/>
                  </a:cubicBezTo>
                  <a:cubicBezTo>
                    <a:pt x="0" y="1152"/>
                    <a:pt x="0" y="1152"/>
                    <a:pt x="0" y="1152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6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9" name="Freeform 115"/>
            <p:cNvSpPr>
              <a:spLocks noEditPoints="1"/>
            </p:cNvSpPr>
            <p:nvPr/>
          </p:nvSpPr>
          <p:spPr bwMode="auto">
            <a:xfrm>
              <a:off x="3171851" y="1978027"/>
              <a:ext cx="1376363" cy="593718"/>
            </a:xfrm>
            <a:custGeom>
              <a:avLst/>
              <a:gdLst/>
              <a:ahLst/>
              <a:cxnLst>
                <a:cxn ang="0">
                  <a:pos x="1" y="148"/>
                </a:cxn>
                <a:cxn ang="0">
                  <a:pos x="15" y="89"/>
                </a:cxn>
                <a:cxn ang="0">
                  <a:pos x="49" y="43"/>
                </a:cxn>
                <a:cxn ang="0">
                  <a:pos x="98" y="11"/>
                </a:cxn>
                <a:cxn ang="0">
                  <a:pos x="152" y="0"/>
                </a:cxn>
                <a:cxn ang="0">
                  <a:pos x="1869" y="1"/>
                </a:cxn>
                <a:cxn ang="0">
                  <a:pos x="1928" y="15"/>
                </a:cxn>
                <a:cxn ang="0">
                  <a:pos x="1975" y="49"/>
                </a:cxn>
                <a:cxn ang="0">
                  <a:pos x="2006" y="98"/>
                </a:cxn>
                <a:cxn ang="0">
                  <a:pos x="2016" y="152"/>
                </a:cxn>
                <a:cxn ang="0">
                  <a:pos x="2016" y="1181"/>
                </a:cxn>
                <a:cxn ang="0">
                  <a:pos x="2003" y="1240"/>
                </a:cxn>
                <a:cxn ang="0">
                  <a:pos x="1969" y="1288"/>
                </a:cxn>
                <a:cxn ang="0">
                  <a:pos x="1919" y="1318"/>
                </a:cxn>
                <a:cxn ang="0">
                  <a:pos x="1864" y="1328"/>
                </a:cxn>
                <a:cxn ang="0">
                  <a:pos x="148" y="1328"/>
                </a:cxn>
                <a:cxn ang="0">
                  <a:pos x="89" y="1314"/>
                </a:cxn>
                <a:cxn ang="0">
                  <a:pos x="43" y="1281"/>
                </a:cxn>
                <a:cxn ang="0">
                  <a:pos x="11" y="1231"/>
                </a:cxn>
                <a:cxn ang="0">
                  <a:pos x="0" y="1176"/>
                </a:cxn>
                <a:cxn ang="0">
                  <a:pos x="48" y="1176"/>
                </a:cxn>
                <a:cxn ang="0">
                  <a:pos x="58" y="1222"/>
                </a:cxn>
                <a:cxn ang="0">
                  <a:pos x="82" y="1254"/>
                </a:cxn>
                <a:cxn ang="0">
                  <a:pos x="116" y="1275"/>
                </a:cxn>
                <a:cxn ang="0">
                  <a:pos x="157" y="1281"/>
                </a:cxn>
                <a:cxn ang="0">
                  <a:pos x="1864" y="1280"/>
                </a:cxn>
                <a:cxn ang="0">
                  <a:pos x="1910" y="1271"/>
                </a:cxn>
                <a:cxn ang="0">
                  <a:pos x="1942" y="1247"/>
                </a:cxn>
                <a:cxn ang="0">
                  <a:pos x="1962" y="1213"/>
                </a:cxn>
                <a:cxn ang="0">
                  <a:pos x="1969" y="1172"/>
                </a:cxn>
                <a:cxn ang="0">
                  <a:pos x="1968" y="152"/>
                </a:cxn>
                <a:cxn ang="0">
                  <a:pos x="1959" y="107"/>
                </a:cxn>
                <a:cxn ang="0">
                  <a:pos x="1936" y="76"/>
                </a:cxn>
                <a:cxn ang="0">
                  <a:pos x="1901" y="54"/>
                </a:cxn>
                <a:cxn ang="0">
                  <a:pos x="1860" y="48"/>
                </a:cxn>
                <a:cxn ang="0">
                  <a:pos x="152" y="48"/>
                </a:cxn>
                <a:cxn ang="0">
                  <a:pos x="107" y="58"/>
                </a:cxn>
                <a:cxn ang="0">
                  <a:pos x="76" y="82"/>
                </a:cxn>
                <a:cxn ang="0">
                  <a:pos x="54" y="116"/>
                </a:cxn>
                <a:cxn ang="0">
                  <a:pos x="48" y="157"/>
                </a:cxn>
                <a:cxn ang="0">
                  <a:pos x="48" y="1176"/>
                </a:cxn>
              </a:cxnLst>
              <a:rect l="0" t="0" r="r" b="b"/>
              <a:pathLst>
                <a:path w="2016" h="1328">
                  <a:moveTo>
                    <a:pt x="0" y="152"/>
                  </a:moveTo>
                  <a:cubicBezTo>
                    <a:pt x="0" y="151"/>
                    <a:pt x="1" y="149"/>
                    <a:pt x="1" y="148"/>
                  </a:cubicBezTo>
                  <a:lnTo>
                    <a:pt x="11" y="98"/>
                  </a:lnTo>
                  <a:cubicBezTo>
                    <a:pt x="12" y="95"/>
                    <a:pt x="13" y="91"/>
                    <a:pt x="15" y="89"/>
                  </a:cubicBezTo>
                  <a:lnTo>
                    <a:pt x="43" y="49"/>
                  </a:lnTo>
                  <a:cubicBezTo>
                    <a:pt x="44" y="46"/>
                    <a:pt x="46" y="44"/>
                    <a:pt x="49" y="43"/>
                  </a:cubicBezTo>
                  <a:lnTo>
                    <a:pt x="89" y="15"/>
                  </a:lnTo>
                  <a:cubicBezTo>
                    <a:pt x="91" y="13"/>
                    <a:pt x="95" y="12"/>
                    <a:pt x="98" y="11"/>
                  </a:cubicBezTo>
                  <a:lnTo>
                    <a:pt x="148" y="1"/>
                  </a:lnTo>
                  <a:cubicBezTo>
                    <a:pt x="149" y="1"/>
                    <a:pt x="151" y="0"/>
                    <a:pt x="152" y="0"/>
                  </a:cubicBezTo>
                  <a:lnTo>
                    <a:pt x="1864" y="0"/>
                  </a:lnTo>
                  <a:cubicBezTo>
                    <a:pt x="1866" y="0"/>
                    <a:pt x="1868" y="1"/>
                    <a:pt x="1869" y="1"/>
                  </a:cubicBezTo>
                  <a:lnTo>
                    <a:pt x="1919" y="11"/>
                  </a:lnTo>
                  <a:cubicBezTo>
                    <a:pt x="1922" y="12"/>
                    <a:pt x="1925" y="13"/>
                    <a:pt x="1928" y="15"/>
                  </a:cubicBezTo>
                  <a:lnTo>
                    <a:pt x="1969" y="43"/>
                  </a:lnTo>
                  <a:cubicBezTo>
                    <a:pt x="1972" y="44"/>
                    <a:pt x="1974" y="47"/>
                    <a:pt x="1975" y="49"/>
                  </a:cubicBezTo>
                  <a:lnTo>
                    <a:pt x="2002" y="89"/>
                  </a:lnTo>
                  <a:cubicBezTo>
                    <a:pt x="2004" y="92"/>
                    <a:pt x="2005" y="95"/>
                    <a:pt x="2006" y="98"/>
                  </a:cubicBezTo>
                  <a:lnTo>
                    <a:pt x="2016" y="148"/>
                  </a:lnTo>
                  <a:cubicBezTo>
                    <a:pt x="2016" y="149"/>
                    <a:pt x="2016" y="151"/>
                    <a:pt x="2016" y="152"/>
                  </a:cubicBezTo>
                  <a:lnTo>
                    <a:pt x="2016" y="1176"/>
                  </a:lnTo>
                  <a:cubicBezTo>
                    <a:pt x="2016" y="1178"/>
                    <a:pt x="2016" y="1180"/>
                    <a:pt x="2016" y="1181"/>
                  </a:cubicBezTo>
                  <a:lnTo>
                    <a:pt x="2006" y="1231"/>
                  </a:lnTo>
                  <a:cubicBezTo>
                    <a:pt x="2005" y="1234"/>
                    <a:pt x="2004" y="1237"/>
                    <a:pt x="2003" y="1240"/>
                  </a:cubicBezTo>
                  <a:lnTo>
                    <a:pt x="1976" y="1281"/>
                  </a:lnTo>
                  <a:cubicBezTo>
                    <a:pt x="1974" y="1283"/>
                    <a:pt x="1971" y="1286"/>
                    <a:pt x="1969" y="1288"/>
                  </a:cubicBezTo>
                  <a:lnTo>
                    <a:pt x="1928" y="1315"/>
                  </a:lnTo>
                  <a:cubicBezTo>
                    <a:pt x="1925" y="1316"/>
                    <a:pt x="1922" y="1317"/>
                    <a:pt x="1919" y="1318"/>
                  </a:cubicBezTo>
                  <a:lnTo>
                    <a:pt x="1869" y="1328"/>
                  </a:lnTo>
                  <a:cubicBezTo>
                    <a:pt x="1868" y="1328"/>
                    <a:pt x="1866" y="1328"/>
                    <a:pt x="1864" y="1328"/>
                  </a:cubicBezTo>
                  <a:lnTo>
                    <a:pt x="152" y="1328"/>
                  </a:lnTo>
                  <a:cubicBezTo>
                    <a:pt x="151" y="1328"/>
                    <a:pt x="149" y="1328"/>
                    <a:pt x="148" y="1328"/>
                  </a:cubicBezTo>
                  <a:lnTo>
                    <a:pt x="98" y="1318"/>
                  </a:lnTo>
                  <a:cubicBezTo>
                    <a:pt x="95" y="1317"/>
                    <a:pt x="92" y="1316"/>
                    <a:pt x="89" y="1314"/>
                  </a:cubicBezTo>
                  <a:lnTo>
                    <a:pt x="49" y="1287"/>
                  </a:lnTo>
                  <a:cubicBezTo>
                    <a:pt x="47" y="1286"/>
                    <a:pt x="44" y="1284"/>
                    <a:pt x="43" y="1281"/>
                  </a:cubicBezTo>
                  <a:lnTo>
                    <a:pt x="15" y="1240"/>
                  </a:lnTo>
                  <a:cubicBezTo>
                    <a:pt x="13" y="1237"/>
                    <a:pt x="12" y="1234"/>
                    <a:pt x="11" y="1231"/>
                  </a:cubicBezTo>
                  <a:lnTo>
                    <a:pt x="1" y="1181"/>
                  </a:lnTo>
                  <a:cubicBezTo>
                    <a:pt x="1" y="1180"/>
                    <a:pt x="0" y="1178"/>
                    <a:pt x="0" y="1176"/>
                  </a:cubicBezTo>
                  <a:lnTo>
                    <a:pt x="0" y="152"/>
                  </a:lnTo>
                  <a:close/>
                  <a:moveTo>
                    <a:pt x="48" y="1176"/>
                  </a:moveTo>
                  <a:lnTo>
                    <a:pt x="48" y="1172"/>
                  </a:lnTo>
                  <a:lnTo>
                    <a:pt x="58" y="1222"/>
                  </a:lnTo>
                  <a:lnTo>
                    <a:pt x="54" y="1213"/>
                  </a:lnTo>
                  <a:lnTo>
                    <a:pt x="82" y="1254"/>
                  </a:lnTo>
                  <a:lnTo>
                    <a:pt x="76" y="1248"/>
                  </a:lnTo>
                  <a:lnTo>
                    <a:pt x="116" y="1275"/>
                  </a:lnTo>
                  <a:lnTo>
                    <a:pt x="107" y="1271"/>
                  </a:lnTo>
                  <a:lnTo>
                    <a:pt x="157" y="1281"/>
                  </a:lnTo>
                  <a:lnTo>
                    <a:pt x="152" y="1280"/>
                  </a:lnTo>
                  <a:lnTo>
                    <a:pt x="1864" y="1280"/>
                  </a:lnTo>
                  <a:lnTo>
                    <a:pt x="1860" y="1281"/>
                  </a:lnTo>
                  <a:lnTo>
                    <a:pt x="1910" y="1271"/>
                  </a:lnTo>
                  <a:lnTo>
                    <a:pt x="1901" y="1274"/>
                  </a:lnTo>
                  <a:lnTo>
                    <a:pt x="1942" y="1247"/>
                  </a:lnTo>
                  <a:lnTo>
                    <a:pt x="1935" y="1254"/>
                  </a:lnTo>
                  <a:lnTo>
                    <a:pt x="1962" y="1213"/>
                  </a:lnTo>
                  <a:lnTo>
                    <a:pt x="1959" y="1222"/>
                  </a:lnTo>
                  <a:lnTo>
                    <a:pt x="1969" y="1172"/>
                  </a:lnTo>
                  <a:lnTo>
                    <a:pt x="1968" y="1176"/>
                  </a:lnTo>
                  <a:lnTo>
                    <a:pt x="1968" y="152"/>
                  </a:lnTo>
                  <a:lnTo>
                    <a:pt x="1969" y="157"/>
                  </a:lnTo>
                  <a:lnTo>
                    <a:pt x="1959" y="107"/>
                  </a:lnTo>
                  <a:lnTo>
                    <a:pt x="1963" y="116"/>
                  </a:lnTo>
                  <a:lnTo>
                    <a:pt x="1936" y="76"/>
                  </a:lnTo>
                  <a:lnTo>
                    <a:pt x="1942" y="82"/>
                  </a:lnTo>
                  <a:lnTo>
                    <a:pt x="1901" y="54"/>
                  </a:lnTo>
                  <a:lnTo>
                    <a:pt x="1910" y="58"/>
                  </a:lnTo>
                  <a:lnTo>
                    <a:pt x="1860" y="48"/>
                  </a:lnTo>
                  <a:lnTo>
                    <a:pt x="1864" y="48"/>
                  </a:lnTo>
                  <a:lnTo>
                    <a:pt x="152" y="48"/>
                  </a:lnTo>
                  <a:lnTo>
                    <a:pt x="157" y="48"/>
                  </a:lnTo>
                  <a:lnTo>
                    <a:pt x="107" y="58"/>
                  </a:lnTo>
                  <a:lnTo>
                    <a:pt x="116" y="54"/>
                  </a:lnTo>
                  <a:lnTo>
                    <a:pt x="76" y="82"/>
                  </a:lnTo>
                  <a:lnTo>
                    <a:pt x="82" y="76"/>
                  </a:lnTo>
                  <a:lnTo>
                    <a:pt x="54" y="116"/>
                  </a:lnTo>
                  <a:lnTo>
                    <a:pt x="58" y="107"/>
                  </a:lnTo>
                  <a:lnTo>
                    <a:pt x="48" y="157"/>
                  </a:lnTo>
                  <a:lnTo>
                    <a:pt x="48" y="152"/>
                  </a:lnTo>
                  <a:lnTo>
                    <a:pt x="48" y="11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456695" y="2143116"/>
              <a:ext cx="82413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Destinação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795613" y="2928934"/>
              <a:ext cx="2128838" cy="2149475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2808" y="0"/>
                </a:cxn>
                <a:cxn ang="0">
                  <a:pos x="2808" y="0"/>
                </a:cxn>
                <a:cxn ang="0">
                  <a:pos x="3120" y="312"/>
                </a:cxn>
                <a:cxn ang="0">
                  <a:pos x="3120" y="312"/>
                </a:cxn>
                <a:cxn ang="0">
                  <a:pos x="3120" y="312"/>
                </a:cxn>
                <a:cxn ang="0">
                  <a:pos x="3120" y="2840"/>
                </a:cxn>
                <a:cxn ang="0">
                  <a:pos x="3120" y="2840"/>
                </a:cxn>
                <a:cxn ang="0">
                  <a:pos x="2808" y="3152"/>
                </a:cxn>
                <a:cxn ang="0">
                  <a:pos x="2808" y="3152"/>
                </a:cxn>
                <a:cxn ang="0">
                  <a:pos x="2808" y="3152"/>
                </a:cxn>
                <a:cxn ang="0">
                  <a:pos x="312" y="3152"/>
                </a:cxn>
                <a:cxn ang="0">
                  <a:pos x="312" y="3152"/>
                </a:cxn>
                <a:cxn ang="0">
                  <a:pos x="0" y="2840"/>
                </a:cxn>
                <a:cxn ang="0">
                  <a:pos x="0" y="2840"/>
                </a:cxn>
                <a:cxn ang="0">
                  <a:pos x="0" y="312"/>
                </a:cxn>
              </a:cxnLst>
              <a:rect l="0" t="0" r="r" b="b"/>
              <a:pathLst>
                <a:path w="3120" h="3152">
                  <a:moveTo>
                    <a:pt x="0" y="312"/>
                  </a:moveTo>
                  <a:cubicBezTo>
                    <a:pt x="0" y="140"/>
                    <a:pt x="140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  <a:lnTo>
                    <a:pt x="312" y="0"/>
                  </a:lnTo>
                  <a:lnTo>
                    <a:pt x="2808" y="0"/>
                  </a:lnTo>
                  <a:lnTo>
                    <a:pt x="2808" y="0"/>
                  </a:lnTo>
                  <a:cubicBezTo>
                    <a:pt x="2981" y="0"/>
                    <a:pt x="3120" y="140"/>
                    <a:pt x="3120" y="312"/>
                  </a:cubicBezTo>
                  <a:cubicBezTo>
                    <a:pt x="3120" y="312"/>
                    <a:pt x="3120" y="312"/>
                    <a:pt x="3120" y="312"/>
                  </a:cubicBezTo>
                  <a:lnTo>
                    <a:pt x="3120" y="312"/>
                  </a:lnTo>
                  <a:lnTo>
                    <a:pt x="3120" y="2840"/>
                  </a:lnTo>
                  <a:lnTo>
                    <a:pt x="3120" y="2840"/>
                  </a:lnTo>
                  <a:cubicBezTo>
                    <a:pt x="3120" y="3013"/>
                    <a:pt x="2981" y="3152"/>
                    <a:pt x="2808" y="3152"/>
                  </a:cubicBezTo>
                  <a:cubicBezTo>
                    <a:pt x="2808" y="3152"/>
                    <a:pt x="2808" y="3152"/>
                    <a:pt x="2808" y="3152"/>
                  </a:cubicBezTo>
                  <a:lnTo>
                    <a:pt x="2808" y="3152"/>
                  </a:lnTo>
                  <a:lnTo>
                    <a:pt x="312" y="3152"/>
                  </a:lnTo>
                  <a:lnTo>
                    <a:pt x="312" y="3152"/>
                  </a:lnTo>
                  <a:cubicBezTo>
                    <a:pt x="140" y="3152"/>
                    <a:pt x="0" y="3013"/>
                    <a:pt x="0" y="2840"/>
                  </a:cubicBezTo>
                  <a:cubicBezTo>
                    <a:pt x="0" y="2840"/>
                    <a:pt x="0" y="2840"/>
                    <a:pt x="0" y="2840"/>
                  </a:cubicBezTo>
                  <a:lnTo>
                    <a:pt x="0" y="3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4" name="Freeform 120"/>
            <p:cNvSpPr>
              <a:spLocks noEditPoints="1"/>
            </p:cNvSpPr>
            <p:nvPr/>
          </p:nvSpPr>
          <p:spPr bwMode="auto">
            <a:xfrm>
              <a:off x="2779738" y="2890849"/>
              <a:ext cx="2160588" cy="2181225"/>
            </a:xfrm>
            <a:custGeom>
              <a:avLst/>
              <a:gdLst/>
              <a:ahLst/>
              <a:cxnLst>
                <a:cxn ang="0">
                  <a:pos x="8" y="266"/>
                </a:cxn>
                <a:cxn ang="0">
                  <a:pos x="56" y="151"/>
                </a:cxn>
                <a:cxn ang="0">
                  <a:pos x="101" y="98"/>
                </a:cxn>
                <a:cxn ang="0">
                  <a:pos x="204" y="28"/>
                </a:cxn>
                <a:cxn ang="0">
                  <a:pos x="271" y="7"/>
                </a:cxn>
                <a:cxn ang="0">
                  <a:pos x="2898" y="7"/>
                </a:cxn>
                <a:cxn ang="0">
                  <a:pos x="2966" y="28"/>
                </a:cxn>
                <a:cxn ang="0">
                  <a:pos x="3069" y="98"/>
                </a:cxn>
                <a:cxn ang="0">
                  <a:pos x="3113" y="151"/>
                </a:cxn>
                <a:cxn ang="0">
                  <a:pos x="3161" y="266"/>
                </a:cxn>
                <a:cxn ang="0">
                  <a:pos x="3168" y="2864"/>
                </a:cxn>
                <a:cxn ang="0">
                  <a:pos x="3143" y="2993"/>
                </a:cxn>
                <a:cxn ang="0">
                  <a:pos x="3110" y="3055"/>
                </a:cxn>
                <a:cxn ang="0">
                  <a:pos x="3023" y="3142"/>
                </a:cxn>
                <a:cxn ang="0">
                  <a:pos x="2961" y="3175"/>
                </a:cxn>
                <a:cxn ang="0">
                  <a:pos x="2835" y="3200"/>
                </a:cxn>
                <a:cxn ang="0">
                  <a:pos x="266" y="3193"/>
                </a:cxn>
                <a:cxn ang="0">
                  <a:pos x="151" y="3145"/>
                </a:cxn>
                <a:cxn ang="0">
                  <a:pos x="98" y="3101"/>
                </a:cxn>
                <a:cxn ang="0">
                  <a:pos x="28" y="2998"/>
                </a:cxn>
                <a:cxn ang="0">
                  <a:pos x="7" y="2930"/>
                </a:cxn>
                <a:cxn ang="0">
                  <a:pos x="48" y="2862"/>
                </a:cxn>
                <a:cxn ang="0">
                  <a:pos x="72" y="2979"/>
                </a:cxn>
                <a:cxn ang="0">
                  <a:pos x="96" y="3024"/>
                </a:cxn>
                <a:cxn ang="0">
                  <a:pos x="178" y="3105"/>
                </a:cxn>
                <a:cxn ang="0">
                  <a:pos x="223" y="3130"/>
                </a:cxn>
                <a:cxn ang="0">
                  <a:pos x="336" y="3152"/>
                </a:cxn>
                <a:cxn ang="0">
                  <a:pos x="2888" y="3148"/>
                </a:cxn>
                <a:cxn ang="0">
                  <a:pos x="2996" y="3102"/>
                </a:cxn>
                <a:cxn ang="0">
                  <a:pos x="3035" y="3070"/>
                </a:cxn>
                <a:cxn ang="0">
                  <a:pos x="3099" y="2975"/>
                </a:cxn>
                <a:cxn ang="0">
                  <a:pos x="3115" y="2925"/>
                </a:cxn>
                <a:cxn ang="0">
                  <a:pos x="3115" y="276"/>
                </a:cxn>
                <a:cxn ang="0">
                  <a:pos x="3099" y="227"/>
                </a:cxn>
                <a:cxn ang="0">
                  <a:pos x="3035" y="132"/>
                </a:cxn>
                <a:cxn ang="0">
                  <a:pos x="2996" y="99"/>
                </a:cxn>
                <a:cxn ang="0">
                  <a:pos x="2888" y="53"/>
                </a:cxn>
                <a:cxn ang="0">
                  <a:pos x="339" y="48"/>
                </a:cxn>
                <a:cxn ang="0">
                  <a:pos x="223" y="72"/>
                </a:cxn>
                <a:cxn ang="0">
                  <a:pos x="178" y="96"/>
                </a:cxn>
                <a:cxn ang="0">
                  <a:pos x="96" y="178"/>
                </a:cxn>
                <a:cxn ang="0">
                  <a:pos x="72" y="223"/>
                </a:cxn>
                <a:cxn ang="0">
                  <a:pos x="48" y="336"/>
                </a:cxn>
              </a:cxnLst>
              <a:rect l="0" t="0" r="r" b="b"/>
              <a:pathLst>
                <a:path w="3168" h="3200">
                  <a:moveTo>
                    <a:pt x="0" y="336"/>
                  </a:moveTo>
                  <a:lnTo>
                    <a:pt x="7" y="271"/>
                  </a:lnTo>
                  <a:cubicBezTo>
                    <a:pt x="7" y="269"/>
                    <a:pt x="7" y="268"/>
                    <a:pt x="8" y="266"/>
                  </a:cubicBezTo>
                  <a:lnTo>
                    <a:pt x="27" y="208"/>
                  </a:lnTo>
                  <a:cubicBezTo>
                    <a:pt x="27" y="207"/>
                    <a:pt x="28" y="205"/>
                    <a:pt x="28" y="204"/>
                  </a:cubicBezTo>
                  <a:lnTo>
                    <a:pt x="56" y="151"/>
                  </a:lnTo>
                  <a:cubicBezTo>
                    <a:pt x="57" y="150"/>
                    <a:pt x="58" y="148"/>
                    <a:pt x="59" y="147"/>
                  </a:cubicBezTo>
                  <a:lnTo>
                    <a:pt x="98" y="101"/>
                  </a:lnTo>
                  <a:cubicBezTo>
                    <a:pt x="99" y="100"/>
                    <a:pt x="100" y="99"/>
                    <a:pt x="101" y="98"/>
                  </a:cubicBezTo>
                  <a:lnTo>
                    <a:pt x="147" y="59"/>
                  </a:lnTo>
                  <a:cubicBezTo>
                    <a:pt x="148" y="58"/>
                    <a:pt x="150" y="57"/>
                    <a:pt x="151" y="56"/>
                  </a:cubicBezTo>
                  <a:lnTo>
                    <a:pt x="204" y="28"/>
                  </a:lnTo>
                  <a:cubicBezTo>
                    <a:pt x="205" y="28"/>
                    <a:pt x="207" y="27"/>
                    <a:pt x="208" y="27"/>
                  </a:cubicBezTo>
                  <a:lnTo>
                    <a:pt x="266" y="8"/>
                  </a:lnTo>
                  <a:cubicBezTo>
                    <a:pt x="268" y="7"/>
                    <a:pt x="269" y="7"/>
                    <a:pt x="271" y="7"/>
                  </a:cubicBezTo>
                  <a:lnTo>
                    <a:pt x="334" y="1"/>
                  </a:lnTo>
                  <a:lnTo>
                    <a:pt x="2832" y="0"/>
                  </a:lnTo>
                  <a:lnTo>
                    <a:pt x="2898" y="7"/>
                  </a:lnTo>
                  <a:cubicBezTo>
                    <a:pt x="2899" y="7"/>
                    <a:pt x="2901" y="7"/>
                    <a:pt x="2903" y="8"/>
                  </a:cubicBezTo>
                  <a:lnTo>
                    <a:pt x="2962" y="27"/>
                  </a:lnTo>
                  <a:cubicBezTo>
                    <a:pt x="2963" y="27"/>
                    <a:pt x="2964" y="28"/>
                    <a:pt x="2966" y="28"/>
                  </a:cubicBezTo>
                  <a:lnTo>
                    <a:pt x="3019" y="56"/>
                  </a:lnTo>
                  <a:cubicBezTo>
                    <a:pt x="3020" y="57"/>
                    <a:pt x="3022" y="58"/>
                    <a:pt x="3023" y="59"/>
                  </a:cubicBezTo>
                  <a:lnTo>
                    <a:pt x="3069" y="98"/>
                  </a:lnTo>
                  <a:cubicBezTo>
                    <a:pt x="3070" y="99"/>
                    <a:pt x="3071" y="100"/>
                    <a:pt x="3072" y="101"/>
                  </a:cubicBezTo>
                  <a:lnTo>
                    <a:pt x="3110" y="147"/>
                  </a:lnTo>
                  <a:cubicBezTo>
                    <a:pt x="3111" y="148"/>
                    <a:pt x="3112" y="150"/>
                    <a:pt x="3113" y="151"/>
                  </a:cubicBezTo>
                  <a:lnTo>
                    <a:pt x="3142" y="204"/>
                  </a:lnTo>
                  <a:cubicBezTo>
                    <a:pt x="3142" y="205"/>
                    <a:pt x="3143" y="207"/>
                    <a:pt x="3143" y="208"/>
                  </a:cubicBezTo>
                  <a:lnTo>
                    <a:pt x="3161" y="266"/>
                  </a:lnTo>
                  <a:cubicBezTo>
                    <a:pt x="3162" y="268"/>
                    <a:pt x="3162" y="270"/>
                    <a:pt x="3162" y="271"/>
                  </a:cubicBezTo>
                  <a:lnTo>
                    <a:pt x="3168" y="334"/>
                  </a:lnTo>
                  <a:lnTo>
                    <a:pt x="3168" y="2864"/>
                  </a:lnTo>
                  <a:lnTo>
                    <a:pt x="3162" y="2930"/>
                  </a:lnTo>
                  <a:cubicBezTo>
                    <a:pt x="3162" y="2931"/>
                    <a:pt x="3162" y="2933"/>
                    <a:pt x="3161" y="2934"/>
                  </a:cubicBezTo>
                  <a:lnTo>
                    <a:pt x="3143" y="2993"/>
                  </a:lnTo>
                  <a:cubicBezTo>
                    <a:pt x="3143" y="2995"/>
                    <a:pt x="3142" y="2997"/>
                    <a:pt x="3142" y="2998"/>
                  </a:cubicBezTo>
                  <a:lnTo>
                    <a:pt x="3113" y="3051"/>
                  </a:lnTo>
                  <a:cubicBezTo>
                    <a:pt x="3112" y="3052"/>
                    <a:pt x="3111" y="3054"/>
                    <a:pt x="3110" y="3055"/>
                  </a:cubicBezTo>
                  <a:lnTo>
                    <a:pt x="3072" y="3101"/>
                  </a:lnTo>
                  <a:cubicBezTo>
                    <a:pt x="3071" y="3102"/>
                    <a:pt x="3070" y="3103"/>
                    <a:pt x="3069" y="3104"/>
                  </a:cubicBezTo>
                  <a:lnTo>
                    <a:pt x="3023" y="3142"/>
                  </a:lnTo>
                  <a:cubicBezTo>
                    <a:pt x="3022" y="3143"/>
                    <a:pt x="3020" y="3144"/>
                    <a:pt x="3019" y="3145"/>
                  </a:cubicBezTo>
                  <a:lnTo>
                    <a:pt x="2966" y="3174"/>
                  </a:lnTo>
                  <a:cubicBezTo>
                    <a:pt x="2965" y="3174"/>
                    <a:pt x="2963" y="3175"/>
                    <a:pt x="2961" y="3175"/>
                  </a:cubicBezTo>
                  <a:lnTo>
                    <a:pt x="2902" y="3193"/>
                  </a:lnTo>
                  <a:cubicBezTo>
                    <a:pt x="2901" y="3194"/>
                    <a:pt x="2899" y="3194"/>
                    <a:pt x="2898" y="3194"/>
                  </a:cubicBezTo>
                  <a:lnTo>
                    <a:pt x="2835" y="3200"/>
                  </a:lnTo>
                  <a:lnTo>
                    <a:pt x="336" y="3200"/>
                  </a:lnTo>
                  <a:lnTo>
                    <a:pt x="271" y="3194"/>
                  </a:lnTo>
                  <a:cubicBezTo>
                    <a:pt x="270" y="3194"/>
                    <a:pt x="268" y="3194"/>
                    <a:pt x="266" y="3193"/>
                  </a:cubicBezTo>
                  <a:lnTo>
                    <a:pt x="208" y="3175"/>
                  </a:lnTo>
                  <a:cubicBezTo>
                    <a:pt x="207" y="3175"/>
                    <a:pt x="205" y="3174"/>
                    <a:pt x="204" y="3174"/>
                  </a:cubicBezTo>
                  <a:lnTo>
                    <a:pt x="151" y="3145"/>
                  </a:lnTo>
                  <a:cubicBezTo>
                    <a:pt x="150" y="3144"/>
                    <a:pt x="148" y="3143"/>
                    <a:pt x="147" y="3142"/>
                  </a:cubicBezTo>
                  <a:lnTo>
                    <a:pt x="101" y="3104"/>
                  </a:lnTo>
                  <a:cubicBezTo>
                    <a:pt x="100" y="3103"/>
                    <a:pt x="99" y="3102"/>
                    <a:pt x="98" y="3101"/>
                  </a:cubicBezTo>
                  <a:lnTo>
                    <a:pt x="59" y="3055"/>
                  </a:lnTo>
                  <a:cubicBezTo>
                    <a:pt x="58" y="3054"/>
                    <a:pt x="57" y="3052"/>
                    <a:pt x="56" y="3051"/>
                  </a:cubicBezTo>
                  <a:lnTo>
                    <a:pt x="28" y="2998"/>
                  </a:lnTo>
                  <a:cubicBezTo>
                    <a:pt x="28" y="2996"/>
                    <a:pt x="27" y="2995"/>
                    <a:pt x="27" y="2994"/>
                  </a:cubicBezTo>
                  <a:lnTo>
                    <a:pt x="8" y="2935"/>
                  </a:lnTo>
                  <a:cubicBezTo>
                    <a:pt x="7" y="2933"/>
                    <a:pt x="7" y="2931"/>
                    <a:pt x="7" y="2930"/>
                  </a:cubicBezTo>
                  <a:lnTo>
                    <a:pt x="1" y="2867"/>
                  </a:lnTo>
                  <a:lnTo>
                    <a:pt x="0" y="336"/>
                  </a:lnTo>
                  <a:close/>
                  <a:moveTo>
                    <a:pt x="48" y="2862"/>
                  </a:moveTo>
                  <a:lnTo>
                    <a:pt x="54" y="2925"/>
                  </a:lnTo>
                  <a:lnTo>
                    <a:pt x="53" y="2920"/>
                  </a:lnTo>
                  <a:lnTo>
                    <a:pt x="72" y="2979"/>
                  </a:lnTo>
                  <a:lnTo>
                    <a:pt x="71" y="2975"/>
                  </a:lnTo>
                  <a:lnTo>
                    <a:pt x="99" y="3028"/>
                  </a:lnTo>
                  <a:lnTo>
                    <a:pt x="96" y="3024"/>
                  </a:lnTo>
                  <a:lnTo>
                    <a:pt x="135" y="3070"/>
                  </a:lnTo>
                  <a:lnTo>
                    <a:pt x="132" y="3067"/>
                  </a:lnTo>
                  <a:lnTo>
                    <a:pt x="178" y="3105"/>
                  </a:lnTo>
                  <a:lnTo>
                    <a:pt x="174" y="3102"/>
                  </a:lnTo>
                  <a:lnTo>
                    <a:pt x="227" y="3131"/>
                  </a:lnTo>
                  <a:lnTo>
                    <a:pt x="223" y="3130"/>
                  </a:lnTo>
                  <a:lnTo>
                    <a:pt x="281" y="3148"/>
                  </a:lnTo>
                  <a:lnTo>
                    <a:pt x="276" y="3147"/>
                  </a:lnTo>
                  <a:lnTo>
                    <a:pt x="336" y="3152"/>
                  </a:lnTo>
                  <a:lnTo>
                    <a:pt x="2830" y="3153"/>
                  </a:lnTo>
                  <a:lnTo>
                    <a:pt x="2893" y="3147"/>
                  </a:lnTo>
                  <a:lnTo>
                    <a:pt x="2888" y="3148"/>
                  </a:lnTo>
                  <a:lnTo>
                    <a:pt x="2947" y="3130"/>
                  </a:lnTo>
                  <a:lnTo>
                    <a:pt x="2943" y="3131"/>
                  </a:lnTo>
                  <a:lnTo>
                    <a:pt x="2996" y="3102"/>
                  </a:lnTo>
                  <a:lnTo>
                    <a:pt x="2992" y="3105"/>
                  </a:lnTo>
                  <a:lnTo>
                    <a:pt x="3038" y="3067"/>
                  </a:lnTo>
                  <a:lnTo>
                    <a:pt x="3035" y="3070"/>
                  </a:lnTo>
                  <a:lnTo>
                    <a:pt x="3073" y="3024"/>
                  </a:lnTo>
                  <a:lnTo>
                    <a:pt x="3070" y="3028"/>
                  </a:lnTo>
                  <a:lnTo>
                    <a:pt x="3099" y="2975"/>
                  </a:lnTo>
                  <a:lnTo>
                    <a:pt x="3098" y="2979"/>
                  </a:lnTo>
                  <a:lnTo>
                    <a:pt x="3116" y="2920"/>
                  </a:lnTo>
                  <a:lnTo>
                    <a:pt x="3115" y="2925"/>
                  </a:lnTo>
                  <a:lnTo>
                    <a:pt x="3120" y="2864"/>
                  </a:lnTo>
                  <a:lnTo>
                    <a:pt x="3121" y="339"/>
                  </a:lnTo>
                  <a:lnTo>
                    <a:pt x="3115" y="276"/>
                  </a:lnTo>
                  <a:lnTo>
                    <a:pt x="3116" y="281"/>
                  </a:lnTo>
                  <a:lnTo>
                    <a:pt x="3098" y="223"/>
                  </a:lnTo>
                  <a:lnTo>
                    <a:pt x="3099" y="227"/>
                  </a:lnTo>
                  <a:lnTo>
                    <a:pt x="3070" y="174"/>
                  </a:lnTo>
                  <a:lnTo>
                    <a:pt x="3073" y="178"/>
                  </a:lnTo>
                  <a:lnTo>
                    <a:pt x="3035" y="132"/>
                  </a:lnTo>
                  <a:lnTo>
                    <a:pt x="3038" y="135"/>
                  </a:lnTo>
                  <a:lnTo>
                    <a:pt x="2992" y="96"/>
                  </a:lnTo>
                  <a:lnTo>
                    <a:pt x="2996" y="99"/>
                  </a:lnTo>
                  <a:lnTo>
                    <a:pt x="2943" y="71"/>
                  </a:lnTo>
                  <a:lnTo>
                    <a:pt x="2947" y="72"/>
                  </a:lnTo>
                  <a:lnTo>
                    <a:pt x="2888" y="53"/>
                  </a:lnTo>
                  <a:lnTo>
                    <a:pt x="2893" y="54"/>
                  </a:lnTo>
                  <a:lnTo>
                    <a:pt x="2832" y="48"/>
                  </a:lnTo>
                  <a:lnTo>
                    <a:pt x="339" y="48"/>
                  </a:lnTo>
                  <a:lnTo>
                    <a:pt x="276" y="54"/>
                  </a:lnTo>
                  <a:lnTo>
                    <a:pt x="281" y="53"/>
                  </a:lnTo>
                  <a:lnTo>
                    <a:pt x="223" y="72"/>
                  </a:lnTo>
                  <a:lnTo>
                    <a:pt x="227" y="71"/>
                  </a:lnTo>
                  <a:lnTo>
                    <a:pt x="174" y="99"/>
                  </a:lnTo>
                  <a:lnTo>
                    <a:pt x="178" y="96"/>
                  </a:lnTo>
                  <a:lnTo>
                    <a:pt x="132" y="135"/>
                  </a:lnTo>
                  <a:lnTo>
                    <a:pt x="135" y="132"/>
                  </a:lnTo>
                  <a:lnTo>
                    <a:pt x="96" y="178"/>
                  </a:lnTo>
                  <a:lnTo>
                    <a:pt x="99" y="174"/>
                  </a:lnTo>
                  <a:lnTo>
                    <a:pt x="71" y="227"/>
                  </a:lnTo>
                  <a:lnTo>
                    <a:pt x="72" y="223"/>
                  </a:lnTo>
                  <a:lnTo>
                    <a:pt x="53" y="281"/>
                  </a:lnTo>
                  <a:lnTo>
                    <a:pt x="54" y="276"/>
                  </a:lnTo>
                  <a:lnTo>
                    <a:pt x="48" y="336"/>
                  </a:lnTo>
                  <a:lnTo>
                    <a:pt x="48" y="286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3314726" y="3211523"/>
              <a:ext cx="1308100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Itens financiáveis: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2965476" y="3462348"/>
              <a:ext cx="1963738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 Infraestrutura da Unidade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2965476" y="3636973"/>
              <a:ext cx="1363663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recuperação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2965476" y="3811598"/>
              <a:ext cx="1538288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recicláveis (galpão de 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2965476" y="3986223"/>
              <a:ext cx="1811338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triagem) e equipamentos;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2965476" y="4227523"/>
              <a:ext cx="1952625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 Infraestrutura da unidade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2965476" y="4402148"/>
              <a:ext cx="1898650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 compostagem (pátio de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2965476" y="4586298"/>
              <a:ext cx="1231900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compostagem) e 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2965476" y="4760923"/>
              <a:ext cx="1079500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equipamentos.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" name="Diagrama 3"/>
          <p:cNvGraphicFramePr/>
          <p:nvPr/>
        </p:nvGraphicFramePr>
        <p:xfrm>
          <a:off x="0" y="857232"/>
          <a:ext cx="892971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50" y="145832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Processos Seletivos 2015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2257190"/>
            <a:ext cx="778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Critérios de Elegibilidade:</a:t>
            </a:r>
            <a:endParaRPr lang="pt-BR" sz="12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Dentre os critérios de elegibilidade legal destaca-se: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Proposta que tenha anexado à carta consulta, ato normativo de instituição do órgão colegiado de controle social dos serviços de saneamento, conforme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Decreto nº 7.217 de 21 de Junho de 2010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pt-BR" sz="1000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71472" y="71435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Para o ano de 2015 a Funasa publicará seleções para as seguintes ações: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Resíduos Sólidos Urbanos,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Melhorias Sanitárias Domiciliares e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Melhorias Habitacionais para o Controle da Doença de Chagas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2910" y="3857628"/>
            <a:ext cx="7715304" cy="22467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solidFill>
                  <a:schemeClr val="bg1"/>
                </a:solidFill>
              </a:rPr>
              <a:t>Decreto nº 7.217 de 21 de Junho de 2010:</a:t>
            </a:r>
          </a:p>
          <a:p>
            <a:pPr marL="900000" algn="just"/>
            <a:r>
              <a:rPr lang="pt-BR" sz="1400" dirty="0" smtClean="0">
                <a:solidFill>
                  <a:schemeClr val="bg1"/>
                </a:solidFill>
                <a:latin typeface="+mj-lt"/>
              </a:rPr>
              <a:t>“Art. 34.  O controle social dos serviços públicos de saneamento básico poderá ser instituído mediante adoção, entre outros, dos seguintes mecanismos:</a:t>
            </a:r>
          </a:p>
          <a:p>
            <a:pPr marL="900000" algn="just"/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IV - participação de órgãos colegiados de caráter consultivo na formulação da política de saneamento básico, bem como no seu planejamento e avaliação.</a:t>
            </a:r>
            <a:endParaRPr lang="pt-BR" sz="1400" dirty="0" smtClean="0">
              <a:solidFill>
                <a:schemeClr val="bg1"/>
              </a:solidFill>
            </a:endParaRPr>
          </a:p>
          <a:p>
            <a:pPr marL="900000" algn="just"/>
            <a:r>
              <a:rPr lang="pt-BR" sz="1400" dirty="0" smtClean="0">
                <a:solidFill>
                  <a:schemeClr val="bg1"/>
                </a:solidFill>
              </a:rPr>
              <a:t>§ 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pt-BR" sz="1400" strike="sngStrike" dirty="0" smtClean="0">
                <a:solidFill>
                  <a:schemeClr val="bg1"/>
                </a:solidFill>
                <a:latin typeface="+mj-lt"/>
              </a:rPr>
              <a:t>º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  Após 31 de dezembro de 2014, será </a:t>
            </a:r>
            <a:r>
              <a:rPr lang="pt-BR" sz="1400" b="1" u="sng" dirty="0" smtClean="0">
                <a:solidFill>
                  <a:schemeClr val="bg1"/>
                </a:solidFill>
                <a:latin typeface="+mj-lt"/>
              </a:rPr>
              <a:t>vedado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 o acesso aos recursos federais ou aos geridos ou administrados por órgão ou entidade da União, quando </a:t>
            </a:r>
            <a:r>
              <a:rPr lang="pt-BR" sz="1400" b="1" u="sng" dirty="0" smtClean="0">
                <a:solidFill>
                  <a:schemeClr val="bg1"/>
                </a:solidFill>
                <a:latin typeface="+mj-lt"/>
              </a:rPr>
              <a:t>destinados a serviços de saneamento básico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, àqueles titulares de serviços públicos de saneamento básico que não instituírem, por meio de legislação específica, o controle social realizado por órgão colegiado, nos termos do inciso IV do </a:t>
            </a:r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caput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.”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4475" y="85725"/>
            <a:ext cx="8613805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Políticas Integradas com a Participação Social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000372"/>
            <a:ext cx="9144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José Antônio da Motta Ribeiro</a:t>
            </a:r>
            <a:endParaRPr lang="pt-BR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00430" y="357187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tx2">
                    <a:lumMod val="75000"/>
                  </a:schemeClr>
                </a:solidFill>
              </a:rPr>
              <a:t>Coordenador  Geral</a:t>
            </a:r>
            <a:endParaRPr lang="pt-B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0005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Coordenação-Geral de Engenharia Sanitária (</a:t>
            </a:r>
            <a:r>
              <a:rPr lang="pt-BR" sz="28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Cgesa</a:t>
            </a:r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 </a:t>
            </a:r>
          </a:p>
          <a:p>
            <a:pPr algn="ctr">
              <a:defRPr/>
            </a:pPr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Departamento de Engenharia de Saúde Pública (</a:t>
            </a:r>
            <a:r>
              <a:rPr lang="pt-BR" sz="28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Densp</a:t>
            </a:r>
            <a:r>
              <a:rPr lang="pt-BR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pt-BR" sz="28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72132" y="5357826"/>
            <a:ext cx="312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jose.a.ribeiro@funasa.gov.br</a:t>
            </a:r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50017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OBRIGADO!</a:t>
            </a:r>
            <a:endParaRPr lang="pt-BR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05064"/>
            <a:ext cx="9144000" cy="2857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Diagrama 11"/>
          <p:cNvGraphicFramePr/>
          <p:nvPr/>
        </p:nvGraphicFramePr>
        <p:xfrm>
          <a:off x="571472" y="928670"/>
          <a:ext cx="80010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50" y="71438"/>
            <a:ext cx="8643968" cy="511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Políticas Integradas com Participação Social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5499102" y="6472238"/>
            <a:ext cx="3573492" cy="385762"/>
            <a:chOff x="5213350" y="6472238"/>
            <a:chExt cx="3573492" cy="385762"/>
          </a:xfrm>
        </p:grpSpPr>
        <p:pic>
          <p:nvPicPr>
            <p:cNvPr id="14" name="Imagem 4" descr="ASS_FUNASA_HOR_COL_CURVA.wmf"/>
            <p:cNvPicPr>
              <a:picLocks noChangeAspect="1"/>
            </p:cNvPicPr>
            <p:nvPr/>
          </p:nvPicPr>
          <p:blipFill>
            <a:blip r:embed="rId7" cstate="print"/>
            <a:srcRect r="37021"/>
            <a:stretch>
              <a:fillRect/>
            </a:stretch>
          </p:blipFill>
          <p:spPr bwMode="auto">
            <a:xfrm>
              <a:off x="5213350" y="6472238"/>
              <a:ext cx="2430484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" descr="LogoGoverno2015 (2) (2)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CFFFD"/>
                </a:clrFrom>
                <a:clrTo>
                  <a:srgbClr val="FC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710" y="6500834"/>
              <a:ext cx="1000132" cy="33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3357554" y="3066162"/>
            <a:ext cx="25539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>Participação </a:t>
            </a:r>
          </a:p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>social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20988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4475" y="85725"/>
            <a:ext cx="8613805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Políticas Integradas com a Participação Social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596" y="1340768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2"/>
                </a:solidFill>
              </a:rPr>
              <a:t>Projeto SUSTENTAR</a:t>
            </a:r>
          </a:p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2"/>
                </a:solidFill>
              </a:rPr>
              <a:t>Apoio a Projetos de Coleta e Reciclagem de Materiais </a:t>
            </a:r>
          </a:p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2"/>
                </a:solidFill>
              </a:rPr>
              <a:t>Processos seletivos 2015</a:t>
            </a:r>
          </a:p>
          <a:p>
            <a:pPr>
              <a:buFont typeface="Wingdings" pitchFamily="2" charset="2"/>
              <a:buChar char="Ø"/>
            </a:pPr>
            <a:endParaRPr lang="pt-BR" sz="24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tx2"/>
                </a:solidFill>
              </a:rPr>
              <a:t>Apoio à elaboração de Planos Municipais de </a:t>
            </a:r>
            <a:r>
              <a:rPr lang="pt-BR" sz="2400" b="1" dirty="0">
                <a:solidFill>
                  <a:schemeClr val="tx2"/>
                </a:solidFill>
              </a:rPr>
              <a:t> </a:t>
            </a:r>
            <a:r>
              <a:rPr lang="pt-BR" sz="2400" b="1" dirty="0" smtClean="0">
                <a:solidFill>
                  <a:schemeClr val="tx2"/>
                </a:solidFill>
              </a:rPr>
              <a:t> 	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r>
              <a:rPr lang="pt-BR" sz="2400" b="1" dirty="0" smtClean="0">
                <a:solidFill>
                  <a:schemeClr val="tx2"/>
                </a:solidFill>
              </a:rPr>
              <a:t>	Saneamento Básico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7158" y="11429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SUSTENTAR - Proposta estratégica para apoiar a sustentabilidade das  ações de saneamento rural da Funasa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249289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Capacitação de Técnicos e Gestores Municipais em Sistemas Simplificados  de Abastecimento de Água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5576" y="3501008"/>
            <a:ext cx="7715304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A 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Fundação Nacional de Saúde – Funasa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, é o órgão do Governo Federal responsável pela implementação de ações de saneamento em áreas rurais de todos os municípios brasileiros, inclusive no atendimento às populações remanescentes de quilombos, assentamentos rurais e populações ribeirinhas, conforme estabelecido no Plano Plurianual de Governo (PPA 2012-2015).</a:t>
            </a:r>
            <a:endParaRPr lang="pt-BR" dirty="0">
              <a:solidFill>
                <a:schemeClr val="tx2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4475" y="85725"/>
            <a:ext cx="8613805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Políticas Integradas com a Participação Social</a:t>
            </a:r>
            <a:endParaRPr lang="pt-B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5720" y="928670"/>
            <a:ext cx="8429684" cy="451323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0467" tIns="40234" rIns="80467" bIns="40234">
            <a:spAutoFit/>
          </a:bodyPr>
          <a:lstStyle/>
          <a:p>
            <a:pPr algn="just" defTabSz="804863" eaLnBrk="0" hangingPunct="0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Implantação, diretamente pela Funasa, de 150 sistemas simplificados em comunidades rurais, compostos de: </a:t>
            </a:r>
          </a:p>
          <a:p>
            <a:pPr algn="just" defTabSz="804863" eaLnBrk="0" hangingPunct="0"/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Captação subterrânea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Tratamento simplificado (clorador de pastilhas, filtro redutor de ferro, dessalinizador)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Adução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Reservação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Distribuição (chafariz comunitário ou distribuição em rede preexistente)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Instalações de proteção (cercado de proteção)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Instalações extras (lavanderias e bebedouros para animais)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50" y="217270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2643182"/>
            <a:ext cx="7858180" cy="110799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Uma vez realizado o investimento para 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mudança de cenário</a:t>
            </a:r>
            <a:r>
              <a:rPr lang="pt-B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 uma situação crítica (ação estrutural), deve-se traçar 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trajetória paralela</a:t>
            </a:r>
            <a:r>
              <a:rPr lang="pt-B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para manutenção e melhoria do investimento (ação estruturante).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3857628"/>
            <a:ext cx="785818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Aspectos que dificultam a gestão e sustentabilidade das ações em áreas rurais:</a:t>
            </a:r>
          </a:p>
          <a:p>
            <a:pPr>
              <a:buBlip>
                <a:blip r:embed="rId3"/>
              </a:buBlip>
            </a:pPr>
            <a:r>
              <a:rPr lang="pt-BR" dirty="0" smtClean="0"/>
              <a:t>Dispersão da população;</a:t>
            </a:r>
          </a:p>
          <a:p>
            <a:pPr>
              <a:buBlip>
                <a:blip r:embed="rId3"/>
              </a:buBlip>
            </a:pPr>
            <a:r>
              <a:rPr lang="pt-BR" dirty="0" smtClean="0"/>
              <a:t>Baixo nível socioeconômico dos habitantes;</a:t>
            </a:r>
          </a:p>
          <a:p>
            <a:pPr>
              <a:buBlip>
                <a:blip r:embed="rId3"/>
              </a:buBlip>
            </a:pPr>
            <a:r>
              <a:rPr lang="pt-BR" dirty="0" smtClean="0"/>
              <a:t>Dificuldade em garantir assistência técnica;</a:t>
            </a:r>
          </a:p>
          <a:p>
            <a:pPr>
              <a:buBlip>
                <a:blip r:embed="rId3"/>
              </a:buBlip>
            </a:pPr>
            <a:r>
              <a:rPr lang="pt-BR" dirty="0" smtClean="0"/>
              <a:t>Falta de capacitação aos prestadores dos serviços locais;</a:t>
            </a:r>
          </a:p>
          <a:p>
            <a:pPr>
              <a:buBlip>
                <a:blip r:embed="rId3"/>
              </a:buBlip>
            </a:pPr>
            <a:r>
              <a:rPr lang="pt-BR" dirty="0" smtClean="0"/>
              <a:t>Pouco interesse econômico financeiro por parte das companhias estaduais;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0034" y="857232"/>
            <a:ext cx="792961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i="1" dirty="0" smtClean="0"/>
              <a:t>A sustentabilidade das ações de saneamento significa o alcance de mudanças benéficas e duradouras no acesso aos serviços que levam a resultados e impactos positivos nas vidas das pessoas.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4322" y="2071678"/>
            <a:ext cx="6057942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700" dirty="0" smtClean="0"/>
              <a:t>Qual a dimensão do tempo para a sustentabilidade?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29454" y="1500174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/>
              <a:t>∞</a:t>
            </a:r>
            <a:endParaRPr lang="pt-BR" sz="8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5750" y="71438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5720" y="714356"/>
            <a:ext cx="8462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2000" b="1" i="1" dirty="0" smtClean="0">
                <a:solidFill>
                  <a:srgbClr val="4F81BD"/>
                </a:solidFill>
                <a:ea typeface="Times New Roman" pitchFamily="18" charset="0"/>
                <a:cs typeface="Times New Roman" pitchFamily="18" charset="0"/>
              </a:rPr>
              <a:t>Objetivo Geral</a:t>
            </a:r>
          </a:p>
          <a:p>
            <a:pPr algn="just" eaLnBrk="0" hangingPunct="0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Promover a sustentabilidade das ações de saneamento rural a partir do envolvimento da comunidade beneficiada com ações de educação em saúde e saneamento ambiental, bem como a capacitação dos gestores municipais, técnicos e representantes das comunidades beneficiadas nos seguintes temas: Alternativas de Gestão e Manutenção, Operação e Controle de Qualidade da Água dos sistemas implantados pela Funasa.</a:t>
            </a:r>
          </a:p>
          <a:p>
            <a:pPr algn="just" eaLnBrk="0" hangingPunct="0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 eaLnBrk="0" hangingPunct="0"/>
            <a:r>
              <a:rPr lang="pt-BR" sz="2000" b="1" i="1" dirty="0" smtClean="0">
                <a:solidFill>
                  <a:srgbClr val="4F81BD"/>
                </a:solidFill>
                <a:ea typeface="Times New Roman" pitchFamily="18" charset="0"/>
                <a:cs typeface="Times New Roman" pitchFamily="18" charset="0"/>
              </a:rPr>
              <a:t>Objetivos Específicos</a:t>
            </a:r>
            <a:endParaRPr lang="pt-BR" sz="2000" b="1" dirty="0" smtClean="0"/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Sensibilização da população, quanto aos aspectos de Saúde e Saneamento Ambiental, com priorização nos efeitos positivos do consumo de água tratada; 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“Trabalhar” a apropriação do sistema pela comunidade beneficiada;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Apresentar aos municípios alternativas de gestão de sucesso para o Saneamento Rural;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Selecionar alternativa de gestão compatível à realidade da comunidade; e</a:t>
            </a:r>
          </a:p>
          <a:p>
            <a:pPr marL="0" marR="0" lvl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Capacitar representante da comunidade para operar, manter e realizar o controle da qualidade da água nos sistemas implantados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 eaLnBrk="0" hangingPunct="0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50" y="71438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57158" y="21429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Fluxograma geral das ações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2844" y="571480"/>
            <a:ext cx="4000528" cy="5500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14810" y="571480"/>
            <a:ext cx="4572032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796103" y="719112"/>
            <a:ext cx="164307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Município Assina o Acordo de Cooperação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6815150" y="5314963"/>
            <a:ext cx="1579879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Indica Gestor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6816741" y="4567246"/>
            <a:ext cx="1579879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Indica Técnico Operacional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2200259" y="2166929"/>
            <a:ext cx="164307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Capacita em Alternativas de Gestão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>
            <a:off x="214282" y="2166929"/>
            <a:ext cx="164307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Capacita o técnico operacional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4457699" y="719112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Município Selecionado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142976" y="714356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Funasa</a:t>
            </a:r>
            <a:endParaRPr lang="pt-BR" sz="3200" dirty="0"/>
          </a:p>
        </p:txBody>
      </p:sp>
      <p:sp>
        <p:nvSpPr>
          <p:cNvPr id="20" name="Fluxograma: Decisão 19"/>
          <p:cNvSpPr/>
          <p:nvPr/>
        </p:nvSpPr>
        <p:spPr>
          <a:xfrm>
            <a:off x="4281486" y="2071678"/>
            <a:ext cx="2000264" cy="118415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Gestão Estruturada p/ </a:t>
            </a:r>
            <a:r>
              <a:rPr lang="pt-BR" sz="1200" b="1" dirty="0" err="1" smtClean="0"/>
              <a:t>San</a:t>
            </a:r>
            <a:r>
              <a:rPr lang="pt-BR" sz="1200" b="1" dirty="0" smtClean="0"/>
              <a:t> Rural?</a:t>
            </a:r>
            <a:endParaRPr lang="pt-BR" sz="1200" b="1" dirty="0"/>
          </a:p>
        </p:txBody>
      </p:sp>
      <p:cxnSp>
        <p:nvCxnSpPr>
          <p:cNvPr id="21" name="Conector angulado 36"/>
          <p:cNvCxnSpPr>
            <a:stCxn id="20" idx="2"/>
            <a:endCxn id="14" idx="1"/>
          </p:cNvCxnSpPr>
          <p:nvPr/>
        </p:nvCxnSpPr>
        <p:spPr>
          <a:xfrm rot="16200000" flipH="1">
            <a:off x="4893801" y="3643647"/>
            <a:ext cx="2309166" cy="153353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929058" y="235743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Não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85756" y="310472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Não</a:t>
            </a:r>
            <a:endParaRPr lang="pt-BR" sz="1600" dirty="0"/>
          </a:p>
        </p:txBody>
      </p:sp>
      <p:sp>
        <p:nvSpPr>
          <p:cNvPr id="24" name="Retângulo 23"/>
          <p:cNvSpPr/>
          <p:nvPr/>
        </p:nvSpPr>
        <p:spPr>
          <a:xfrm>
            <a:off x="6829441" y="2205017"/>
            <a:ext cx="157163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Município compromete-se com gestão do investimento</a:t>
            </a:r>
            <a:endParaRPr lang="pt-BR" sz="1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143636" y="2166921"/>
            <a:ext cx="49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Sim</a:t>
            </a:r>
            <a:endParaRPr lang="pt-BR" sz="1600" dirty="0"/>
          </a:p>
        </p:txBody>
      </p:sp>
      <p:cxnSp>
        <p:nvCxnSpPr>
          <p:cNvPr id="26" name="Conector de seta reta 25"/>
          <p:cNvCxnSpPr>
            <a:stCxn id="19" idx="3"/>
            <a:endCxn id="18" idx="1"/>
          </p:cNvCxnSpPr>
          <p:nvPr/>
        </p:nvCxnSpPr>
        <p:spPr>
          <a:xfrm>
            <a:off x="2786050" y="1171556"/>
            <a:ext cx="1671649" cy="4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8" idx="3"/>
            <a:endCxn id="13" idx="1"/>
          </p:cNvCxnSpPr>
          <p:nvPr/>
        </p:nvCxnSpPr>
        <p:spPr>
          <a:xfrm>
            <a:off x="6100773" y="1176312"/>
            <a:ext cx="6953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>
            <a:stCxn id="19" idx="2"/>
            <a:endCxn id="16" idx="0"/>
          </p:cNvCxnSpPr>
          <p:nvPr/>
        </p:nvCxnSpPr>
        <p:spPr>
          <a:xfrm rot="16200000" flipH="1">
            <a:off x="2224068" y="1369200"/>
            <a:ext cx="538173" cy="105728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79"/>
          <p:cNvCxnSpPr/>
          <p:nvPr/>
        </p:nvCxnSpPr>
        <p:spPr>
          <a:xfrm rot="16200000" flipH="1">
            <a:off x="3075771" y="1103296"/>
            <a:ext cx="1710543" cy="579044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2201846" y="3535356"/>
            <a:ext cx="1643074" cy="10001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Verifica/escolhe</a:t>
            </a:r>
          </a:p>
          <a:p>
            <a:pPr algn="ctr"/>
            <a:r>
              <a:rPr lang="pt-BR" sz="1600" dirty="0" smtClean="0"/>
              <a:t>Alternativas de Gestão</a:t>
            </a:r>
            <a:endParaRPr lang="pt-BR" sz="1600" dirty="0"/>
          </a:p>
        </p:txBody>
      </p:sp>
      <p:sp>
        <p:nvSpPr>
          <p:cNvPr id="31" name="Retângulo 30"/>
          <p:cNvSpPr/>
          <p:nvPr/>
        </p:nvSpPr>
        <p:spPr>
          <a:xfrm>
            <a:off x="2201846" y="4960948"/>
            <a:ext cx="1643074" cy="10001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Apoio à Gestão</a:t>
            </a:r>
            <a:endParaRPr lang="pt-BR" sz="1600" b="1" dirty="0"/>
          </a:p>
        </p:txBody>
      </p:sp>
      <p:cxnSp>
        <p:nvCxnSpPr>
          <p:cNvPr id="32" name="Conector reto 31"/>
          <p:cNvCxnSpPr>
            <a:stCxn id="15" idx="2"/>
            <a:endCxn id="14" idx="0"/>
          </p:cNvCxnSpPr>
          <p:nvPr/>
        </p:nvCxnSpPr>
        <p:spPr>
          <a:xfrm flipH="1">
            <a:off x="7605090" y="5067312"/>
            <a:ext cx="1591" cy="247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8" idx="2"/>
            <a:endCxn id="20" idx="0"/>
          </p:cNvCxnSpPr>
          <p:nvPr/>
        </p:nvCxnSpPr>
        <p:spPr>
          <a:xfrm>
            <a:off x="5279236" y="1633512"/>
            <a:ext cx="2382" cy="4381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13" idx="3"/>
          </p:cNvCxnSpPr>
          <p:nvPr/>
        </p:nvCxnSpPr>
        <p:spPr>
          <a:xfrm flipH="1">
            <a:off x="8399489" y="1176312"/>
            <a:ext cx="39688" cy="2378895"/>
          </a:xfrm>
          <a:prstGeom prst="bentConnector3">
            <a:avLst>
              <a:gd name="adj1" fmla="val -57599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/>
          <p:nvPr/>
        </p:nvCxnSpPr>
        <p:spPr>
          <a:xfrm rot="5400000">
            <a:off x="1231080" y="1433495"/>
            <a:ext cx="538173" cy="92869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3021796" y="3167061"/>
            <a:ext cx="1587" cy="3682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3023383" y="4535488"/>
            <a:ext cx="0" cy="425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6827853" y="3305174"/>
            <a:ext cx="1571636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Compromete-se com a sustentabilidade</a:t>
            </a:r>
            <a:endParaRPr lang="pt-BR" sz="1200" dirty="0"/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6281750" y="2662217"/>
            <a:ext cx="547691" cy="1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H="1">
            <a:off x="3843333" y="2663754"/>
            <a:ext cx="438153" cy="32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25" grpId="0"/>
      <p:bldP spid="30" grpId="0" animBg="1"/>
      <p:bldP spid="31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dayany.salati\Pictures\2014-11-06 Cel day dez 2014\Cel day dez 2014 1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610" y="928670"/>
            <a:ext cx="13681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upo 5"/>
          <p:cNvGrpSpPr/>
          <p:nvPr/>
        </p:nvGrpSpPr>
        <p:grpSpPr>
          <a:xfrm>
            <a:off x="214314" y="1373258"/>
            <a:ext cx="3203848" cy="902888"/>
            <a:chOff x="0" y="1285885"/>
            <a:chExt cx="3100426" cy="1260078"/>
          </a:xfrm>
          <a:solidFill>
            <a:schemeClr val="accent5">
              <a:lumMod val="50000"/>
            </a:schemeClr>
          </a:solidFill>
        </p:grpSpPr>
        <p:sp>
          <p:nvSpPr>
            <p:cNvPr id="7" name="Retângulo de cantos arredondados 6"/>
            <p:cNvSpPr/>
            <p:nvPr/>
          </p:nvSpPr>
          <p:spPr>
            <a:xfrm>
              <a:off x="0" y="1285885"/>
              <a:ext cx="3100426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36906" y="1322791"/>
              <a:ext cx="3026614" cy="1186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Pacto Pelo Saneamento</a:t>
              </a:r>
              <a:endParaRPr lang="pt-BR" sz="16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357554" y="2444828"/>
            <a:ext cx="2500330" cy="974326"/>
            <a:chOff x="3255134" y="1285882"/>
            <a:chExt cx="1664762" cy="1260078"/>
          </a:xfrm>
          <a:solidFill>
            <a:schemeClr val="accent1">
              <a:lumMod val="75000"/>
            </a:schemeClr>
          </a:solidFill>
        </p:grpSpPr>
        <p:sp>
          <p:nvSpPr>
            <p:cNvPr id="10" name="Retângulo de cantos arredondados 9"/>
            <p:cNvSpPr/>
            <p:nvPr/>
          </p:nvSpPr>
          <p:spPr>
            <a:xfrm>
              <a:off x="3255134" y="1285882"/>
              <a:ext cx="1664762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3292040" y="1322788"/>
              <a:ext cx="1590950" cy="11862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 smtClean="0"/>
                <a:t>Capacitação</a:t>
              </a:r>
              <a:endParaRPr lang="pt-BR" sz="16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950051" y="3373522"/>
            <a:ext cx="2419367" cy="912217"/>
            <a:chOff x="5032961" y="1240253"/>
            <a:chExt cx="1239462" cy="1269407"/>
          </a:xfrm>
          <a:solidFill>
            <a:schemeClr val="accent3">
              <a:lumMod val="50000"/>
            </a:schemeClr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5032961" y="1240253"/>
              <a:ext cx="1239462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69264" y="1322188"/>
              <a:ext cx="1166856" cy="1187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 smtClean="0"/>
                <a:t>Sustentabilidade</a:t>
              </a:r>
              <a:endParaRPr lang="pt-BR" sz="1600" kern="1200" dirty="0"/>
            </a:p>
          </p:txBody>
        </p:sp>
      </p:grpSp>
      <p:grpSp>
        <p:nvGrpSpPr>
          <p:cNvPr id="15" name="Grupo 17"/>
          <p:cNvGrpSpPr/>
          <p:nvPr/>
        </p:nvGrpSpPr>
        <p:grpSpPr>
          <a:xfrm>
            <a:off x="274193" y="2311476"/>
            <a:ext cx="1521250" cy="1428760"/>
            <a:chOff x="1" y="2643201"/>
            <a:chExt cx="1216531" cy="1260078"/>
          </a:xfrm>
          <a:solidFill>
            <a:schemeClr val="accent5">
              <a:lumMod val="75000"/>
            </a:schemeClr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1" y="2643201"/>
              <a:ext cx="1216531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35632" y="2678832"/>
              <a:ext cx="1145269" cy="1188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Abordagem dos municípios para sensibilização</a:t>
              </a:r>
              <a:endParaRPr lang="pt-BR" sz="1500" kern="1200" dirty="0"/>
            </a:p>
          </p:txBody>
        </p:sp>
      </p:grpSp>
      <p:grpSp>
        <p:nvGrpSpPr>
          <p:cNvPr id="18" name="Grupo 20"/>
          <p:cNvGrpSpPr/>
          <p:nvPr/>
        </p:nvGrpSpPr>
        <p:grpSpPr>
          <a:xfrm>
            <a:off x="1848844" y="2301952"/>
            <a:ext cx="1512168" cy="1428760"/>
            <a:chOff x="1266791" y="2643201"/>
            <a:chExt cx="1235627" cy="1260078"/>
          </a:xfrm>
          <a:solidFill>
            <a:schemeClr val="accent5">
              <a:lumMod val="75000"/>
            </a:schemeClr>
          </a:solidFill>
        </p:grpSpPr>
        <p:sp>
          <p:nvSpPr>
            <p:cNvPr id="19" name="Retângulo de cantos arredondados 18"/>
            <p:cNvSpPr/>
            <p:nvPr/>
          </p:nvSpPr>
          <p:spPr>
            <a:xfrm>
              <a:off x="1285887" y="2643201"/>
              <a:ext cx="1216531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1266791" y="2678832"/>
              <a:ext cx="1199996" cy="1188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Oficina comunitária  para </a:t>
              </a:r>
              <a:r>
                <a:rPr lang="pt-BR" sz="1500" kern="1200" dirty="0" err="1" smtClean="0"/>
                <a:t>empoderamento</a:t>
              </a:r>
              <a:endParaRPr lang="pt-BR" sz="1500" kern="1200" dirty="0"/>
            </a:p>
          </p:txBody>
        </p:sp>
      </p:grpSp>
      <p:grpSp>
        <p:nvGrpSpPr>
          <p:cNvPr id="21" name="Grupo 23"/>
          <p:cNvGrpSpPr/>
          <p:nvPr/>
        </p:nvGrpSpPr>
        <p:grpSpPr>
          <a:xfrm>
            <a:off x="5938442" y="4302216"/>
            <a:ext cx="1216531" cy="1357322"/>
            <a:chOff x="5143537" y="2714648"/>
            <a:chExt cx="1216531" cy="1260078"/>
          </a:xfrm>
          <a:solidFill>
            <a:schemeClr val="accent3">
              <a:lumMod val="75000"/>
            </a:schemeClr>
          </a:solidFill>
        </p:grpSpPr>
        <p:sp>
          <p:nvSpPr>
            <p:cNvPr id="22" name="Retângulo de cantos arredondados 21"/>
            <p:cNvSpPr/>
            <p:nvPr/>
          </p:nvSpPr>
          <p:spPr>
            <a:xfrm>
              <a:off x="5143537" y="2714648"/>
              <a:ext cx="1216531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tângulo 22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Apoio à estruturação da gestão</a:t>
              </a:r>
              <a:endParaRPr lang="pt-BR" sz="1500" kern="1200" dirty="0"/>
            </a:p>
          </p:txBody>
        </p:sp>
      </p:grpSp>
      <p:grpSp>
        <p:nvGrpSpPr>
          <p:cNvPr id="24" name="Grupo 29"/>
          <p:cNvGrpSpPr/>
          <p:nvPr/>
        </p:nvGrpSpPr>
        <p:grpSpPr>
          <a:xfrm>
            <a:off x="3357554" y="3444960"/>
            <a:ext cx="1214446" cy="642942"/>
            <a:chOff x="5143537" y="2714648"/>
            <a:chExt cx="1216531" cy="126007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5143537" y="2714648"/>
              <a:ext cx="1216531" cy="12600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Alternativas de Gestão</a:t>
              </a:r>
              <a:endParaRPr lang="pt-BR" sz="14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/>
            </a:p>
          </p:txBody>
        </p:sp>
      </p:grpSp>
      <p:grpSp>
        <p:nvGrpSpPr>
          <p:cNvPr id="27" name="Grupo 32"/>
          <p:cNvGrpSpPr/>
          <p:nvPr/>
        </p:nvGrpSpPr>
        <p:grpSpPr>
          <a:xfrm>
            <a:off x="4643438" y="3444960"/>
            <a:ext cx="1214446" cy="642942"/>
            <a:chOff x="5143537" y="2714648"/>
            <a:chExt cx="1216531" cy="1260078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5143537" y="2714648"/>
              <a:ext cx="1216531" cy="12600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Técnico Operacional</a:t>
              </a:r>
              <a:r>
                <a:rPr lang="pt-BR" dirty="0" smtClean="0"/>
                <a:t> </a:t>
              </a:r>
              <a:endParaRPr lang="pt-BR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/>
            </a:p>
          </p:txBody>
        </p:sp>
      </p:grpSp>
      <p:grpSp>
        <p:nvGrpSpPr>
          <p:cNvPr id="30" name="Grupo 41"/>
          <p:cNvGrpSpPr/>
          <p:nvPr/>
        </p:nvGrpSpPr>
        <p:grpSpPr>
          <a:xfrm>
            <a:off x="7152888" y="4302216"/>
            <a:ext cx="1216531" cy="1357322"/>
            <a:chOff x="5143537" y="2714648"/>
            <a:chExt cx="1216531" cy="1260078"/>
          </a:xfrm>
          <a:solidFill>
            <a:schemeClr val="accent3">
              <a:lumMod val="75000"/>
            </a:schemeClr>
          </a:solidFill>
        </p:grpSpPr>
        <p:sp>
          <p:nvSpPr>
            <p:cNvPr id="31" name="Retângulo de cantos arredondados 30"/>
            <p:cNvSpPr/>
            <p:nvPr/>
          </p:nvSpPr>
          <p:spPr>
            <a:xfrm>
              <a:off x="5143537" y="2714648"/>
              <a:ext cx="1216531" cy="126007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/>
                <a:t>Comunidade envolvida e capacitada</a:t>
              </a:r>
              <a:endParaRPr lang="pt-BR" sz="1500" kern="1200" dirty="0"/>
            </a:p>
          </p:txBody>
        </p:sp>
      </p:grpSp>
      <p:grpSp>
        <p:nvGrpSpPr>
          <p:cNvPr id="33" name="Grupo 35"/>
          <p:cNvGrpSpPr/>
          <p:nvPr/>
        </p:nvGrpSpPr>
        <p:grpSpPr>
          <a:xfrm>
            <a:off x="523847" y="3773575"/>
            <a:ext cx="2643206" cy="357190"/>
            <a:chOff x="0" y="1285885"/>
            <a:chExt cx="3100426" cy="1260078"/>
          </a:xfrm>
          <a:solidFill>
            <a:srgbClr val="FFFF00"/>
          </a:solidFill>
        </p:grpSpPr>
        <p:sp>
          <p:nvSpPr>
            <p:cNvPr id="34" name="Retângulo de cantos arredondados 33"/>
            <p:cNvSpPr/>
            <p:nvPr/>
          </p:nvSpPr>
          <p:spPr>
            <a:xfrm>
              <a:off x="0" y="1285885"/>
              <a:ext cx="3100426" cy="126007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tângulo 34"/>
            <p:cNvSpPr/>
            <p:nvPr/>
          </p:nvSpPr>
          <p:spPr>
            <a:xfrm>
              <a:off x="36906" y="1322791"/>
              <a:ext cx="3026614" cy="1186266"/>
            </a:xfrm>
            <a:prstGeom prst="rect">
              <a:avLst/>
            </a:prstGeom>
            <a:grpFill/>
            <a:ln>
              <a:solidFill>
                <a:schemeClr val="tx2"/>
              </a:solidFill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 smtClean="0">
                  <a:solidFill>
                    <a:schemeClr val="tx2"/>
                  </a:solidFill>
                </a:rPr>
                <a:t>Acordo de Cooperação</a:t>
              </a:r>
              <a:endParaRPr lang="pt-BR" sz="1600" b="1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6" name="Seta dobrada para cima 35"/>
          <p:cNvSpPr/>
          <p:nvPr/>
        </p:nvSpPr>
        <p:spPr>
          <a:xfrm flipV="1">
            <a:off x="3428992" y="1659010"/>
            <a:ext cx="1071570" cy="642942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Seta dobrada para cima 36"/>
          <p:cNvSpPr/>
          <p:nvPr/>
        </p:nvSpPr>
        <p:spPr>
          <a:xfrm flipV="1">
            <a:off x="6152756" y="2659142"/>
            <a:ext cx="1071570" cy="642942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Grupo 40"/>
          <p:cNvGrpSpPr/>
          <p:nvPr/>
        </p:nvGrpSpPr>
        <p:grpSpPr>
          <a:xfrm>
            <a:off x="3351816" y="4169030"/>
            <a:ext cx="1285884" cy="714380"/>
            <a:chOff x="5143538" y="2714648"/>
            <a:chExt cx="1288092" cy="1400087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5143538" y="2714648"/>
              <a:ext cx="1288092" cy="14000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Escolha da Alternativa de Gestão</a:t>
              </a:r>
              <a:endParaRPr lang="pt-BR" sz="1400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/>
            </a:p>
          </p:txBody>
        </p:sp>
      </p:grpSp>
      <p:grpSp>
        <p:nvGrpSpPr>
          <p:cNvPr id="41" name="Grupo 46"/>
          <p:cNvGrpSpPr/>
          <p:nvPr/>
        </p:nvGrpSpPr>
        <p:grpSpPr>
          <a:xfrm>
            <a:off x="4690088" y="4221418"/>
            <a:ext cx="1214446" cy="642942"/>
            <a:chOff x="5143537" y="2714648"/>
            <a:chExt cx="1216531" cy="1260078"/>
          </a:xfrm>
        </p:grpSpPr>
        <p:sp>
          <p:nvSpPr>
            <p:cNvPr id="42" name="Retângulo de cantos arredondados 41"/>
            <p:cNvSpPr/>
            <p:nvPr/>
          </p:nvSpPr>
          <p:spPr>
            <a:xfrm>
              <a:off x="5143537" y="2714648"/>
              <a:ext cx="1216531" cy="12600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Amigos da Água</a:t>
              </a:r>
              <a:endParaRPr lang="pt-BR" dirty="0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5179168" y="2750279"/>
              <a:ext cx="1145269" cy="1188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285750" y="217270"/>
            <a:ext cx="8643968" cy="4256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SUSTENTAR -  Apoio à sustentabilidade das ações de Saneamento Rural</a:t>
            </a:r>
            <a:endParaRPr lang="pt-BR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12521</TotalTime>
  <Words>1134</Words>
  <Application>Microsoft Office PowerPoint</Application>
  <PresentationFormat>Apresentação na tela (4:3)</PresentationFormat>
  <Paragraphs>210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usuário</cp:lastModifiedBy>
  <cp:revision>1657</cp:revision>
  <dcterms:created xsi:type="dcterms:W3CDTF">2007-03-30T14:32:51Z</dcterms:created>
  <dcterms:modified xsi:type="dcterms:W3CDTF">2015-05-27T11:40:51Z</dcterms:modified>
</cp:coreProperties>
</file>