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1" r:id="rId1"/>
  </p:sldMasterIdLst>
  <p:notesMasterIdLst>
    <p:notesMasterId r:id="rId39"/>
  </p:notesMasterIdLst>
  <p:handoutMasterIdLst>
    <p:handoutMasterId r:id="rId40"/>
  </p:handoutMasterIdLst>
  <p:sldIdLst>
    <p:sldId id="367" r:id="rId2"/>
    <p:sldId id="384" r:id="rId3"/>
    <p:sldId id="385" r:id="rId4"/>
    <p:sldId id="386" r:id="rId5"/>
    <p:sldId id="387" r:id="rId6"/>
    <p:sldId id="388" r:id="rId7"/>
    <p:sldId id="378" r:id="rId8"/>
    <p:sldId id="368" r:id="rId9"/>
    <p:sldId id="370" r:id="rId10"/>
    <p:sldId id="380" r:id="rId11"/>
    <p:sldId id="379" r:id="rId12"/>
    <p:sldId id="394" r:id="rId13"/>
    <p:sldId id="375" r:id="rId14"/>
    <p:sldId id="371" r:id="rId15"/>
    <p:sldId id="372" r:id="rId16"/>
    <p:sldId id="390" r:id="rId17"/>
    <p:sldId id="389" r:id="rId18"/>
    <p:sldId id="392" r:id="rId19"/>
    <p:sldId id="376" r:id="rId20"/>
    <p:sldId id="309" r:id="rId21"/>
    <p:sldId id="311" r:id="rId22"/>
    <p:sldId id="343" r:id="rId23"/>
    <p:sldId id="358" r:id="rId24"/>
    <p:sldId id="312" r:id="rId25"/>
    <p:sldId id="314" r:id="rId26"/>
    <p:sldId id="315" r:id="rId27"/>
    <p:sldId id="359" r:id="rId28"/>
    <p:sldId id="346" r:id="rId29"/>
    <p:sldId id="347" r:id="rId30"/>
    <p:sldId id="350" r:id="rId31"/>
    <p:sldId id="323" r:id="rId32"/>
    <p:sldId id="361" r:id="rId33"/>
    <p:sldId id="391" r:id="rId34"/>
    <p:sldId id="377" r:id="rId35"/>
    <p:sldId id="382" r:id="rId36"/>
    <p:sldId id="381" r:id="rId37"/>
    <p:sldId id="393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l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847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4" autoAdjust="0"/>
    <p:restoredTop sz="94595" autoAdjust="0"/>
  </p:normalViewPr>
  <p:slideViewPr>
    <p:cSldViewPr snapToGrid="0" snapToObjects="1">
      <p:cViewPr varScale="1">
        <p:scale>
          <a:sx n="39" d="100"/>
          <a:sy n="39" d="100"/>
        </p:scale>
        <p:origin x="-12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89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C1C36-F9B7-4E40-BE97-F648B2A8DA86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D03A2F1-C55A-4CB4-875B-BEFD4DFFDD9C}">
      <dgm:prSet phldrT="[Texto]" custT="1"/>
      <dgm:spPr>
        <a:gradFill flip="none" rotWithShape="1">
          <a:gsLst>
            <a:gs pos="0">
              <a:schemeClr val="accent6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6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6">
                <a:lumMod val="40000"/>
                <a:lumOff val="60000"/>
                <a:shade val="100000"/>
                <a:satMod val="115000"/>
              </a:schemeClr>
            </a:gs>
          </a:gsLst>
          <a:lin ang="16200000" scaled="1"/>
          <a:tileRect/>
        </a:gradFill>
        <a:effectLst>
          <a:glow rad="228600">
            <a:schemeClr val="accent6">
              <a:satMod val="175000"/>
              <a:alpha val="40000"/>
            </a:schemeClr>
          </a:glow>
          <a:innerShdw blurRad="114300">
            <a:prstClr val="black"/>
          </a:innerShdw>
        </a:effectLst>
      </dgm:spPr>
      <dgm:t>
        <a:bodyPr/>
        <a:lstStyle/>
        <a:p>
          <a:r>
            <a:rPr lang="pt-BR" sz="2400" dirty="0" smtClean="0"/>
            <a:t>Saúde e sustentabilidade socioambiental fortalecida para as populações do campo, florestas e das águas e de zonas urbanas vulneráveis </a:t>
          </a:r>
          <a:endParaRPr lang="pt-BR" sz="2400" dirty="0"/>
        </a:p>
      </dgm:t>
    </dgm:pt>
    <dgm:pt modelId="{6FFACCF9-3452-4FE3-94A1-F9E7E126D58C}" type="parTrans" cxnId="{84239517-6ED1-4C09-98EB-DB550CC14E95}">
      <dgm:prSet/>
      <dgm:spPr/>
      <dgm:t>
        <a:bodyPr/>
        <a:lstStyle/>
        <a:p>
          <a:endParaRPr lang="pt-BR"/>
        </a:p>
      </dgm:t>
    </dgm:pt>
    <dgm:pt modelId="{675D3917-25F6-4A15-AB83-FF33FDC547C0}" type="sibTrans" cxnId="{84239517-6ED1-4C09-98EB-DB550CC14E95}">
      <dgm:prSet custT="1"/>
      <dgm:spPr>
        <a:gradFill flip="none" rotWithShape="0">
          <a:gsLst>
            <a:gs pos="0">
              <a:schemeClr val="accent4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4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4">
                <a:lumMod val="40000"/>
                <a:lumOff val="60000"/>
                <a:shade val="100000"/>
                <a:satMod val="115000"/>
              </a:schemeClr>
            </a:gs>
          </a:gsLst>
          <a:lin ang="5400000" scaled="1"/>
          <a:tileRect/>
        </a:gra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pt-BR"/>
        </a:p>
      </dgm:t>
    </dgm:pt>
    <dgm:pt modelId="{7A8F9CF2-58A0-4CB3-B4C0-FB248E52721A}">
      <dgm:prSet phldrT="[Texto]" custT="1"/>
      <dgm:spPr>
        <a:gradFill flip="none" rotWithShape="0">
          <a:gsLst>
            <a:gs pos="0">
              <a:schemeClr val="accent6">
                <a:lumMod val="75000"/>
                <a:tint val="66000"/>
                <a:satMod val="160000"/>
              </a:schemeClr>
            </a:gs>
            <a:gs pos="50000">
              <a:schemeClr val="accent6">
                <a:lumMod val="75000"/>
                <a:tint val="44500"/>
                <a:satMod val="160000"/>
              </a:schemeClr>
            </a:gs>
            <a:gs pos="100000">
              <a:schemeClr val="accent6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t-BR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Saúde Saneamento e Direitos Humanos</a:t>
          </a:r>
          <a:endParaRPr lang="pt-BR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80895AF-158E-45E5-ABC7-B7E74EA17444}" type="parTrans" cxnId="{52302293-8F83-4F1D-BDF2-52E353CF6AFC}">
      <dgm:prSet/>
      <dgm:spPr/>
      <dgm:t>
        <a:bodyPr/>
        <a:lstStyle/>
        <a:p>
          <a:endParaRPr lang="pt-BR"/>
        </a:p>
      </dgm:t>
    </dgm:pt>
    <dgm:pt modelId="{BE5A4373-1F93-4533-AF13-25FB6EE1C4F3}" type="sibTrans" cxnId="{52302293-8F83-4F1D-BDF2-52E353CF6AFC}">
      <dgm:prSet/>
      <dgm:spPr>
        <a:solidFill>
          <a:srgbClr val="FFC000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pt-BR"/>
        </a:p>
      </dgm:t>
    </dgm:pt>
    <dgm:pt modelId="{E1319363-CFE5-4209-9180-B2034E4396E7}">
      <dgm:prSet phldrT="[Texto]" custT="1"/>
      <dgm:spPr>
        <a:gradFill flip="none" rotWithShape="0">
          <a:gsLst>
            <a:gs pos="0">
              <a:schemeClr val="accent6">
                <a:lumMod val="75000"/>
                <a:tint val="66000"/>
                <a:satMod val="160000"/>
              </a:schemeClr>
            </a:gs>
            <a:gs pos="50000">
              <a:schemeClr val="accent6">
                <a:lumMod val="75000"/>
                <a:tint val="44500"/>
                <a:satMod val="160000"/>
              </a:schemeClr>
            </a:gs>
            <a:gs pos="100000">
              <a:schemeClr val="accent6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t-BR" sz="115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Impacto de processos produtivos de grandes empreendimentos na saúde</a:t>
          </a:r>
          <a:endParaRPr lang="pt-BR" sz="115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F737C65-AE5C-4F85-AB80-7D1D63F8CB45}" type="parTrans" cxnId="{B461BED2-E1F8-4712-8BE4-84B7D011B8E0}">
      <dgm:prSet/>
      <dgm:spPr/>
      <dgm:t>
        <a:bodyPr/>
        <a:lstStyle/>
        <a:p>
          <a:endParaRPr lang="pt-BR"/>
        </a:p>
      </dgm:t>
    </dgm:pt>
    <dgm:pt modelId="{9498314B-C811-40AC-A557-7EE2878BFD12}" type="sibTrans" cxnId="{B461BED2-E1F8-4712-8BE4-84B7D011B8E0}">
      <dgm:prSet/>
      <dgm:spPr>
        <a:solidFill>
          <a:srgbClr val="FFC000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pt-BR"/>
        </a:p>
      </dgm:t>
    </dgm:pt>
    <dgm:pt modelId="{642D4996-EA90-4D99-835E-704B5D72F5CD}">
      <dgm:prSet phldrT="[Texto]"/>
      <dgm:spPr>
        <a:gradFill flip="none" rotWithShape="0">
          <a:gsLst>
            <a:gs pos="0">
              <a:schemeClr val="accent6">
                <a:lumMod val="75000"/>
                <a:tint val="66000"/>
                <a:satMod val="160000"/>
              </a:schemeClr>
            </a:gs>
            <a:gs pos="50000">
              <a:schemeClr val="accent6">
                <a:lumMod val="75000"/>
                <a:tint val="44500"/>
                <a:satMod val="160000"/>
              </a:schemeClr>
            </a:gs>
            <a:gs pos="100000">
              <a:schemeClr val="accent6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t-B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Formas sustentáveis de usufruto do território e sua relação com a saúde</a:t>
          </a:r>
          <a:endParaRPr lang="pt-BR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07D7045-F8CF-4511-99EB-B344600F8C0B}" type="parTrans" cxnId="{3D401A1E-1331-45B1-B026-8846D29EDDF0}">
      <dgm:prSet/>
      <dgm:spPr/>
      <dgm:t>
        <a:bodyPr/>
        <a:lstStyle/>
        <a:p>
          <a:endParaRPr lang="pt-BR"/>
        </a:p>
      </dgm:t>
    </dgm:pt>
    <dgm:pt modelId="{1DC8E75E-BE82-4D51-9262-EB373E296451}" type="sibTrans" cxnId="{3D401A1E-1331-45B1-B026-8846D29EDDF0}">
      <dgm:prSet/>
      <dgm:spPr>
        <a:solidFill>
          <a:srgbClr val="FFC000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pt-BR"/>
        </a:p>
      </dgm:t>
    </dgm:pt>
    <dgm:pt modelId="{F1B02475-CD48-4086-AE92-FA09034F670B}">
      <dgm:prSet phldrT="[Texto]" custT="1"/>
      <dgm:spPr>
        <a:gradFill flip="none" rotWithShape="0">
          <a:gsLst>
            <a:gs pos="0">
              <a:schemeClr val="accent6">
                <a:lumMod val="75000"/>
                <a:tint val="66000"/>
                <a:satMod val="160000"/>
              </a:schemeClr>
            </a:gs>
            <a:gs pos="50000">
              <a:schemeClr val="accent6">
                <a:lumMod val="75000"/>
                <a:tint val="44500"/>
                <a:satMod val="160000"/>
              </a:schemeClr>
            </a:gs>
            <a:gs pos="100000">
              <a:schemeClr val="accent6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t-BR" sz="15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Atenção Primária em Saúde, Ambiente e Trabalho</a:t>
          </a:r>
          <a:endParaRPr lang="pt-BR" sz="15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5033CCF-3F07-46E3-9501-FE391774B4DB}" type="parTrans" cxnId="{40D441E5-2833-4F56-84DF-2C90025362CE}">
      <dgm:prSet/>
      <dgm:spPr/>
      <dgm:t>
        <a:bodyPr/>
        <a:lstStyle/>
        <a:p>
          <a:endParaRPr lang="pt-BR"/>
        </a:p>
      </dgm:t>
    </dgm:pt>
    <dgm:pt modelId="{ACD38A65-0792-4DFE-B8BE-0377C4EFF7BA}" type="sibTrans" cxnId="{40D441E5-2833-4F56-84DF-2C90025362CE}">
      <dgm:prSet/>
      <dgm:spPr>
        <a:solidFill>
          <a:srgbClr val="FFC000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pt-BR"/>
        </a:p>
      </dgm:t>
    </dgm:pt>
    <dgm:pt modelId="{5B20CEDD-262C-4D17-853F-8F2FC1955269}" type="pres">
      <dgm:prSet presAssocID="{941C1C36-F9B7-4E40-BE97-F648B2A8DA8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5A5BF8C-23A5-4BB6-9A10-104FC5390C4B}" type="pres">
      <dgm:prSet presAssocID="{0D03A2F1-C55A-4CB4-875B-BEFD4DFFDD9C}" presName="centerShape" presStyleLbl="node0" presStyleIdx="0" presStyleCnt="1" custScaleX="173460" custScaleY="172883" custLinFactNeighborX="1172" custLinFactNeighborY="-1004"/>
      <dgm:spPr/>
      <dgm:t>
        <a:bodyPr/>
        <a:lstStyle/>
        <a:p>
          <a:endParaRPr lang="pt-BR"/>
        </a:p>
      </dgm:t>
    </dgm:pt>
    <dgm:pt modelId="{AC1BFC1E-49BE-44B6-A59B-25849AC24591}" type="pres">
      <dgm:prSet presAssocID="{7A8F9CF2-58A0-4CB3-B4C0-FB248E52721A}" presName="node" presStyleLbl="node1" presStyleIdx="0" presStyleCnt="4" custScaleX="117342" custScaleY="113402" custRadScaleRad="98289" custRadScaleInc="-335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10765E1-C183-44FA-A9D2-856E0494F543}" type="pres">
      <dgm:prSet presAssocID="{7A8F9CF2-58A0-4CB3-B4C0-FB248E52721A}" presName="dummy" presStyleCnt="0"/>
      <dgm:spPr/>
    </dgm:pt>
    <dgm:pt modelId="{F85D4D7E-4CD0-48A9-9DE4-367F65724377}" type="pres">
      <dgm:prSet presAssocID="{BE5A4373-1F93-4533-AF13-25FB6EE1C4F3}" presName="sibTrans" presStyleLbl="sibTrans2D1" presStyleIdx="0" presStyleCnt="4"/>
      <dgm:spPr/>
      <dgm:t>
        <a:bodyPr/>
        <a:lstStyle/>
        <a:p>
          <a:endParaRPr lang="pt-BR"/>
        </a:p>
      </dgm:t>
    </dgm:pt>
    <dgm:pt modelId="{D075368A-F757-4F84-A978-222AD0682E1F}" type="pres">
      <dgm:prSet presAssocID="{E1319363-CFE5-4209-9180-B2034E4396E7}" presName="node" presStyleLbl="node1" presStyleIdx="1" presStyleCnt="4" custScaleX="117342" custScaleY="1187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32A436-5C66-4451-A771-FF70119C9636}" type="pres">
      <dgm:prSet presAssocID="{E1319363-CFE5-4209-9180-B2034E4396E7}" presName="dummy" presStyleCnt="0"/>
      <dgm:spPr/>
    </dgm:pt>
    <dgm:pt modelId="{020F04DE-A359-4790-9719-C14C878CAC3E}" type="pres">
      <dgm:prSet presAssocID="{9498314B-C811-40AC-A557-7EE2878BFD12}" presName="sibTrans" presStyleLbl="sibTrans2D1" presStyleIdx="1" presStyleCnt="4"/>
      <dgm:spPr/>
      <dgm:t>
        <a:bodyPr/>
        <a:lstStyle/>
        <a:p>
          <a:endParaRPr lang="pt-BR"/>
        </a:p>
      </dgm:t>
    </dgm:pt>
    <dgm:pt modelId="{6A1CEBE1-F3BD-4D61-A6A9-7C45179B90D8}" type="pres">
      <dgm:prSet presAssocID="{F1B02475-CD48-4086-AE92-FA09034F670B}" presName="node" presStyleLbl="node1" presStyleIdx="2" presStyleCnt="4" custScaleX="117342" custScaleY="118719" custRadScaleRad="9223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D6900D-D9F1-4BC8-B0D9-B57E60331F8D}" type="pres">
      <dgm:prSet presAssocID="{F1B02475-CD48-4086-AE92-FA09034F670B}" presName="dummy" presStyleCnt="0"/>
      <dgm:spPr/>
    </dgm:pt>
    <dgm:pt modelId="{2461D37B-1526-45B4-A078-66AE55BB4679}" type="pres">
      <dgm:prSet presAssocID="{ACD38A65-0792-4DFE-B8BE-0377C4EFF7BA}" presName="sibTrans" presStyleLbl="sibTrans2D1" presStyleIdx="2" presStyleCnt="4"/>
      <dgm:spPr/>
      <dgm:t>
        <a:bodyPr/>
        <a:lstStyle/>
        <a:p>
          <a:endParaRPr lang="pt-BR"/>
        </a:p>
      </dgm:t>
    </dgm:pt>
    <dgm:pt modelId="{AA641976-A0D5-482B-AC60-E6536A175D05}" type="pres">
      <dgm:prSet presAssocID="{642D4996-EA90-4D99-835E-704B5D72F5CD}" presName="node" presStyleLbl="node1" presStyleIdx="3" presStyleCnt="4" custScaleX="117342" custScaleY="1187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977F81-6230-4D6F-879F-E654C3B01A20}" type="pres">
      <dgm:prSet presAssocID="{642D4996-EA90-4D99-835E-704B5D72F5CD}" presName="dummy" presStyleCnt="0"/>
      <dgm:spPr/>
    </dgm:pt>
    <dgm:pt modelId="{11F96FBF-C588-44FC-9670-BA887E06B6E9}" type="pres">
      <dgm:prSet presAssocID="{1DC8E75E-BE82-4D51-9262-EB373E296451}" presName="sibTrans" presStyleLbl="sibTrans2D1" presStyleIdx="3" presStyleCnt="4"/>
      <dgm:spPr/>
      <dgm:t>
        <a:bodyPr/>
        <a:lstStyle/>
        <a:p>
          <a:endParaRPr lang="pt-BR"/>
        </a:p>
      </dgm:t>
    </dgm:pt>
  </dgm:ptLst>
  <dgm:cxnLst>
    <dgm:cxn modelId="{84239517-6ED1-4C09-98EB-DB550CC14E95}" srcId="{941C1C36-F9B7-4E40-BE97-F648B2A8DA86}" destId="{0D03A2F1-C55A-4CB4-875B-BEFD4DFFDD9C}" srcOrd="0" destOrd="0" parTransId="{6FFACCF9-3452-4FE3-94A1-F9E7E126D58C}" sibTransId="{675D3917-25F6-4A15-AB83-FF33FDC547C0}"/>
    <dgm:cxn modelId="{A3C09B35-2E4E-F940-8C28-7E2072913234}" type="presOf" srcId="{7A8F9CF2-58A0-4CB3-B4C0-FB248E52721A}" destId="{AC1BFC1E-49BE-44B6-A59B-25849AC24591}" srcOrd="0" destOrd="0" presId="urn:microsoft.com/office/officeart/2005/8/layout/radial6"/>
    <dgm:cxn modelId="{B461BED2-E1F8-4712-8BE4-84B7D011B8E0}" srcId="{0D03A2F1-C55A-4CB4-875B-BEFD4DFFDD9C}" destId="{E1319363-CFE5-4209-9180-B2034E4396E7}" srcOrd="1" destOrd="0" parTransId="{2F737C65-AE5C-4F85-AB80-7D1D63F8CB45}" sibTransId="{9498314B-C811-40AC-A557-7EE2878BFD12}"/>
    <dgm:cxn modelId="{8D09992C-34D0-4C41-91AE-DFAA531E649D}" type="presOf" srcId="{9498314B-C811-40AC-A557-7EE2878BFD12}" destId="{020F04DE-A359-4790-9719-C14C878CAC3E}" srcOrd="0" destOrd="0" presId="urn:microsoft.com/office/officeart/2005/8/layout/radial6"/>
    <dgm:cxn modelId="{10830A68-F640-7141-9F20-D88E8B4B04E9}" type="presOf" srcId="{F1B02475-CD48-4086-AE92-FA09034F670B}" destId="{6A1CEBE1-F3BD-4D61-A6A9-7C45179B90D8}" srcOrd="0" destOrd="0" presId="urn:microsoft.com/office/officeart/2005/8/layout/radial6"/>
    <dgm:cxn modelId="{B2BC98AE-8A36-3547-B1B4-8A30DBD39E8E}" type="presOf" srcId="{E1319363-CFE5-4209-9180-B2034E4396E7}" destId="{D075368A-F757-4F84-A978-222AD0682E1F}" srcOrd="0" destOrd="0" presId="urn:microsoft.com/office/officeart/2005/8/layout/radial6"/>
    <dgm:cxn modelId="{52302293-8F83-4F1D-BDF2-52E353CF6AFC}" srcId="{0D03A2F1-C55A-4CB4-875B-BEFD4DFFDD9C}" destId="{7A8F9CF2-58A0-4CB3-B4C0-FB248E52721A}" srcOrd="0" destOrd="0" parTransId="{480895AF-158E-45E5-ABC7-B7E74EA17444}" sibTransId="{BE5A4373-1F93-4533-AF13-25FB6EE1C4F3}"/>
    <dgm:cxn modelId="{9CF5E065-C054-5546-98B5-CC9F1D330B60}" type="presOf" srcId="{941C1C36-F9B7-4E40-BE97-F648B2A8DA86}" destId="{5B20CEDD-262C-4D17-853F-8F2FC1955269}" srcOrd="0" destOrd="0" presId="urn:microsoft.com/office/officeart/2005/8/layout/radial6"/>
    <dgm:cxn modelId="{483CC6CD-8736-9E4C-85A7-C84833435429}" type="presOf" srcId="{642D4996-EA90-4D99-835E-704B5D72F5CD}" destId="{AA641976-A0D5-482B-AC60-E6536A175D05}" srcOrd="0" destOrd="0" presId="urn:microsoft.com/office/officeart/2005/8/layout/radial6"/>
    <dgm:cxn modelId="{013D0676-B381-F746-9C63-3443E3A42C45}" type="presOf" srcId="{BE5A4373-1F93-4533-AF13-25FB6EE1C4F3}" destId="{F85D4D7E-4CD0-48A9-9DE4-367F65724377}" srcOrd="0" destOrd="0" presId="urn:microsoft.com/office/officeart/2005/8/layout/radial6"/>
    <dgm:cxn modelId="{F17DB829-D716-9941-80C7-9C1DAC67D57F}" type="presOf" srcId="{1DC8E75E-BE82-4D51-9262-EB373E296451}" destId="{11F96FBF-C588-44FC-9670-BA887E06B6E9}" srcOrd="0" destOrd="0" presId="urn:microsoft.com/office/officeart/2005/8/layout/radial6"/>
    <dgm:cxn modelId="{AE5D8370-90F3-1649-93AE-3DD8DAF63845}" type="presOf" srcId="{0D03A2F1-C55A-4CB4-875B-BEFD4DFFDD9C}" destId="{45A5BF8C-23A5-4BB6-9A10-104FC5390C4B}" srcOrd="0" destOrd="0" presId="urn:microsoft.com/office/officeart/2005/8/layout/radial6"/>
    <dgm:cxn modelId="{78DABF8C-7D6B-994C-8FC6-3BBD309BF2B1}" type="presOf" srcId="{ACD38A65-0792-4DFE-B8BE-0377C4EFF7BA}" destId="{2461D37B-1526-45B4-A078-66AE55BB4679}" srcOrd="0" destOrd="0" presId="urn:microsoft.com/office/officeart/2005/8/layout/radial6"/>
    <dgm:cxn modelId="{3D401A1E-1331-45B1-B026-8846D29EDDF0}" srcId="{0D03A2F1-C55A-4CB4-875B-BEFD4DFFDD9C}" destId="{642D4996-EA90-4D99-835E-704B5D72F5CD}" srcOrd="3" destOrd="0" parTransId="{D07D7045-F8CF-4511-99EB-B344600F8C0B}" sibTransId="{1DC8E75E-BE82-4D51-9262-EB373E296451}"/>
    <dgm:cxn modelId="{40D441E5-2833-4F56-84DF-2C90025362CE}" srcId="{0D03A2F1-C55A-4CB4-875B-BEFD4DFFDD9C}" destId="{F1B02475-CD48-4086-AE92-FA09034F670B}" srcOrd="2" destOrd="0" parTransId="{B5033CCF-3F07-46E3-9501-FE391774B4DB}" sibTransId="{ACD38A65-0792-4DFE-B8BE-0377C4EFF7BA}"/>
    <dgm:cxn modelId="{2D1280FC-C1C0-114C-BC74-BDD557E6E81A}" type="presParOf" srcId="{5B20CEDD-262C-4D17-853F-8F2FC1955269}" destId="{45A5BF8C-23A5-4BB6-9A10-104FC5390C4B}" srcOrd="0" destOrd="0" presId="urn:microsoft.com/office/officeart/2005/8/layout/radial6"/>
    <dgm:cxn modelId="{C7B82BE5-6943-FF41-A0D6-3BB40D1FDA87}" type="presParOf" srcId="{5B20CEDD-262C-4D17-853F-8F2FC1955269}" destId="{AC1BFC1E-49BE-44B6-A59B-25849AC24591}" srcOrd="1" destOrd="0" presId="urn:microsoft.com/office/officeart/2005/8/layout/radial6"/>
    <dgm:cxn modelId="{36EBC98C-5A5E-B74D-A1F4-7CB580229C28}" type="presParOf" srcId="{5B20CEDD-262C-4D17-853F-8F2FC1955269}" destId="{210765E1-C183-44FA-A9D2-856E0494F543}" srcOrd="2" destOrd="0" presId="urn:microsoft.com/office/officeart/2005/8/layout/radial6"/>
    <dgm:cxn modelId="{CF5211E7-346E-2648-91F9-4CB6C7909EB4}" type="presParOf" srcId="{5B20CEDD-262C-4D17-853F-8F2FC1955269}" destId="{F85D4D7E-4CD0-48A9-9DE4-367F65724377}" srcOrd="3" destOrd="0" presId="urn:microsoft.com/office/officeart/2005/8/layout/radial6"/>
    <dgm:cxn modelId="{DFCD8E18-6A22-1F48-A4C1-D43ACC136151}" type="presParOf" srcId="{5B20CEDD-262C-4D17-853F-8F2FC1955269}" destId="{D075368A-F757-4F84-A978-222AD0682E1F}" srcOrd="4" destOrd="0" presId="urn:microsoft.com/office/officeart/2005/8/layout/radial6"/>
    <dgm:cxn modelId="{1D540679-0B4D-454C-929A-3171AA21FD18}" type="presParOf" srcId="{5B20CEDD-262C-4D17-853F-8F2FC1955269}" destId="{2032A436-5C66-4451-A771-FF70119C9636}" srcOrd="5" destOrd="0" presId="urn:microsoft.com/office/officeart/2005/8/layout/radial6"/>
    <dgm:cxn modelId="{A20B44BF-31CA-764D-8069-CC039A936C64}" type="presParOf" srcId="{5B20CEDD-262C-4D17-853F-8F2FC1955269}" destId="{020F04DE-A359-4790-9719-C14C878CAC3E}" srcOrd="6" destOrd="0" presId="urn:microsoft.com/office/officeart/2005/8/layout/radial6"/>
    <dgm:cxn modelId="{F340D5F9-FE3F-9743-A860-0C0650467A7F}" type="presParOf" srcId="{5B20CEDD-262C-4D17-853F-8F2FC1955269}" destId="{6A1CEBE1-F3BD-4D61-A6A9-7C45179B90D8}" srcOrd="7" destOrd="0" presId="urn:microsoft.com/office/officeart/2005/8/layout/radial6"/>
    <dgm:cxn modelId="{AAB66A18-025C-C342-968D-5C013CE6B750}" type="presParOf" srcId="{5B20CEDD-262C-4D17-853F-8F2FC1955269}" destId="{84D6900D-D9F1-4BC8-B0D9-B57E60331F8D}" srcOrd="8" destOrd="0" presId="urn:microsoft.com/office/officeart/2005/8/layout/radial6"/>
    <dgm:cxn modelId="{F9D63E99-9FD6-4F43-98D2-30653040F7C2}" type="presParOf" srcId="{5B20CEDD-262C-4D17-853F-8F2FC1955269}" destId="{2461D37B-1526-45B4-A078-66AE55BB4679}" srcOrd="9" destOrd="0" presId="urn:microsoft.com/office/officeart/2005/8/layout/radial6"/>
    <dgm:cxn modelId="{47AC9F7D-8596-1A4B-B334-8DD5588A1EF4}" type="presParOf" srcId="{5B20CEDD-262C-4D17-853F-8F2FC1955269}" destId="{AA641976-A0D5-482B-AC60-E6536A175D05}" srcOrd="10" destOrd="0" presId="urn:microsoft.com/office/officeart/2005/8/layout/radial6"/>
    <dgm:cxn modelId="{6CFB729C-AEAB-6246-8986-834E23364515}" type="presParOf" srcId="{5B20CEDD-262C-4D17-853F-8F2FC1955269}" destId="{65977F81-6230-4D6F-879F-E654C3B01A20}" srcOrd="11" destOrd="0" presId="urn:microsoft.com/office/officeart/2005/8/layout/radial6"/>
    <dgm:cxn modelId="{BCC50E89-DE3F-6C4D-8114-B19CE15D0629}" type="presParOf" srcId="{5B20CEDD-262C-4D17-853F-8F2FC1955269}" destId="{11F96FBF-C588-44FC-9670-BA887E06B6E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96FBF-C588-44FC-9670-BA887E06B6E9}">
      <dsp:nvSpPr>
        <dsp:cNvPr id="0" name=""/>
        <dsp:cNvSpPr/>
      </dsp:nvSpPr>
      <dsp:spPr>
        <a:xfrm>
          <a:off x="1623667" y="725251"/>
          <a:ext cx="4709743" cy="4709743"/>
        </a:xfrm>
        <a:prstGeom prst="blockArc">
          <a:avLst>
            <a:gd name="adj1" fmla="val 10858840"/>
            <a:gd name="adj2" fmla="val 16141182"/>
            <a:gd name="adj3" fmla="val 4640"/>
          </a:avLst>
        </a:prstGeom>
        <a:solidFill>
          <a:srgbClr val="FFC000"/>
        </a:solidFill>
        <a:ln>
          <a:noFill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61D37B-1526-45B4-A078-66AE55BB4679}">
      <dsp:nvSpPr>
        <dsp:cNvPr id="0" name=""/>
        <dsp:cNvSpPr/>
      </dsp:nvSpPr>
      <dsp:spPr>
        <a:xfrm>
          <a:off x="1617056" y="507233"/>
          <a:ext cx="4709743" cy="4709743"/>
        </a:xfrm>
        <a:prstGeom prst="blockArc">
          <a:avLst>
            <a:gd name="adj1" fmla="val 5389616"/>
            <a:gd name="adj2" fmla="val 10532737"/>
            <a:gd name="adj3" fmla="val 4640"/>
          </a:avLst>
        </a:prstGeom>
        <a:solidFill>
          <a:srgbClr val="FFC000"/>
        </a:solidFill>
        <a:ln>
          <a:noFill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F04DE-A359-4790-9719-C14C878CAC3E}">
      <dsp:nvSpPr>
        <dsp:cNvPr id="0" name=""/>
        <dsp:cNvSpPr/>
      </dsp:nvSpPr>
      <dsp:spPr>
        <a:xfrm>
          <a:off x="1630951" y="507233"/>
          <a:ext cx="4709743" cy="4709743"/>
        </a:xfrm>
        <a:prstGeom prst="blockArc">
          <a:avLst>
            <a:gd name="adj1" fmla="val 267263"/>
            <a:gd name="adj2" fmla="val 5410384"/>
            <a:gd name="adj3" fmla="val 4640"/>
          </a:avLst>
        </a:prstGeom>
        <a:solidFill>
          <a:srgbClr val="FFC000"/>
        </a:solidFill>
        <a:ln>
          <a:noFill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D4D7E-4CD0-48A9-9DE4-367F65724377}">
      <dsp:nvSpPr>
        <dsp:cNvPr id="0" name=""/>
        <dsp:cNvSpPr/>
      </dsp:nvSpPr>
      <dsp:spPr>
        <a:xfrm>
          <a:off x="1624340" y="725239"/>
          <a:ext cx="4709743" cy="4709743"/>
        </a:xfrm>
        <a:prstGeom prst="blockArc">
          <a:avLst>
            <a:gd name="adj1" fmla="val 16140175"/>
            <a:gd name="adj2" fmla="val 21541177"/>
            <a:gd name="adj3" fmla="val 4640"/>
          </a:avLst>
        </a:prstGeom>
        <a:solidFill>
          <a:srgbClr val="FFC000"/>
        </a:solidFill>
        <a:ln>
          <a:noFill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5BF8C-23A5-4BB6-9A10-104FC5390C4B}">
      <dsp:nvSpPr>
        <dsp:cNvPr id="0" name=""/>
        <dsp:cNvSpPr/>
      </dsp:nvSpPr>
      <dsp:spPr>
        <a:xfrm>
          <a:off x="2152333" y="1120361"/>
          <a:ext cx="3760918" cy="3748408"/>
        </a:xfrm>
        <a:prstGeom prst="ellipse">
          <a:avLst/>
        </a:prstGeom>
        <a:gradFill flip="none" rotWithShape="1">
          <a:gsLst>
            <a:gs pos="0">
              <a:schemeClr val="accent6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6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6">
                <a:lumMod val="40000"/>
                <a:lumOff val="60000"/>
                <a:shade val="100000"/>
                <a:satMod val="115000"/>
              </a:scheme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Saúde e sustentabilidade socioambiental fortalecida para as populações do campo, florestas e das águas e de zonas urbanas vulneráveis </a:t>
          </a:r>
          <a:endParaRPr lang="pt-BR" sz="2400" kern="1200" dirty="0"/>
        </a:p>
      </dsp:txBody>
      <dsp:txXfrm>
        <a:off x="2703107" y="1669303"/>
        <a:ext cx="2659370" cy="2650524"/>
      </dsp:txXfrm>
    </dsp:sp>
    <dsp:sp modelId="{AC1BFC1E-49BE-44B6-A59B-25849AC24591}">
      <dsp:nvSpPr>
        <dsp:cNvPr id="0" name=""/>
        <dsp:cNvSpPr/>
      </dsp:nvSpPr>
      <dsp:spPr>
        <a:xfrm>
          <a:off x="3048721" y="-80338"/>
          <a:ext cx="1780927" cy="1721128"/>
        </a:xfrm>
        <a:prstGeom prst="ellipse">
          <a:avLst/>
        </a:prstGeom>
        <a:gradFill flip="none" rotWithShape="0">
          <a:gsLst>
            <a:gs pos="0">
              <a:schemeClr val="accent6">
                <a:lumMod val="75000"/>
                <a:tint val="66000"/>
                <a:satMod val="160000"/>
              </a:schemeClr>
            </a:gs>
            <a:gs pos="50000">
              <a:schemeClr val="accent6">
                <a:lumMod val="75000"/>
                <a:tint val="44500"/>
                <a:satMod val="160000"/>
              </a:schemeClr>
            </a:gs>
            <a:gs pos="100000">
              <a:schemeClr val="accent6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Saúde Saneamento e Direitos Humanos</a:t>
          </a:r>
          <a:endParaRPr lang="pt-BR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309532" y="171715"/>
        <a:ext cx="1259305" cy="1217022"/>
      </dsp:txXfrm>
    </dsp:sp>
    <dsp:sp modelId="{D075368A-F757-4F84-A978-222AD0682E1F}">
      <dsp:nvSpPr>
        <dsp:cNvPr id="0" name=""/>
        <dsp:cNvSpPr/>
      </dsp:nvSpPr>
      <dsp:spPr>
        <a:xfrm>
          <a:off x="5388645" y="2139841"/>
          <a:ext cx="1780927" cy="1801826"/>
        </a:xfrm>
        <a:prstGeom prst="ellipse">
          <a:avLst/>
        </a:prstGeom>
        <a:gradFill flip="none" rotWithShape="0">
          <a:gsLst>
            <a:gs pos="0">
              <a:schemeClr val="accent6">
                <a:lumMod val="75000"/>
                <a:tint val="66000"/>
                <a:satMod val="160000"/>
              </a:schemeClr>
            </a:gs>
            <a:gs pos="50000">
              <a:schemeClr val="accent6">
                <a:lumMod val="75000"/>
                <a:tint val="44500"/>
                <a:satMod val="160000"/>
              </a:schemeClr>
            </a:gs>
            <a:gs pos="100000">
              <a:schemeClr val="accent6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5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Impacto de processos produtivos de grandes empreendimentos na saúde</a:t>
          </a:r>
          <a:endParaRPr lang="pt-BR" sz="115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649456" y="2403712"/>
        <a:ext cx="1259305" cy="1274084"/>
      </dsp:txXfrm>
    </dsp:sp>
    <dsp:sp modelId="{6A1CEBE1-F3BD-4D61-A6A9-7C45179B90D8}">
      <dsp:nvSpPr>
        <dsp:cNvPr id="0" name=""/>
        <dsp:cNvSpPr/>
      </dsp:nvSpPr>
      <dsp:spPr>
        <a:xfrm>
          <a:off x="3088411" y="4261415"/>
          <a:ext cx="1780927" cy="1801826"/>
        </a:xfrm>
        <a:prstGeom prst="ellipse">
          <a:avLst/>
        </a:prstGeom>
        <a:gradFill flip="none" rotWithShape="0">
          <a:gsLst>
            <a:gs pos="0">
              <a:schemeClr val="accent6">
                <a:lumMod val="75000"/>
                <a:tint val="66000"/>
                <a:satMod val="160000"/>
              </a:schemeClr>
            </a:gs>
            <a:gs pos="50000">
              <a:schemeClr val="accent6">
                <a:lumMod val="75000"/>
                <a:tint val="44500"/>
                <a:satMod val="160000"/>
              </a:schemeClr>
            </a:gs>
            <a:gs pos="100000">
              <a:schemeClr val="accent6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Atenção Primária em Saúde, Ambiente e Trabalho</a:t>
          </a:r>
          <a:endParaRPr lang="pt-BR" sz="15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349222" y="4525286"/>
        <a:ext cx="1259305" cy="1274084"/>
      </dsp:txXfrm>
    </dsp:sp>
    <dsp:sp modelId="{AA641976-A0D5-482B-AC60-E6536A175D05}">
      <dsp:nvSpPr>
        <dsp:cNvPr id="0" name=""/>
        <dsp:cNvSpPr/>
      </dsp:nvSpPr>
      <dsp:spPr>
        <a:xfrm>
          <a:off x="788178" y="2139841"/>
          <a:ext cx="1780927" cy="1801826"/>
        </a:xfrm>
        <a:prstGeom prst="ellipse">
          <a:avLst/>
        </a:prstGeom>
        <a:gradFill flip="none" rotWithShape="0">
          <a:gsLst>
            <a:gs pos="0">
              <a:schemeClr val="accent6">
                <a:lumMod val="75000"/>
                <a:tint val="66000"/>
                <a:satMod val="160000"/>
              </a:schemeClr>
            </a:gs>
            <a:gs pos="50000">
              <a:schemeClr val="accent6">
                <a:lumMod val="75000"/>
                <a:tint val="44500"/>
                <a:satMod val="160000"/>
              </a:schemeClr>
            </a:gs>
            <a:gs pos="100000">
              <a:schemeClr val="accent6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Formas sustentáveis de usufruto do território e sua relação com a saúde</a:t>
          </a:r>
          <a:endParaRPr lang="pt-BR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048989" y="2403712"/>
        <a:ext cx="1259305" cy="1274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B81D1-7F98-40DA-809A-B08DF654786D}" type="datetimeFigureOut">
              <a:rPr lang="pt-BR" smtClean="0"/>
              <a:t>17/05/16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A7749-3428-47FF-BAB3-8DED30721E1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4706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DC8F6-6979-4A72-B7D0-75FD699CB5CB}" type="datetimeFigureOut">
              <a:rPr lang="pt-BR" smtClean="0"/>
              <a:pPr/>
              <a:t>17/05/16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7BBC7-DB1B-47D3-9FBB-0083372E5AB8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28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A408315-EEB9-344D-9BFF-AD95BF72ADF2}" type="slidenum">
              <a:rPr lang="pt-BR" sz="1200">
                <a:solidFill>
                  <a:srgbClr val="000000"/>
                </a:solidFill>
                <a:latin typeface="Times New Roman" charset="0"/>
              </a:rPr>
              <a:pPr eaLnBrk="1"/>
              <a:t>5</a:t>
            </a:fld>
            <a:endParaRPr lang="pt-BR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971F9D-448D-2D46-AD7C-067C5526D9FA}" type="slidenum">
              <a:rPr lang="pt-BR"/>
              <a:pPr/>
              <a:t>6</a:t>
            </a:fld>
            <a:endParaRPr lang="pt-BR"/>
          </a:p>
        </p:txBody>
      </p:sp>
      <p:sp>
        <p:nvSpPr>
          <p:cNvPr id="103425" name="Text Box 1"/>
          <p:cNvSpPr txBox="1">
            <a:spLocks noChangeArrowheads="1"/>
          </p:cNvSpPr>
          <p:nvPr/>
        </p:nvSpPr>
        <p:spPr bwMode="auto">
          <a:xfrm>
            <a:off x="3881208" y="8686461"/>
            <a:ext cx="2973912" cy="4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A7AD40A3-CBDD-E944-A11F-5D63CE1A0E86}" type="slidenum">
              <a:rPr lang="pt-BR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6</a:t>
            </a:fld>
            <a:endParaRPr lang="pt-BR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4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AF0F16-9A1B-8B4F-AD00-4F49CABFEE8D}" type="slidenum">
              <a:rPr lang="pt-BR"/>
              <a:pPr/>
              <a:t>16</a:t>
            </a:fld>
            <a:endParaRPr lang="pt-BR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7238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ja-JP" altLang="en-US" smtClean="0"/>
          </a:p>
        </p:txBody>
      </p:sp>
      <p:sp>
        <p:nvSpPr>
          <p:cNvPr id="2150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A89156-52DE-4EE3-B51E-9EE5E32870C3}" type="slidenum">
              <a:rPr lang="es-ES" altLang="ja-JP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s-ES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50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ja-JP" altLang="en-US" smtClean="0"/>
          </a:p>
        </p:txBody>
      </p:sp>
      <p:sp>
        <p:nvSpPr>
          <p:cNvPr id="194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87A495-340B-40C7-AEBF-629D0BC98169}" type="slidenum">
              <a:rPr lang="es-ES" altLang="ja-JP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s-ES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877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ja-JP" altLang="en-US" smtClean="0"/>
          </a:p>
        </p:txBody>
      </p:sp>
      <p:sp>
        <p:nvSpPr>
          <p:cNvPr id="235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ADF3B5-9256-472F-9CCF-F43641BA4B44}" type="slidenum">
              <a:rPr lang="es-ES" altLang="ja-JP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s-ES" altLang="ja-JP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607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ja-JP" altLang="en-US" smtClean="0"/>
          </a:p>
        </p:txBody>
      </p:sp>
      <p:sp>
        <p:nvSpPr>
          <p:cNvPr id="1741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97CC65-4F19-4E3D-AA01-06C66028C3EC}" type="slidenum">
              <a:rPr lang="es-ES" altLang="ja-JP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s-ES" altLang="ja-JP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59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8837E5-A9D7-4C1C-8862-F9859494248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444875" y="471488"/>
            <a:ext cx="3128963" cy="2346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1167" y="2973196"/>
            <a:ext cx="8014001" cy="28170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608498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 descr="OHCHR_logo_EN_blu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300" y="6018213"/>
            <a:ext cx="18256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6" descr="UN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8725" y="6188075"/>
            <a:ext cx="5746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11"/>
          <p:cNvCxnSpPr/>
          <p:nvPr/>
        </p:nvCxnSpPr>
        <p:spPr>
          <a:xfrm rot="5400000">
            <a:off x="258762" y="328613"/>
            <a:ext cx="658813" cy="158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8" descr="title_slide_background_3_sh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51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12"/>
          <p:cNvCxnSpPr/>
          <p:nvPr/>
        </p:nvCxnSpPr>
        <p:spPr>
          <a:xfrm rot="5400000">
            <a:off x="-849312" y="1438275"/>
            <a:ext cx="2874962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2" descr="ppt_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313" y="5413375"/>
            <a:ext cx="414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23900" y="2041240"/>
            <a:ext cx="6590166" cy="1150263"/>
          </a:xfrm>
        </p:spPr>
        <p:txBody>
          <a:bodyPr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23900" y="4248607"/>
            <a:ext cx="6590166" cy="978756"/>
          </a:xfrm>
        </p:spPr>
        <p:txBody>
          <a:bodyPr>
            <a:normAutofit/>
          </a:bodyPr>
          <a:lstStyle>
            <a:lvl1pPr marL="0" indent="0" algn="l">
              <a:buNone/>
              <a:defRPr sz="2000" i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137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8E0FE-E9E0-BF4A-A39E-7DDE1682658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37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0832" y="1498601"/>
            <a:ext cx="7567085" cy="447769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8AD70F-CBB9-43EC-A229-94ECAF7B2777}" type="datetime2">
              <a:rPr lang="en-US" smtClean="0"/>
              <a:pPr/>
              <a:t>Tuesday, 17 de May de 16</a:t>
            </a:fld>
            <a:endParaRPr lang="pt-B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67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6C0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0832" y="1498601"/>
            <a:ext cx="3754968" cy="447769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3659717" cy="447769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8AD70F-CBB9-43EC-A229-94ECAF7B2777}" type="datetime2">
              <a:rPr lang="en-US" smtClean="0"/>
              <a:pPr/>
              <a:t>Tuesday, 17 de May de 16</a:t>
            </a:fld>
            <a:endParaRPr lang="pt-B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5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6C0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832" y="1498600"/>
            <a:ext cx="3756556" cy="676275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0832" y="2174875"/>
            <a:ext cx="3756556" cy="380142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498600"/>
            <a:ext cx="3662892" cy="676275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662892" cy="380142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8AD70F-CBB9-43EC-A229-94ECAF7B2777}" type="datetime2">
              <a:rPr lang="en-US" smtClean="0"/>
              <a:pPr/>
              <a:t>Tuesday, 17 de May de 16</a:t>
            </a:fld>
            <a:endParaRPr lang="pt-B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59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6C0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fr-FR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8AD70F-CBB9-43EC-A229-94ECAF7B2777}" type="datetime2">
              <a:rPr lang="en-US" smtClean="0"/>
              <a:pPr/>
              <a:t>Tuesday, 17 de May de 16</a:t>
            </a:fld>
            <a:endParaRPr lang="pt-B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42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8AD70F-CBB9-43EC-A229-94ECAF7B2777}" type="datetime2">
              <a:rPr lang="en-US" smtClean="0"/>
              <a:pPr/>
              <a:t>Tuesday, 17 de May de 16</a:t>
            </a:fld>
            <a:endParaRPr lang="pt-B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91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11"/>
          <p:cNvCxnSpPr/>
          <p:nvPr/>
        </p:nvCxnSpPr>
        <p:spPr>
          <a:xfrm rot="5400000">
            <a:off x="258762" y="328613"/>
            <a:ext cx="658813" cy="158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p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6188" y="6038850"/>
            <a:ext cx="2552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4397" y="273050"/>
            <a:ext cx="275111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4759583" cy="5703248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14397" y="1435101"/>
            <a:ext cx="2751116" cy="45709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14375" y="6356350"/>
            <a:ext cx="2751138" cy="365125"/>
          </a:xfrm>
        </p:spPr>
        <p:txBody>
          <a:bodyPr/>
          <a:lstStyle>
            <a:lvl1pPr>
              <a:defRPr/>
            </a:lvl1pPr>
          </a:lstStyle>
          <a:p>
            <a:fld id="{AC8AD70F-CBB9-43EC-A229-94ECAF7B2777}" type="datetime2">
              <a:rPr lang="en-US" smtClean="0"/>
              <a:pPr/>
              <a:t>Tuesday, 17 de May de 16</a:t>
            </a:fld>
            <a:endParaRPr lang="pt-B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575050" y="6356350"/>
            <a:ext cx="3659188" cy="365125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7856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11"/>
          <p:cNvCxnSpPr/>
          <p:nvPr/>
        </p:nvCxnSpPr>
        <p:spPr>
          <a:xfrm rot="5400000">
            <a:off x="258762" y="328613"/>
            <a:ext cx="658813" cy="158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p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6188" y="6038850"/>
            <a:ext cx="2552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7073" y="4808256"/>
            <a:ext cx="7563541" cy="42300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t-BR" smtClean="0"/>
              <a:t>Clique para editar o estilo do título mestre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50473" y="612775"/>
            <a:ext cx="7450141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37073" y="5231258"/>
            <a:ext cx="7563541" cy="6089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50900" y="6356350"/>
            <a:ext cx="1739900" cy="365125"/>
          </a:xfrm>
        </p:spPr>
        <p:txBody>
          <a:bodyPr/>
          <a:lstStyle>
            <a:lvl1pPr>
              <a:defRPr/>
            </a:lvl1pPr>
          </a:lstStyle>
          <a:p>
            <a:fld id="{AC8AD70F-CBB9-43EC-A229-94ECAF7B2777}" type="datetime2">
              <a:rPr lang="en-US" smtClean="0"/>
              <a:pPr/>
              <a:t>Tuesday, 17 de May de 16</a:t>
            </a:fld>
            <a:endParaRPr lang="pt-B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87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221A0E0-C834-49E3-B0C8-DF6D6F267FFF}" type="datetime2">
              <a:rPr lang="en-US" smtClean="0"/>
              <a:pPr/>
              <a:t>Tuesday, 17 de May de 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  <a:prstGeom prst="rect">
            <a:avLst/>
          </a:prstGeom>
        </p:spPr>
        <p:txBody>
          <a:bodyPr/>
          <a:lstStyle>
            <a:extLst/>
          </a:lstStyle>
          <a:p>
            <a:fld id="{0E6B15B4-2B02-4A84-93A9-D036C4C51943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41363" y="274638"/>
            <a:ext cx="756602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98600"/>
            <a:ext cx="7566025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Cliquez pour modifier les styles du texte du masque</a:t>
            </a:r>
          </a:p>
          <a:p>
            <a:pPr lvl="1"/>
            <a:r>
              <a:rPr lang="en-US" altLang="en-US" smtClean="0"/>
              <a:t>Deuxième niveau</a:t>
            </a:r>
          </a:p>
          <a:p>
            <a:pPr lvl="2"/>
            <a:r>
              <a:rPr lang="en-US" altLang="en-US" smtClean="0"/>
              <a:t>Troisième niveau</a:t>
            </a:r>
          </a:p>
          <a:p>
            <a:pPr lvl="3"/>
            <a:r>
              <a:rPr lang="en-US" altLang="en-US" smtClean="0"/>
              <a:t>Quatrième niveau</a:t>
            </a:r>
          </a:p>
          <a:p>
            <a:pPr lvl="4"/>
            <a:r>
              <a:rPr lang="en-US" altLang="en-US" smtClean="0"/>
              <a:t>Cinquième niveau</a:t>
            </a:r>
            <a:endParaRPr lang="fr-FR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6356350"/>
            <a:ext cx="18494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474747"/>
                </a:solidFill>
                <a:latin typeface="Arial" charset="0"/>
                <a:cs typeface="Arial" charset="0"/>
              </a:defRPr>
            </a:lvl1pPr>
          </a:lstStyle>
          <a:p>
            <a:fld id="{AC8AD70F-CBB9-43EC-A229-94ECAF7B2777}" type="datetime2">
              <a:rPr lang="en-US" smtClean="0"/>
              <a:pPr/>
              <a:t>Tuesday, 17 de May de 16</a:t>
            </a:fld>
            <a:endParaRPr lang="pt-B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24163" y="6356350"/>
            <a:ext cx="3263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474747"/>
                </a:solidFill>
                <a:latin typeface="Arial" charset="0"/>
                <a:cs typeface="Arial" charset="0"/>
              </a:defRPr>
            </a:lvl1pPr>
          </a:lstStyle>
          <a:p>
            <a:endParaRPr lang="pt-BR"/>
          </a:p>
        </p:txBody>
      </p:sp>
      <p:cxnSp>
        <p:nvCxnSpPr>
          <p:cNvPr id="12" name="Connecteur droit 11"/>
          <p:cNvCxnSpPr/>
          <p:nvPr/>
        </p:nvCxnSpPr>
        <p:spPr>
          <a:xfrm rot="5400000">
            <a:off x="258762" y="328613"/>
            <a:ext cx="658813" cy="158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chemeClr val="tx2"/>
          </a:solidFill>
          <a:latin typeface="Arial"/>
          <a:ea typeface="MS PGothic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8" charset="0"/>
          <a:ea typeface="MS PGothic" pitchFamily="34" charset="-128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8" charset="0"/>
          <a:ea typeface="MS PGothic" pitchFamily="34" charset="-128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8" charset="0"/>
          <a:ea typeface="MS PGothic" pitchFamily="34" charset="-128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8" charset="0"/>
          <a:ea typeface="MS PGothic" pitchFamily="34" charset="-128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8" charset="0"/>
          <a:ea typeface="ＭＳ Ｐゴシック" pitchFamily="-108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8" charset="0"/>
          <a:ea typeface="ＭＳ Ｐゴシック" pitchFamily="-108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8" charset="0"/>
          <a:ea typeface="ＭＳ Ｐゴシック" pitchFamily="-108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8" charset="0"/>
          <a:ea typeface="ＭＳ Ｐゴシック" pitchFamily="-10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2.jpe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://blog.planalto.gov.br/pnad-mostra-melhoria-na-vida-dos-brasileiros-em-quase-todos-os-aspectos-levantados-pela-pesquisa/" TargetMode="External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jpe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072621"/>
            <a:ext cx="4354234" cy="2496354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2200" b="1" dirty="0"/>
              <a:t>Fernando Carneiro</a:t>
            </a:r>
          </a:p>
          <a:p>
            <a:r>
              <a:rPr lang="en-US" sz="2200" b="1" dirty="0" err="1"/>
              <a:t>Coordenador</a:t>
            </a:r>
            <a:r>
              <a:rPr lang="en-US" sz="2200" b="1" dirty="0"/>
              <a:t> </a:t>
            </a:r>
            <a:r>
              <a:rPr lang="en-US" sz="2200" b="1" dirty="0" err="1"/>
              <a:t>Fiocruz</a:t>
            </a:r>
            <a:r>
              <a:rPr lang="en-US" sz="2200" b="1" dirty="0"/>
              <a:t> </a:t>
            </a:r>
            <a:r>
              <a:rPr lang="en-US" sz="2200" b="1" dirty="0" err="1" smtClean="0"/>
              <a:t>Ceará</a:t>
            </a:r>
            <a:endParaRPr lang="en-US" sz="2200" b="1" dirty="0" smtClean="0"/>
          </a:p>
          <a:p>
            <a:endParaRPr lang="en-US" sz="2200" b="1" dirty="0"/>
          </a:p>
          <a:p>
            <a:r>
              <a:rPr lang="en-US" sz="1600" b="1" dirty="0" err="1" smtClean="0"/>
              <a:t>Colaboração</a:t>
            </a:r>
            <a:r>
              <a:rPr lang="en-US" sz="1600" b="1" dirty="0" smtClean="0"/>
              <a:t> : Prof Leo Heller</a:t>
            </a:r>
          </a:p>
          <a:p>
            <a:r>
              <a:rPr lang="en-US" sz="1600" b="1" dirty="0" smtClean="0"/>
              <a:t>Relator da ONU </a:t>
            </a:r>
            <a:r>
              <a:rPr lang="en-US" sz="1600" b="1" dirty="0" err="1" smtClean="0"/>
              <a:t>para</a:t>
            </a:r>
            <a:r>
              <a:rPr lang="en-US" sz="1600" b="1" dirty="0" smtClean="0"/>
              <a:t> o </a:t>
            </a:r>
            <a:r>
              <a:rPr lang="en-US" sz="1600" b="1" dirty="0" err="1" smtClean="0"/>
              <a:t>Direito</a:t>
            </a:r>
            <a:r>
              <a:rPr lang="en-US" sz="1600" b="1" dirty="0" smtClean="0"/>
              <a:t> a </a:t>
            </a:r>
            <a:r>
              <a:rPr lang="en-US" sz="1600" b="1" dirty="0" err="1" smtClean="0"/>
              <a:t>Água</a:t>
            </a:r>
            <a:r>
              <a:rPr lang="en-US" sz="1600" b="1" dirty="0" smtClean="0"/>
              <a:t> e </a:t>
            </a:r>
            <a:r>
              <a:rPr lang="en-US" sz="1600" b="1" dirty="0" err="1" smtClean="0"/>
              <a:t>Saneamento</a:t>
            </a:r>
            <a:endParaRPr lang="en-US" sz="1600" b="1" dirty="0" smtClean="0"/>
          </a:p>
          <a:p>
            <a:endParaRPr lang="en-US" sz="2200" b="1" dirty="0" smtClean="0"/>
          </a:p>
          <a:p>
            <a:endParaRPr lang="en-US" sz="2200" b="1" dirty="0"/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65" y="5398017"/>
            <a:ext cx="4364893" cy="1318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1" y="-13882"/>
            <a:ext cx="9132150" cy="49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 </a:t>
            </a:r>
            <a:r>
              <a:rPr lang="en-US" sz="3200" dirty="0" err="1" smtClean="0"/>
              <a:t>Saneamento</a:t>
            </a:r>
            <a:r>
              <a:rPr lang="en-US" sz="3200" dirty="0" smtClean="0"/>
              <a:t> e a </a:t>
            </a:r>
            <a:r>
              <a:rPr lang="en-US" sz="3200" dirty="0" err="1" smtClean="0"/>
              <a:t>questão</a:t>
            </a:r>
            <a:r>
              <a:rPr lang="en-US" sz="3200" dirty="0" smtClean="0"/>
              <a:t> social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892" y="934233"/>
            <a:ext cx="8066026" cy="447769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 err="1"/>
              <a:t>Estudo</a:t>
            </a:r>
            <a:r>
              <a:rPr lang="en-US" sz="2800" dirty="0"/>
              <a:t> com base no </a:t>
            </a:r>
            <a:r>
              <a:rPr lang="en-US" sz="2800" dirty="0" err="1" smtClean="0"/>
              <a:t>Censo</a:t>
            </a:r>
            <a:r>
              <a:rPr lang="en-US" sz="2800" dirty="0" smtClean="0"/>
              <a:t> 2000 </a:t>
            </a:r>
            <a:r>
              <a:rPr lang="en-US" sz="2800" dirty="0" err="1"/>
              <a:t>revelou</a:t>
            </a:r>
            <a:r>
              <a:rPr lang="en-US" sz="2800" dirty="0"/>
              <a:t> </a:t>
            </a:r>
            <a:r>
              <a:rPr lang="en-US" sz="2800" dirty="0" err="1"/>
              <a:t>que</a:t>
            </a:r>
            <a:r>
              <a:rPr lang="en-US" sz="2800" dirty="0"/>
              <a:t> </a:t>
            </a:r>
            <a:r>
              <a:rPr lang="en-US" sz="2800" dirty="0" err="1"/>
              <a:t>uma</a:t>
            </a:r>
            <a:r>
              <a:rPr lang="en-US" sz="2800" dirty="0"/>
              <a:t> </a:t>
            </a:r>
            <a:r>
              <a:rPr lang="en-US" sz="2800" dirty="0" err="1"/>
              <a:t>família</a:t>
            </a:r>
            <a:r>
              <a:rPr lang="en-US" sz="2800" dirty="0"/>
              <a:t> </a:t>
            </a:r>
            <a:r>
              <a:rPr lang="en-US" sz="2800" dirty="0" err="1"/>
              <a:t>cujo</a:t>
            </a:r>
            <a:r>
              <a:rPr lang="en-US" sz="2800" dirty="0"/>
              <a:t> </a:t>
            </a:r>
            <a:r>
              <a:rPr lang="en-US" sz="2800" dirty="0" err="1"/>
              <a:t>chefe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do </a:t>
            </a:r>
            <a:r>
              <a:rPr lang="en-US" sz="2800" dirty="0" err="1"/>
              <a:t>sexo</a:t>
            </a:r>
            <a:r>
              <a:rPr lang="en-US" sz="2800" dirty="0"/>
              <a:t> </a:t>
            </a:r>
            <a:r>
              <a:rPr lang="en-US" sz="2800" dirty="0" err="1"/>
              <a:t>masculino</a:t>
            </a:r>
            <a:r>
              <a:rPr lang="en-US" sz="2800" dirty="0"/>
              <a:t>, </a:t>
            </a:r>
            <a:r>
              <a:rPr lang="en-US" sz="2800" dirty="0" err="1"/>
              <a:t>jovem</a:t>
            </a:r>
            <a:r>
              <a:rPr lang="en-US" sz="2800" dirty="0"/>
              <a:t>, </a:t>
            </a:r>
            <a:r>
              <a:rPr lang="en-US" sz="2800" dirty="0" err="1"/>
              <a:t>cor</a:t>
            </a:r>
            <a:r>
              <a:rPr lang="en-US" sz="2800" dirty="0"/>
              <a:t> da </a:t>
            </a:r>
            <a:r>
              <a:rPr lang="en-US" sz="2800" dirty="0" err="1"/>
              <a:t>pele</a:t>
            </a:r>
            <a:r>
              <a:rPr lang="en-US" sz="2800" dirty="0"/>
              <a:t> </a:t>
            </a:r>
            <a:r>
              <a:rPr lang="en-US" sz="2800" dirty="0" err="1" smtClean="0"/>
              <a:t>negra</a:t>
            </a:r>
            <a:r>
              <a:rPr lang="en-US" sz="2800" dirty="0" smtClean="0"/>
              <a:t> e de </a:t>
            </a:r>
            <a:r>
              <a:rPr lang="en-US" sz="2800" dirty="0" err="1"/>
              <a:t>baixa</a:t>
            </a:r>
            <a:r>
              <a:rPr lang="en-US" sz="2800" dirty="0"/>
              <a:t> </a:t>
            </a:r>
            <a:r>
              <a:rPr lang="en-US" sz="2800" dirty="0" err="1"/>
              <a:t>escolaridade</a:t>
            </a:r>
            <a:r>
              <a:rPr lang="en-US" sz="2800" dirty="0"/>
              <a:t> e </a:t>
            </a:r>
            <a:r>
              <a:rPr lang="en-US" sz="2800" dirty="0" err="1"/>
              <a:t>que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</a:t>
            </a:r>
            <a:r>
              <a:rPr lang="en-US" sz="2800" dirty="0" err="1"/>
              <a:t>numerosa</a:t>
            </a:r>
            <a:r>
              <a:rPr lang="en-US" sz="2800" dirty="0"/>
              <a:t> e de </a:t>
            </a:r>
            <a:r>
              <a:rPr lang="en-US" sz="2800" dirty="0" err="1"/>
              <a:t>baixa</a:t>
            </a:r>
            <a:r>
              <a:rPr lang="en-US" sz="2800" dirty="0"/>
              <a:t> </a:t>
            </a:r>
            <a:r>
              <a:rPr lang="en-US" sz="2800" dirty="0" err="1"/>
              <a:t>renda</a:t>
            </a:r>
            <a:r>
              <a:rPr lang="en-US" sz="2800" dirty="0"/>
              <a:t> </a:t>
            </a:r>
            <a:r>
              <a:rPr lang="en-US" sz="2800" dirty="0" err="1"/>
              <a:t>agregada</a:t>
            </a:r>
            <a:r>
              <a:rPr lang="en-US" sz="2800" dirty="0"/>
              <a:t> </a:t>
            </a:r>
            <a:r>
              <a:rPr lang="en-US" sz="2800" dirty="0" err="1" smtClean="0"/>
              <a:t>apresenta</a:t>
            </a:r>
            <a:r>
              <a:rPr lang="en-US" sz="2800" dirty="0" smtClean="0"/>
              <a:t> </a:t>
            </a:r>
            <a:r>
              <a:rPr lang="en-US" sz="2800" dirty="0" err="1" smtClean="0"/>
              <a:t>probabilidade</a:t>
            </a:r>
            <a:r>
              <a:rPr lang="en-US" sz="2800" dirty="0" smtClean="0"/>
              <a:t> </a:t>
            </a:r>
            <a:r>
              <a:rPr lang="en-US" sz="2800" b="1" dirty="0"/>
              <a:t>100 </a:t>
            </a:r>
            <a:r>
              <a:rPr lang="en-US" sz="2800" b="1" dirty="0" err="1"/>
              <a:t>vezes</a:t>
            </a:r>
            <a:r>
              <a:rPr lang="en-US" sz="2800" b="1" dirty="0"/>
              <a:t> </a:t>
            </a:r>
            <a:r>
              <a:rPr lang="en-US" sz="2800" b="1" dirty="0" err="1"/>
              <a:t>menor</a:t>
            </a:r>
            <a:r>
              <a:rPr lang="en-US" sz="2800" dirty="0"/>
              <a:t> de </a:t>
            </a:r>
            <a:r>
              <a:rPr lang="en-US" sz="2800" b="1" dirty="0" err="1"/>
              <a:t>estar</a:t>
            </a:r>
            <a:r>
              <a:rPr lang="en-US" sz="2800" b="1" dirty="0"/>
              <a:t> </a:t>
            </a:r>
            <a:r>
              <a:rPr lang="en-US" sz="2800" b="1" dirty="0" err="1"/>
              <a:t>conectado</a:t>
            </a:r>
            <a:r>
              <a:rPr lang="en-US" sz="2800" b="1" dirty="0"/>
              <a:t> a </a:t>
            </a:r>
            <a:r>
              <a:rPr lang="en-US" sz="2800" b="1" dirty="0" err="1"/>
              <a:t>uma</a:t>
            </a:r>
            <a:r>
              <a:rPr lang="en-US" sz="2800" b="1" dirty="0"/>
              <a:t> </a:t>
            </a:r>
            <a:r>
              <a:rPr lang="en-US" sz="2800" b="1" dirty="0" err="1"/>
              <a:t>rede</a:t>
            </a:r>
            <a:r>
              <a:rPr lang="en-US" sz="2800" b="1" dirty="0"/>
              <a:t> de </a:t>
            </a:r>
            <a:r>
              <a:rPr lang="en-US" sz="2800" b="1" dirty="0" err="1"/>
              <a:t>esgotos</a:t>
            </a:r>
            <a:r>
              <a:rPr lang="en-US" sz="2800" b="1" dirty="0"/>
              <a:t> </a:t>
            </a:r>
            <a:r>
              <a:rPr lang="en-US" sz="2800" dirty="0"/>
              <a:t>se </a:t>
            </a:r>
            <a:r>
              <a:rPr lang="en-US" sz="2800" dirty="0" err="1" smtClean="0"/>
              <a:t>comparada</a:t>
            </a:r>
            <a:r>
              <a:rPr lang="en-US" sz="2800" dirty="0" smtClean="0"/>
              <a:t> com </a:t>
            </a:r>
            <a:r>
              <a:rPr lang="en-US" sz="2800" dirty="0" err="1"/>
              <a:t>outra</a:t>
            </a:r>
            <a:r>
              <a:rPr lang="en-US" sz="2800" dirty="0"/>
              <a:t> </a:t>
            </a:r>
            <a:r>
              <a:rPr lang="en-US" sz="2800" dirty="0" err="1"/>
              <a:t>que</a:t>
            </a:r>
            <a:r>
              <a:rPr lang="en-US" sz="2800" dirty="0"/>
              <a:t> </a:t>
            </a:r>
            <a:r>
              <a:rPr lang="en-US" sz="2800" dirty="0" err="1"/>
              <a:t>apresente</a:t>
            </a:r>
            <a:r>
              <a:rPr lang="en-US" sz="2800" dirty="0"/>
              <a:t> </a:t>
            </a:r>
            <a:r>
              <a:rPr lang="en-US" sz="2800" dirty="0" err="1"/>
              <a:t>características</a:t>
            </a:r>
            <a:r>
              <a:rPr lang="en-US" sz="2800" dirty="0"/>
              <a:t> </a:t>
            </a:r>
            <a:r>
              <a:rPr lang="en-US" sz="2800" dirty="0" err="1"/>
              <a:t>opostas</a:t>
            </a:r>
            <a:r>
              <a:rPr lang="en-US" sz="2800" dirty="0"/>
              <a:t>. </a:t>
            </a:r>
            <a:endParaRPr lang="en-US" sz="2800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Heller,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38" y="4434269"/>
            <a:ext cx="6382406" cy="232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697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7547" y="274638"/>
            <a:ext cx="3263565" cy="16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10350" cy="2171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734" y="2358224"/>
            <a:ext cx="86879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Conceitos</a:t>
            </a:r>
            <a:endParaRPr lang="en-US" sz="4000" b="1" dirty="0" smtClean="0"/>
          </a:p>
          <a:p>
            <a:endParaRPr lang="en-US" sz="2800" dirty="0"/>
          </a:p>
          <a:p>
            <a:r>
              <a:rPr lang="en-US" sz="5400" dirty="0" smtClean="0"/>
              <a:t>Do </a:t>
            </a:r>
            <a:r>
              <a:rPr lang="en-US" sz="5400" dirty="0" err="1"/>
              <a:t>s</a:t>
            </a:r>
            <a:r>
              <a:rPr lang="en-US" sz="5400" dirty="0" err="1" smtClean="0"/>
              <a:t>aneamento</a:t>
            </a:r>
            <a:r>
              <a:rPr lang="en-US" sz="5400" dirty="0" smtClean="0"/>
              <a:t> </a:t>
            </a:r>
            <a:r>
              <a:rPr lang="en-US" sz="5400" dirty="0" err="1"/>
              <a:t>b</a:t>
            </a:r>
            <a:r>
              <a:rPr lang="en-US" sz="5400" dirty="0" err="1" smtClean="0"/>
              <a:t>ásico</a:t>
            </a:r>
            <a:r>
              <a:rPr lang="en-US" sz="5400" dirty="0" smtClean="0"/>
              <a:t> </a:t>
            </a:r>
            <a:r>
              <a:rPr lang="en-US" sz="5400" dirty="0" err="1" smtClean="0"/>
              <a:t>ao</a:t>
            </a:r>
            <a:r>
              <a:rPr lang="en-US" sz="5400" dirty="0"/>
              <a:t> </a:t>
            </a:r>
            <a:r>
              <a:rPr lang="en-US" sz="5400" dirty="0" err="1" smtClean="0"/>
              <a:t>saneamento</a:t>
            </a:r>
            <a:r>
              <a:rPr lang="en-US" sz="5400" dirty="0" smtClean="0"/>
              <a:t>  </a:t>
            </a:r>
            <a:r>
              <a:rPr lang="en-US" sz="5400" dirty="0" err="1"/>
              <a:t>a</a:t>
            </a:r>
            <a:r>
              <a:rPr lang="en-US" sz="5400" dirty="0" err="1" smtClean="0"/>
              <a:t>mbiental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2427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81" y="0"/>
            <a:ext cx="5904656" cy="690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9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" y="1248482"/>
            <a:ext cx="4021983" cy="3012604"/>
          </a:xfr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67" y="1248482"/>
            <a:ext cx="4482649" cy="2908098"/>
          </a:xfr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11" y="4156580"/>
            <a:ext cx="4030673" cy="2687115"/>
          </a:xfrm>
          <a:prstGeom prst="rect">
            <a:avLst/>
          </a:prstGeom>
        </p:spPr>
      </p:pic>
      <p:sp>
        <p:nvSpPr>
          <p:cNvPr id="11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141729" y="145944"/>
            <a:ext cx="6082579" cy="639589"/>
          </a:xfrm>
        </p:spPr>
        <p:txBody>
          <a:bodyPr/>
          <a:lstStyle/>
          <a:p>
            <a:r>
              <a:rPr lang="pt-BR" dirty="0" smtClean="0"/>
              <a:t>Saneamento Básico ou ambiental? </a:t>
            </a:r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743"/>
            <a:ext cx="3458126" cy="25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635" y="239271"/>
            <a:ext cx="9144000" cy="1550940"/>
          </a:xfrm>
        </p:spPr>
        <p:txBody>
          <a:bodyPr/>
          <a:lstStyle/>
          <a:p>
            <a:r>
              <a:rPr lang="pt-BR" sz="2800" dirty="0"/>
              <a:t>Percentual de domicílios com alguns serviços básicos no total de domicílios particulares permanentes – Brasil, 2011 - 2014 </a:t>
            </a:r>
            <a:r>
              <a:rPr lang="pt-BR" sz="1100" dirty="0"/>
              <a:t/>
            </a:r>
            <a:br>
              <a:rPr lang="pt-BR" sz="1100" dirty="0"/>
            </a:br>
            <a:endParaRPr lang="pt-BR" sz="11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9917" y="1150622"/>
            <a:ext cx="7594594" cy="63958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6595" y="2022017"/>
            <a:ext cx="7088287" cy="43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4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9449" y="188640"/>
            <a:ext cx="7772176" cy="1361777"/>
          </a:xfrm>
        </p:spPr>
        <p:txBody>
          <a:bodyPr/>
          <a:lstStyle/>
          <a:p>
            <a:endParaRPr lang="pt-BR" sz="13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4" y="169214"/>
            <a:ext cx="9017476" cy="49654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50" y="5201072"/>
            <a:ext cx="7506696" cy="123214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534162" y="6416207"/>
            <a:ext cx="5417477" cy="372696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BR" sz="1000" dirty="0"/>
              <a:t>Fonte: IBGE, Diretoria de Pesquisas, Coordenação de Trabalho e Rendimento, </a:t>
            </a:r>
            <a:r>
              <a:rPr lang="pt-BR" sz="1000" dirty="0">
                <a:hlinkClick r:id="rId4"/>
              </a:rPr>
              <a:t>Pesquisa Nacional por Amostra de Domicílios (Pnad)</a:t>
            </a:r>
            <a:r>
              <a:rPr lang="pt-BR" sz="1000" dirty="0"/>
              <a:t> - Síntese dos Indicadores 2014</a:t>
            </a:r>
          </a:p>
        </p:txBody>
      </p:sp>
    </p:spTree>
    <p:extLst>
      <p:ext uri="{BB962C8B-B14F-4D97-AF65-F5344CB8AC3E}">
        <p14:creationId xmlns:p14="http://schemas.microsoft.com/office/powerpoint/2010/main" val="90282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456480" y="554459"/>
            <a:ext cx="8225280" cy="73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</a:pPr>
            <a:r>
              <a:rPr lang="en-US" sz="3300" i="1" dirty="0" smtClean="0">
                <a:solidFill>
                  <a:srgbClr val="000000"/>
                </a:solidFill>
                <a:latin typeface="Calibri Light" charset="0"/>
                <a:cs typeface="Calibri Light" charset="0"/>
              </a:rPr>
              <a:t>O Rural </a:t>
            </a:r>
            <a:r>
              <a:rPr lang="en-US" sz="3300" i="1" dirty="0" err="1">
                <a:solidFill>
                  <a:srgbClr val="000000"/>
                </a:solidFill>
                <a:latin typeface="Calibri Light" charset="0"/>
                <a:cs typeface="Calibri Light" charset="0"/>
              </a:rPr>
              <a:t>nas</a:t>
            </a:r>
            <a:r>
              <a:rPr lang="en-US" sz="3300" i="1" dirty="0">
                <a:solidFill>
                  <a:srgbClr val="000000"/>
                </a:solidFill>
                <a:latin typeface="Calibri Light" charset="0"/>
                <a:cs typeface="Calibri Light" charset="0"/>
              </a:rPr>
              <a:t> bases </a:t>
            </a:r>
            <a:r>
              <a:rPr lang="en-US" sz="3300" i="1" dirty="0" err="1">
                <a:solidFill>
                  <a:srgbClr val="000000"/>
                </a:solidFill>
                <a:latin typeface="Calibri Light" charset="0"/>
                <a:cs typeface="Calibri Light" charset="0"/>
              </a:rPr>
              <a:t>oficiais</a:t>
            </a:r>
            <a:r>
              <a:rPr lang="en-US" sz="3300" dirty="0">
                <a:solidFill>
                  <a:srgbClr val="000000"/>
                </a:solidFill>
                <a:latin typeface="Calibri Light" charset="0"/>
                <a:cs typeface="Calibri Light" charset="0"/>
              </a:rPr>
              <a:t>…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2" t="18788" r="12495" b="21822"/>
          <a:stretch>
            <a:fillRect/>
          </a:stretch>
        </p:blipFill>
        <p:spPr bwMode="auto">
          <a:xfrm>
            <a:off x="1239841" y="1404148"/>
            <a:ext cx="6010560" cy="451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4662" t="18788" r="12495" b="218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0975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Image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8" b="14648"/>
          <a:stretch>
            <a:fillRect/>
          </a:stretch>
        </p:blipFill>
        <p:spPr bwMode="auto">
          <a:xfrm>
            <a:off x="1695450" y="815975"/>
            <a:ext cx="57531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ítulo 4"/>
          <p:cNvSpPr>
            <a:spLocks noGrp="1"/>
          </p:cNvSpPr>
          <p:nvPr>
            <p:ph type="title"/>
          </p:nvPr>
        </p:nvSpPr>
        <p:spPr>
          <a:xfrm>
            <a:off x="323528" y="155575"/>
            <a:ext cx="8969134" cy="1320800"/>
          </a:xfrm>
        </p:spPr>
        <p:txBody>
          <a:bodyPr/>
          <a:lstStyle/>
          <a:p>
            <a:r>
              <a:rPr lang="pt-BR" altLang="pt-BR" dirty="0" smtClean="0"/>
              <a:t>Distribuição </a:t>
            </a:r>
            <a:r>
              <a:rPr lang="pt-BR" altLang="pt-BR" dirty="0"/>
              <a:t>percentual dos domicílios rurais sem água canalizada, segundo </a:t>
            </a:r>
            <a:r>
              <a:rPr lang="pt-BR" altLang="pt-BR" dirty="0" smtClean="0"/>
              <a:t>a Unidade </a:t>
            </a:r>
            <a:r>
              <a:rPr lang="pt-BR" altLang="pt-BR" dirty="0"/>
              <a:t>Federativa.</a:t>
            </a:r>
            <a:endParaRPr lang="pt-BR" altLang="pt-BR" dirty="0" smtClean="0"/>
          </a:p>
        </p:txBody>
      </p:sp>
      <p:sp>
        <p:nvSpPr>
          <p:cNvPr id="2" name="Rectangle 1"/>
          <p:cNvSpPr/>
          <p:nvPr/>
        </p:nvSpPr>
        <p:spPr>
          <a:xfrm>
            <a:off x="1695450" y="6124495"/>
            <a:ext cx="5753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Fonte</a:t>
            </a:r>
            <a:r>
              <a:rPr lang="en-US" dirty="0"/>
              <a:t>: IBGE, PNAD – 2011. </a:t>
            </a:r>
            <a:r>
              <a:rPr lang="en-US" dirty="0" err="1"/>
              <a:t>Elaboração</a:t>
            </a:r>
            <a:r>
              <a:rPr lang="en-US" dirty="0"/>
              <a:t>: OBTEIA</a:t>
            </a:r>
          </a:p>
        </p:txBody>
      </p:sp>
    </p:spTree>
    <p:extLst>
      <p:ext uri="{BB962C8B-B14F-4D97-AF65-F5344CB8AC3E}">
        <p14:creationId xmlns:p14="http://schemas.microsoft.com/office/powerpoint/2010/main" val="194965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l="9780" r="9780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511821" y="5976299"/>
            <a:ext cx="5442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err="1"/>
              <a:t>Fonte</a:t>
            </a:r>
            <a:r>
              <a:rPr lang="en-US" dirty="0"/>
              <a:t>: IBGE – PNAD </a:t>
            </a:r>
            <a:r>
              <a:rPr lang="en-US" dirty="0" smtClean="0"/>
              <a:t>2014. </a:t>
            </a:r>
            <a:r>
              <a:rPr lang="en-US" dirty="0" err="1" smtClean="0"/>
              <a:t>Elaboração</a:t>
            </a:r>
            <a:r>
              <a:rPr lang="en-US" dirty="0" smtClean="0"/>
              <a:t> </a:t>
            </a:r>
            <a:r>
              <a:rPr lang="en-US" dirty="0" err="1" smtClean="0"/>
              <a:t>Funasa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707299"/>
            <a:ext cx="9655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400" b="1" dirty="0" err="1"/>
              <a:t>Abastecimento</a:t>
            </a:r>
            <a:r>
              <a:rPr lang="en-US" sz="2400" b="1" dirty="0"/>
              <a:t> de </a:t>
            </a:r>
            <a:r>
              <a:rPr lang="en-US" sz="2400" b="1" dirty="0" err="1"/>
              <a:t>Água</a:t>
            </a:r>
            <a:r>
              <a:rPr lang="en-US" sz="2400" b="1" dirty="0"/>
              <a:t> </a:t>
            </a:r>
            <a:r>
              <a:rPr lang="en-US" sz="2400" b="1" dirty="0" err="1"/>
              <a:t>nos</a:t>
            </a:r>
            <a:r>
              <a:rPr lang="en-US" sz="2400" b="1" dirty="0"/>
              <a:t> </a:t>
            </a:r>
            <a:r>
              <a:rPr lang="en-US" sz="2400" b="1" dirty="0" err="1"/>
              <a:t>Domicílios</a:t>
            </a:r>
            <a:r>
              <a:rPr lang="en-US" sz="2400" b="1" dirty="0"/>
              <a:t> </a:t>
            </a:r>
            <a:r>
              <a:rPr lang="en-US" sz="2400" b="1" dirty="0" err="1"/>
              <a:t>Rurais</a:t>
            </a:r>
            <a:r>
              <a:rPr lang="en-US" sz="2400" b="1" dirty="0"/>
              <a:t> do </a:t>
            </a:r>
            <a:r>
              <a:rPr lang="en-US" sz="2400" b="1" dirty="0" err="1"/>
              <a:t>Brasil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9844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8061" y="2664030"/>
            <a:ext cx="4430239" cy="639589"/>
          </a:xfrm>
        </p:spPr>
        <p:txBody>
          <a:bodyPr/>
          <a:lstStyle/>
          <a:p>
            <a:r>
              <a:rPr lang="pt-BR" sz="3200" dirty="0" smtClean="0"/>
              <a:t>Saneamento: Direito ou Mercadoria?</a:t>
            </a:r>
          </a:p>
          <a:p>
            <a:endParaRPr lang="pt-BR" sz="3200" dirty="0" smtClean="0"/>
          </a:p>
          <a:p>
            <a:r>
              <a:rPr lang="pt-BR" sz="3200" dirty="0" smtClean="0"/>
              <a:t>Ação de promoção de saúde ou apenas de infraestrutura?</a:t>
            </a:r>
            <a:endParaRPr lang="pt-BR" sz="32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2" y="3748973"/>
            <a:ext cx="3545261" cy="3122910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02" y="3748973"/>
            <a:ext cx="5468108" cy="3020424"/>
          </a:xfr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29" y="860011"/>
            <a:ext cx="3847928" cy="288896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597225" y="6314945"/>
            <a:ext cx="2379639" cy="26497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BR" sz="1300" b="1" dirty="0">
                <a:solidFill>
                  <a:srgbClr val="C00000"/>
                </a:solidFill>
              </a:rPr>
              <a:t>Dengue </a:t>
            </a:r>
            <a:r>
              <a:rPr lang="pt-BR" sz="1300" b="1" dirty="0" err="1">
                <a:solidFill>
                  <a:srgbClr val="C00000"/>
                </a:solidFill>
              </a:rPr>
              <a:t>Zika</a:t>
            </a:r>
            <a:r>
              <a:rPr lang="pt-BR" sz="1300" b="1" dirty="0">
                <a:solidFill>
                  <a:srgbClr val="C00000"/>
                </a:solidFill>
              </a:rPr>
              <a:t> </a:t>
            </a:r>
            <a:r>
              <a:rPr lang="pt-BR" sz="1300" b="1" dirty="0" err="1">
                <a:solidFill>
                  <a:srgbClr val="C00000"/>
                </a:solidFill>
              </a:rPr>
              <a:t>Chikungunya</a:t>
            </a:r>
            <a:endParaRPr lang="pt-BR" sz="1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2222241"/>
            <a:ext cx="1752600" cy="1206211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8185354" y="5964042"/>
            <a:ext cx="958646" cy="89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3297391" y="3500674"/>
            <a:ext cx="3290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Equipe Fiocruz Ceará</a:t>
            </a:r>
          </a:p>
        </p:txBody>
      </p:sp>
      <p:sp>
        <p:nvSpPr>
          <p:cNvPr id="9" name="Retângulo 8"/>
          <p:cNvSpPr/>
          <p:nvPr/>
        </p:nvSpPr>
        <p:spPr>
          <a:xfrm>
            <a:off x="-180528" y="3573016"/>
            <a:ext cx="31593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/>
              <a:t>Prédio de Gestão e Ensino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235064"/>
            <a:ext cx="4320480" cy="241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tângulo 10"/>
          <p:cNvSpPr/>
          <p:nvPr/>
        </p:nvSpPr>
        <p:spPr>
          <a:xfrm>
            <a:off x="5292080" y="3645024"/>
            <a:ext cx="33783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/>
              <a:t>Prédio de Laboratórios</a:t>
            </a:r>
            <a:endParaRPr lang="pt-BR" sz="16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4"/>
          <a:stretch/>
        </p:blipFill>
        <p:spPr>
          <a:xfrm>
            <a:off x="144451" y="4052621"/>
            <a:ext cx="4774559" cy="272815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2293" y="4052620"/>
            <a:ext cx="3991434" cy="272815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276" y="1261042"/>
            <a:ext cx="2000111" cy="1124065"/>
          </a:xfrm>
          <a:prstGeom prst="rect">
            <a:avLst/>
          </a:prstGeom>
        </p:spPr>
      </p:pic>
      <p:sp>
        <p:nvSpPr>
          <p:cNvPr id="16" name="Retângulo 10"/>
          <p:cNvSpPr/>
          <p:nvPr/>
        </p:nvSpPr>
        <p:spPr>
          <a:xfrm>
            <a:off x="5351219" y="2394833"/>
            <a:ext cx="303632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/>
              <a:t>Auditório</a:t>
            </a:r>
          </a:p>
          <a:p>
            <a:pPr algn="ctr"/>
            <a:r>
              <a:rPr lang="pt-BR" sz="1600" dirty="0" smtClean="0"/>
              <a:t> (Mar/2016)</a:t>
            </a:r>
            <a:endParaRPr lang="pt-BR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835696" y="260648"/>
            <a:ext cx="4968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Fiocruz</a:t>
            </a:r>
            <a:r>
              <a:rPr lang="en-US" sz="4400" dirty="0"/>
              <a:t> </a:t>
            </a:r>
            <a:r>
              <a:rPr lang="en-US" sz="4400" dirty="0" err="1" smtClean="0"/>
              <a:t>Ceará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0765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741363" y="52922"/>
            <a:ext cx="7566025" cy="1090612"/>
          </a:xfrm>
        </p:spPr>
        <p:txBody>
          <a:bodyPr/>
          <a:lstStyle/>
          <a:p>
            <a:r>
              <a:rPr lang="en-GB" altLang="ja-JP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Direito</a:t>
            </a:r>
            <a:r>
              <a:rPr lang="en-GB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ja-JP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Humano</a:t>
            </a:r>
            <a:r>
              <a:rPr lang="en-GB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ja-JP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r>
              <a:rPr lang="en-GB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ja-JP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Saneamento</a:t>
            </a:r>
            <a:r>
              <a:rPr lang="en-GB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Base legal – </a:t>
            </a:r>
            <a:r>
              <a:rPr lang="en-GB" altLang="ja-JP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marco</a:t>
            </a:r>
            <a:r>
              <a:rPr lang="en-GB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legal </a:t>
            </a:r>
            <a:r>
              <a:rPr lang="en-GB" altLang="ja-JP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  <a:endParaRPr lang="en-GB" altLang="ja-JP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741363" y="1164680"/>
            <a:ext cx="5645879" cy="5279983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Declaração Universal dos Direitos Humanos, 1948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1400" dirty="0" smtClean="0"/>
              <a:t>Art. 25. 1. Todo ser humano tem direito a um padrão de vida capaz de assegurar a si e à sua família saúde e bem estar...</a:t>
            </a:r>
            <a:endParaRPr lang="pt-BR" altLang="ja-JP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Pacto Internacional sobre os Direitos Econômicos, Sociais e Culturais, 1966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Art. 11.</a:t>
            </a:r>
            <a:r>
              <a:rPr lang="pt-BR" sz="1400" dirty="0" smtClean="0"/>
              <a:t> 1. ... direito de todas as pessoas a um nível de vida suficiente para si e para as suas famílias, incluindo alimentação, vestuário e habitação suficientes...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Convenção Internacional sobre os Direitos da Criança (art. 24(2)(h))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Convenção sobre a Eliminação da Discriminação contra as Mulheres (art. 14(2)(h))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Convenção sobre os Direitos das Pessoas com Deficiência (art. 18 (2)(a))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Comentário Geral n. 15 do Comitê DESC, 2002</a:t>
            </a:r>
          </a:p>
          <a:p>
            <a:pPr eaLnBrk="1" hangingPunct="1">
              <a:spcBef>
                <a:spcPct val="0"/>
              </a:spcBef>
            </a:pPr>
            <a:r>
              <a:rPr lang="pt-BR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Assembleia Geral das NU, 2010 (64/292) e Conselho de Direitos Humanos, 2010 (15/9)</a:t>
            </a:r>
          </a:p>
          <a:p>
            <a:pPr>
              <a:spcBef>
                <a:spcPct val="0"/>
              </a:spcBef>
            </a:pPr>
            <a:r>
              <a:rPr lang="es-ES" altLang="ja-JP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Assembleia</a:t>
            </a:r>
            <a:r>
              <a:rPr lang="es-E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ja-JP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  <a:r>
              <a:rPr lang="es-E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das NU, 2015 (70/169)</a:t>
            </a:r>
          </a:p>
          <a:p>
            <a:pPr eaLnBrk="1" hangingPunct="1">
              <a:spcBef>
                <a:spcPct val="0"/>
              </a:spcBef>
            </a:pPr>
            <a:endParaRPr lang="pt-BR" altLang="ja-JP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242" y="1039794"/>
            <a:ext cx="267017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75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761998" y="220134"/>
            <a:ext cx="8229600" cy="1143000"/>
          </a:xfrm>
        </p:spPr>
        <p:txBody>
          <a:bodyPr>
            <a:normAutofit/>
          </a:bodyPr>
          <a:lstStyle/>
          <a:p>
            <a:r>
              <a:rPr lang="pt-BR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altLang="ja-JP" sz="2800" smtClean="0">
                <a:latin typeface="Arial" panose="020B0604020202020204" pitchFamily="34" charset="0"/>
                <a:cs typeface="Arial" panose="020B0604020202020204" pitchFamily="34" charset="0"/>
              </a:rPr>
              <a:t>que significam </a:t>
            </a:r>
            <a:r>
              <a:rPr lang="pt-BR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os Direitos Humanos à água e ao esgotamento sanitário?</a:t>
            </a:r>
            <a:endParaRPr lang="pt-BR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>
          <a:xfrm>
            <a:off x="761998" y="1357296"/>
            <a:ext cx="3756025" cy="1822450"/>
          </a:xfrm>
        </p:spPr>
        <p:txBody>
          <a:bodyPr>
            <a:noAutofit/>
          </a:bodyPr>
          <a:lstStyle/>
          <a:p>
            <a:r>
              <a:rPr lang="pt-BR" altLang="ja-JP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direito humano à </a:t>
            </a:r>
            <a:r>
              <a:rPr lang="pt-BR" altLang="ja-JP" sz="1800" dirty="0" smtClean="0">
                <a:solidFill>
                  <a:srgbClr val="F18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r>
              <a:rPr lang="pt-BR" altLang="ja-JP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ja-JP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assegura a todos, sem discriminação, água para o uso pessoal e doméstico em quantidade suficiente, segura, aceitável, acessível cultural e economicamente.</a:t>
            </a:r>
            <a:endParaRPr lang="pt-BR" altLang="ja-JP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7" y="3456326"/>
            <a:ext cx="3939279" cy="2491390"/>
          </a:xfrm>
          <a:noFill/>
        </p:spPr>
      </p:pic>
      <p:sp>
        <p:nvSpPr>
          <p:cNvPr id="1843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6759"/>
            <a:ext cx="3662363" cy="21764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rgbClr val="006FB7"/>
              </a:buClr>
            </a:pPr>
            <a:r>
              <a:rPr lang="pt-BR" altLang="ja-JP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direito humano ao </a:t>
            </a:r>
            <a:r>
              <a:rPr lang="pt-BR" altLang="ja-JP" sz="1700" dirty="0" smtClean="0">
                <a:solidFill>
                  <a:srgbClr val="F18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esgotamento sanitário </a:t>
            </a:r>
            <a:r>
              <a:rPr lang="pt-BR" altLang="ja-JP" sz="1700" b="0" dirty="0">
                <a:latin typeface="Arial" panose="020B0604020202020204" pitchFamily="34" charset="0"/>
                <a:cs typeface="Arial" panose="020B0604020202020204" pitchFamily="34" charset="0"/>
              </a:rPr>
              <a:t>assegura a todos, sem </a:t>
            </a:r>
            <a:r>
              <a:rPr lang="pt-BR" altLang="ja-JP" sz="1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discriminação, soluções física e economicamente acessíveis, em todas as esferas da vida, de forma segura, higiênica, social e culturalmente aceitável, promovendo privacidade e dignidade.</a:t>
            </a:r>
          </a:p>
          <a:p>
            <a:endParaRPr lang="pt-BR" altLang="ja-JP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456326"/>
            <a:ext cx="4099718" cy="2408116"/>
          </a:xfrm>
          <a:noFill/>
        </p:spPr>
      </p:pic>
    </p:spTree>
    <p:extLst>
      <p:ext uri="{BB962C8B-B14F-4D97-AF65-F5344CB8AC3E}">
        <p14:creationId xmlns:p14="http://schemas.microsoft.com/office/powerpoint/2010/main" val="382962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Conteúdo normativo dos direitos humanos à água e ao esgotamento sanitário</a:t>
            </a:r>
            <a:endParaRPr lang="en-GB" altLang="ja-JP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741363" y="1498600"/>
            <a:ext cx="7566025" cy="4478338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pt-BR" altLang="ja-JP" sz="2000" b="1" dirty="0" smtClean="0">
                <a:solidFill>
                  <a:srgbClr val="F18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DISPONIBILIDADE: </a:t>
            </a:r>
            <a:r>
              <a:rPr lang="pt-BR" altLang="ja-JP" sz="20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suficiente e contínuo </a:t>
            </a:r>
            <a:r>
              <a:rPr lang="pt-BR" altLang="ja-JP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usos pessoais e domésticos; na vizinhança imediata</a:t>
            </a: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pt-BR" altLang="ja-JP" sz="2000" b="1" dirty="0" smtClean="0">
                <a:solidFill>
                  <a:srgbClr val="F18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QUALIDADE: </a:t>
            </a:r>
            <a:r>
              <a:rPr lang="pt-BR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seguro para consumo e outros usos pessoais; </a:t>
            </a:r>
            <a:r>
              <a:rPr lang="pt-BR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seguro no sentido higiênico e técnico</a:t>
            </a: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pt-BR" altLang="ja-JP" sz="2000" b="1" dirty="0" smtClean="0">
                <a:solidFill>
                  <a:srgbClr val="F18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ACESSIBILIDADE FÍSICA: </a:t>
            </a:r>
            <a:r>
              <a:rPr lang="pt-BR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pt-BR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sem discriminação na vizinhança imediata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pt-BR" altLang="ja-JP" sz="2000" b="1" dirty="0" smtClean="0">
                <a:solidFill>
                  <a:srgbClr val="F18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ACESSIBILIDADE FINANCEIRA: </a:t>
            </a:r>
            <a:r>
              <a:rPr lang="pt-BR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preço deve ser financeiramente accessível </a:t>
            </a:r>
            <a:r>
              <a:rPr lang="pt-BR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 comprometer</a:t>
            </a:r>
            <a:r>
              <a:rPr lang="pt-BR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capacidade a cuidar de todas as outras necessidades essenciais garantidas pelos direitos humanos</a:t>
            </a:r>
            <a:endParaRPr lang="pt-BR" altLang="ja-JP" sz="2000" b="1" dirty="0" smtClean="0">
              <a:solidFill>
                <a:srgbClr val="F18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pt-BR" altLang="ja-JP" sz="2000" b="1" dirty="0" smtClean="0">
                <a:solidFill>
                  <a:srgbClr val="F18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ACEITABILIDADE: </a:t>
            </a:r>
            <a:r>
              <a:rPr lang="pt-BR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aceitável culturalmente e para todos os gêneros, garantindo a privacidade e a dignidade</a:t>
            </a:r>
            <a:endParaRPr lang="pt-BR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oneTexte 12"/>
          <p:cNvSpPr txBox="1">
            <a:spLocks noChangeArrowheads="1"/>
          </p:cNvSpPr>
          <p:nvPr/>
        </p:nvSpPr>
        <p:spPr bwMode="auto">
          <a:xfrm>
            <a:off x="736600" y="1130060"/>
            <a:ext cx="799465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ja-JP" sz="1600" b="1" i="1" dirty="0" smtClean="0"/>
              <a:t>Igualdade e não-discriminação: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ja-JP" sz="1600" i="1" dirty="0" smtClean="0"/>
              <a:t>Todas as pessoas são iguais perante à lei; proibição de tratamento arbitrariamente diferente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ja-JP" sz="1600" b="1" i="1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ja-JP" sz="1600" b="1" i="1" dirty="0" smtClean="0"/>
              <a:t>Participação e inclusão: </a:t>
            </a:r>
            <a:br>
              <a:rPr lang="pt-BR" altLang="ja-JP" sz="1600" b="1" i="1" dirty="0" smtClean="0"/>
            </a:br>
            <a:r>
              <a:rPr lang="pt-BR" altLang="ja-JP" sz="1600" i="1" dirty="0" smtClean="0"/>
              <a:t>Todas as pessoas podem participar de maneira ativa, livre e significativa e contribuir para processos de tomada de decisão que as afetam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ja-JP" sz="800" i="1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ja-JP" sz="1600" b="1" i="1" dirty="0" smtClean="0"/>
              <a:t>Responsabilidade e prestação de contas: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ja-JP" sz="1600" i="1" dirty="0" smtClean="0"/>
              <a:t>Os Estados e outros responsáveis devem ser responsáveis e dispostos a prestar contas para cumprir suas obrigações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ja-JP" sz="1600" i="1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ja-JP" sz="1600" b="1" i="1" dirty="0" smtClean="0"/>
              <a:t>Alcance progressivo e uso do máximo de recursos disponíveis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ja-JP" sz="1600" i="1" dirty="0" smtClean="0"/>
              <a:t>Todos os Estados devem adotar medidas apropriadas visando assegurar a plena efetividade dos direitos econômicos, sociais e culturais com o máximo dos recursos  que disponham</a:t>
            </a:r>
            <a:endParaRPr lang="pt-BR" altLang="ja-JP" sz="1600" i="1" dirty="0"/>
          </a:p>
        </p:txBody>
      </p:sp>
      <p:sp>
        <p:nvSpPr>
          <p:cNvPr id="16387" name="Titre 5"/>
          <p:cNvSpPr txBox="1">
            <a:spLocks/>
          </p:cNvSpPr>
          <p:nvPr/>
        </p:nvSpPr>
        <p:spPr bwMode="auto">
          <a:xfrm>
            <a:off x="736600" y="307975"/>
            <a:ext cx="5588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ja-JP" b="1" smtClean="0">
                <a:solidFill>
                  <a:schemeClr val="tx2"/>
                </a:solidFill>
              </a:rPr>
              <a:t>Abordagem baseada nos direitos humanos: elementos chaves</a:t>
            </a:r>
            <a:endParaRPr lang="pt-BR" altLang="ja-JP" b="1">
              <a:solidFill>
                <a:schemeClr val="tx2"/>
              </a:solidFill>
            </a:endParaRPr>
          </a:p>
        </p:txBody>
      </p:sp>
      <p:pic>
        <p:nvPicPr>
          <p:cNvPr id="1638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382" y="4867988"/>
            <a:ext cx="4114470" cy="178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774699"/>
            <a:ext cx="7566025" cy="53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45025" y="801688"/>
            <a:ext cx="3662363" cy="4413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dirty="0" smtClean="0">
                <a:solidFill>
                  <a:srgbClr val="EF570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Mas…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363" y="1243013"/>
            <a:ext cx="2454275" cy="46450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3000" b="1" dirty="0" smtClean="0"/>
              <a:t>Em 2010,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3000" b="1" dirty="0" smtClean="0"/>
              <a:t>a meta teria sido alcançada.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pt-BR" b="1" dirty="0" smtClean="0"/>
          </a:p>
          <a:p>
            <a:pPr>
              <a:defRPr/>
            </a:pPr>
            <a:endParaRPr lang="pt-BR" b="1" dirty="0"/>
          </a:p>
        </p:txBody>
      </p:sp>
      <p:sp>
        <p:nvSpPr>
          <p:cNvPr id="9222" name="Content Placeholder 1"/>
          <p:cNvSpPr>
            <a:spLocks noGrp="1"/>
          </p:cNvSpPr>
          <p:nvPr>
            <p:ph sz="quarter" idx="4"/>
          </p:nvPr>
        </p:nvSpPr>
        <p:spPr>
          <a:xfrm>
            <a:off x="5516563" y="1123156"/>
            <a:ext cx="2790825" cy="461010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pt-B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Ainda cerca de 663 milhões de pessoas (9%) não têm acesso a uma fonte </a:t>
            </a:r>
            <a:r>
              <a:rPr lang="pt-BR" alt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melhorada</a:t>
            </a:r>
            <a:r>
              <a:rPr lang="pt-B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água.</a:t>
            </a:r>
          </a:p>
          <a:p>
            <a:pPr>
              <a:buFont typeface="Wingdings" charset="2"/>
              <a:buChar char="§"/>
            </a:pPr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Qualidade da água?</a:t>
            </a:r>
          </a:p>
          <a:p>
            <a:pPr>
              <a:buFont typeface="Wingdings" charset="2"/>
              <a:buChar char="§"/>
            </a:pPr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Quantidade de água?</a:t>
            </a:r>
          </a:p>
          <a:p>
            <a:pPr>
              <a:buFont typeface="Wingdings" charset="2"/>
              <a:buChar char="§"/>
            </a:pPr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Continuidade?</a:t>
            </a:r>
          </a:p>
          <a:p>
            <a:pPr>
              <a:buFont typeface="Wingdings" charset="2"/>
              <a:buChar char="§"/>
            </a:pPr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Acessibilidade econômica?</a:t>
            </a:r>
          </a:p>
          <a:p>
            <a:pPr>
              <a:buFont typeface="Wingdings" charset="2"/>
              <a:buChar char="§"/>
            </a:pPr>
            <a:r>
              <a:rPr lang="pt-BR" altLang="en-US" dirty="0">
                <a:latin typeface="Arial" panose="020B0604020202020204" pitchFamily="34" charset="0"/>
                <a:cs typeface="Arial" panose="020B0604020202020204" pitchFamily="34" charset="0"/>
              </a:rPr>
              <a:t>Escolas e serviços de saúde</a:t>
            </a:r>
            <a:r>
              <a:rPr lang="pt-B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t-B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2137" y="274638"/>
            <a:ext cx="8270544" cy="527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Metas do Milênio para o abastecimento de água</a:t>
            </a:r>
          </a:p>
        </p:txBody>
      </p:sp>
    </p:spTree>
    <p:extLst>
      <p:ext uri="{BB962C8B-B14F-4D97-AF65-F5344CB8AC3E}">
        <p14:creationId xmlns:p14="http://schemas.microsoft.com/office/powerpoint/2010/main" val="31231648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22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9"/>
          <a:stretch/>
        </p:blipFill>
        <p:spPr bwMode="auto">
          <a:xfrm>
            <a:off x="512728" y="801688"/>
            <a:ext cx="7925594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45025" y="801688"/>
            <a:ext cx="3662363" cy="4413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dirty="0" smtClean="0">
                <a:solidFill>
                  <a:srgbClr val="EF570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Mas …</a:t>
            </a:r>
            <a:endParaRPr lang="en-GB" dirty="0"/>
          </a:p>
        </p:txBody>
      </p:sp>
      <p:sp>
        <p:nvSpPr>
          <p:cNvPr id="9222" name="Content Placeholder 1"/>
          <p:cNvSpPr>
            <a:spLocks noGrp="1"/>
          </p:cNvSpPr>
          <p:nvPr>
            <p:ph sz="half" idx="2"/>
          </p:nvPr>
        </p:nvSpPr>
        <p:spPr>
          <a:xfrm>
            <a:off x="4273826" y="1247570"/>
            <a:ext cx="4164495" cy="4610100"/>
          </a:xfrm>
        </p:spPr>
        <p:txBody>
          <a:bodyPr/>
          <a:lstStyle/>
          <a:p>
            <a:pPr>
              <a:buFontTx/>
              <a:buChar char="-"/>
            </a:pPr>
            <a:r>
              <a:rPr lang="pt-B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Desigualdades</a:t>
            </a:r>
          </a:p>
          <a:p>
            <a:pPr lvl="1"/>
            <a:r>
              <a:rPr lang="pt-B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Ricos x pobres;</a:t>
            </a:r>
          </a:p>
          <a:p>
            <a:pPr lvl="1"/>
            <a:r>
              <a:rPr lang="pt-B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Urbano x rural;</a:t>
            </a:r>
          </a:p>
          <a:p>
            <a:pPr lvl="1"/>
            <a:r>
              <a:rPr lang="pt-B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Assentamentos formais x informais;</a:t>
            </a:r>
          </a:p>
          <a:p>
            <a:pPr lvl="1"/>
            <a:r>
              <a:rPr lang="pt-B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Grupos vulneráveis x população geral;</a:t>
            </a:r>
          </a:p>
          <a:p>
            <a:pPr lvl="1"/>
            <a:r>
              <a:rPr lang="pt-B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Gênero;</a:t>
            </a:r>
          </a:p>
          <a:p>
            <a:pPr lvl="1"/>
            <a:r>
              <a:rPr lang="pt-B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Norte x Sul Global.</a:t>
            </a:r>
            <a:endParaRPr lang="pt-B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2137" y="274638"/>
            <a:ext cx="8270544" cy="527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Metas do Milênio para o abastecimento de água</a:t>
            </a:r>
          </a:p>
        </p:txBody>
      </p:sp>
    </p:spTree>
    <p:extLst>
      <p:ext uri="{BB962C8B-B14F-4D97-AF65-F5344CB8AC3E}">
        <p14:creationId xmlns:p14="http://schemas.microsoft.com/office/powerpoint/2010/main" val="235323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/>
          <p:cNvPicPr>
            <a:picLocks noChangeAspect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345"/>
            <a:ext cx="9144000" cy="54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586890" y="113614"/>
            <a:ext cx="8461612" cy="527050"/>
          </a:xfrm>
        </p:spPr>
        <p:txBody>
          <a:bodyPr>
            <a:noAutofit/>
          </a:bodyPr>
          <a:lstStyle/>
          <a:p>
            <a:r>
              <a:rPr lang="pt-BR" alt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 do Milênio para o esgotamento sanitário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659746"/>
            <a:ext cx="4817696" cy="473392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pt-BR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Uma das metas </a:t>
            </a:r>
          </a:p>
          <a:p>
            <a:pPr marL="0" indent="0">
              <a:buNone/>
              <a:defRPr/>
            </a:pPr>
            <a:r>
              <a:rPr lang="pt-BR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mais atrasadas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pt-BR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2,4 bilhões de pessoas sem acesso ao esgotamento sanitário melhorado (32%), 70% nas áreas rurais.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pt-BR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Cerca de 1 bilhão de pessoas praticam defecação a céu aberto.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pt-BR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1,6 milhões de pessoas, na maioria crianças até cinco anos, morrem anualmente de doenças relacionadas à água e aos esgotos.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698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64632"/>
            <a:ext cx="9018347" cy="44228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992982" y="5588067"/>
            <a:ext cx="11766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 smtClean="0"/>
              <a:t>JMP (2015)</a:t>
            </a:r>
            <a:endParaRPr lang="pt-BR" sz="1500" dirty="0"/>
          </a:p>
        </p:txBody>
      </p:sp>
      <p:sp>
        <p:nvSpPr>
          <p:cNvPr id="6" name="Retângulo 5"/>
          <p:cNvSpPr/>
          <p:nvPr/>
        </p:nvSpPr>
        <p:spPr>
          <a:xfrm>
            <a:off x="607414" y="388877"/>
            <a:ext cx="7841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Apenas 95 alcançaram a meta ODM relativo ao </a:t>
            </a:r>
            <a:r>
              <a:rPr lang="pt-BR" sz="2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esgotamento sanitário</a:t>
            </a:r>
            <a:endParaRPr lang="pt-BR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4124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"/>
          <p:cNvPicPr>
            <a:picLocks noChangeAspect="1"/>
          </p:cNvPicPr>
          <p:nvPr/>
        </p:nvPicPr>
        <p:blipFill rotWithShape="1">
          <a:blip r:embed="rId3" cstate="print"/>
          <a:srcRect b="12132"/>
          <a:stretch/>
        </p:blipFill>
        <p:spPr>
          <a:xfrm>
            <a:off x="4431363" y="1122744"/>
            <a:ext cx="3485285" cy="3585012"/>
          </a:xfrm>
          <a:prstGeom prst="rect">
            <a:avLst/>
          </a:prstGeom>
        </p:spPr>
      </p:pic>
      <p:pic>
        <p:nvPicPr>
          <p:cNvPr id="11" name="Imagem 9"/>
          <p:cNvPicPr>
            <a:picLocks noChangeAspect="1"/>
          </p:cNvPicPr>
          <p:nvPr/>
        </p:nvPicPr>
        <p:blipFill rotWithShape="1">
          <a:blip r:embed="rId4" cstate="print"/>
          <a:srcRect t="210" b="11850"/>
          <a:stretch/>
        </p:blipFill>
        <p:spPr>
          <a:xfrm>
            <a:off x="955268" y="1122744"/>
            <a:ext cx="3476095" cy="3585012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67237"/>
            <a:ext cx="7262813" cy="504825"/>
          </a:xfrm>
        </p:spPr>
        <p:txBody>
          <a:bodyPr/>
          <a:lstStyle/>
          <a:p>
            <a:pPr algn="ctr"/>
            <a:r>
              <a:rPr lang="pt-BR" altLang="en-US" smtClean="0">
                <a:solidFill>
                  <a:srgbClr val="0076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Desigualdades marcantes no acesso: Urbano-Rural</a:t>
            </a:r>
          </a:p>
        </p:txBody>
      </p: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336995" y="4770242"/>
            <a:ext cx="640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n-US" sz="1800" smtClean="0"/>
              <a:t>	     Água		            Esgotamento Sanitário</a:t>
            </a:r>
            <a:endParaRPr lang="pt-BR" alt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8900" y="5139575"/>
            <a:ext cx="8750300" cy="948710"/>
          </a:xfrm>
          <a:prstGeom prst="rect">
            <a:avLst/>
          </a:prstGeom>
          <a:solidFill>
            <a:srgbClr val="FF0000">
              <a:alpha val="4392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FontTx/>
              <a:buNone/>
            </a:pPr>
            <a:r>
              <a:rPr lang="pt-BR" altLang="en-US" sz="2000" smtClean="0"/>
              <a:t>Disparidades Urbano-Rural (2015) </a:t>
            </a:r>
            <a:r>
              <a:rPr lang="pt-BR" altLang="en-US" sz="2000" b="1" smtClean="0"/>
              <a:t>(fonte WHO-UNICEF)</a:t>
            </a:r>
          </a:p>
          <a:p>
            <a:pPr algn="ctr" defTabSz="914400">
              <a:spcBef>
                <a:spcPct val="0"/>
              </a:spcBef>
              <a:buClrTx/>
              <a:buFontTx/>
              <a:buNone/>
            </a:pPr>
            <a:r>
              <a:rPr lang="pt-BR" altLang="en-US" sz="2000" smtClean="0"/>
              <a:t>Água melhorada: 96% vs. 84%. Esgotamento Sanitário melhorado: 92% vs. 58%</a:t>
            </a:r>
            <a:endParaRPr lang="pt-BR" altLang="en-US" sz="2000"/>
          </a:p>
        </p:txBody>
      </p:sp>
    </p:spTree>
    <p:extLst>
      <p:ext uri="{BB962C8B-B14F-4D97-AF65-F5344CB8AC3E}">
        <p14:creationId xmlns:p14="http://schemas.microsoft.com/office/powerpoint/2010/main" val="1051373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Na maioria das regiões, o uso de água encanada na propriedade acelerou mais rapidamente em áreas rurais, mas a cobertura ainda é superior em áreas urbanas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6992982" y="5715392"/>
            <a:ext cx="975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JMP (2015)</a:t>
            </a:r>
            <a:endParaRPr lang="pt-BR" sz="12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215" y="1365250"/>
            <a:ext cx="8550269" cy="44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0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8" y="4953141"/>
            <a:ext cx="1612364" cy="449310"/>
          </a:xfrm>
          <a:prstGeom prst="rect">
            <a:avLst/>
          </a:prstGeom>
        </p:spPr>
      </p:pic>
      <p:pic>
        <p:nvPicPr>
          <p:cNvPr id="42" name="Picture 5" descr="Apresentação RENASF-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22854" r="23974" b="21706"/>
          <a:stretch/>
        </p:blipFill>
        <p:spPr bwMode="auto">
          <a:xfrm>
            <a:off x="108564" y="3691153"/>
            <a:ext cx="1625025" cy="12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tângulo 82"/>
          <p:cNvSpPr/>
          <p:nvPr/>
        </p:nvSpPr>
        <p:spPr>
          <a:xfrm>
            <a:off x="3049223" y="5898612"/>
            <a:ext cx="2954693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OE02:</a:t>
            </a:r>
            <a:r>
              <a:rPr lang="pt-BR" sz="1400" b="1" dirty="0">
                <a:latin typeface="Arial Narrow" panose="020B0606020202030204" pitchFamily="34" charset="0"/>
              </a:rPr>
              <a:t> </a:t>
            </a:r>
            <a:r>
              <a:rPr lang="pt-BR" sz="1400" dirty="0">
                <a:latin typeface="Arial Narrow" panose="020B0606020202030204" pitchFamily="34" charset="0"/>
              </a:rPr>
              <a:t>ESTRUTURAR E </a:t>
            </a:r>
            <a:r>
              <a:rPr lang="pt-BR" sz="1400" dirty="0" smtClean="0">
                <a:latin typeface="Arial Narrow" panose="020B0606020202030204" pitchFamily="34" charset="0"/>
              </a:rPr>
              <a:t>DESENVOLVER </a:t>
            </a:r>
          </a:p>
          <a:p>
            <a:pPr algn="ctr"/>
            <a:r>
              <a:rPr lang="pt-BR" sz="1400" dirty="0" smtClean="0">
                <a:latin typeface="Arial Narrow" panose="020B0606020202030204" pitchFamily="34" charset="0"/>
              </a:rPr>
              <a:t>PROGRAMA </a:t>
            </a:r>
            <a:r>
              <a:rPr lang="pt-BR" sz="1400" dirty="0">
                <a:latin typeface="Arial Narrow" panose="020B0606020202030204" pitchFamily="34" charset="0"/>
              </a:rPr>
              <a:t>INTEGRADO DE </a:t>
            </a:r>
            <a:r>
              <a:rPr lang="pt-BR" sz="1400" dirty="0" smtClean="0">
                <a:latin typeface="Arial Narrow" panose="020B0606020202030204" pitchFamily="34" charset="0"/>
              </a:rPr>
              <a:t>PESQUISA TRANSLACIONAL </a:t>
            </a:r>
            <a:r>
              <a:rPr lang="pt-BR" sz="1400" dirty="0">
                <a:latin typeface="Arial Narrow" panose="020B0606020202030204" pitchFamily="34" charset="0"/>
              </a:rPr>
              <a:t>PARA SAÚDE PÚBLICA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243425" y="5888657"/>
            <a:ext cx="2704180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OE04: </a:t>
            </a:r>
            <a:r>
              <a:rPr lang="pt-BR" sz="1400" dirty="0">
                <a:latin typeface="Arial Narrow" panose="020B0606020202030204" pitchFamily="34" charset="0"/>
              </a:rPr>
              <a:t>PROMOVER ARTICULAÇÃO E </a:t>
            </a:r>
            <a:r>
              <a:rPr lang="pt-BR" sz="1400" dirty="0" smtClean="0">
                <a:latin typeface="Arial Narrow" panose="020B0606020202030204" pitchFamily="34" charset="0"/>
              </a:rPr>
              <a:t>INTEGRAÇÃO DOS </a:t>
            </a:r>
            <a:r>
              <a:rPr lang="pt-BR" sz="1400" dirty="0">
                <a:latin typeface="Arial Narrow" panose="020B0606020202030204" pitchFamily="34" charset="0"/>
              </a:rPr>
              <a:t>ATORES </a:t>
            </a:r>
            <a:r>
              <a:rPr lang="pt-BR" sz="1400" dirty="0" smtClean="0">
                <a:latin typeface="Arial Narrow" panose="020B0606020202030204" pitchFamily="34" charset="0"/>
              </a:rPr>
              <a:t>E </a:t>
            </a:r>
            <a:r>
              <a:rPr lang="pt-BR" sz="1400" dirty="0">
                <a:latin typeface="Arial Narrow" panose="020B0606020202030204" pitchFamily="34" charset="0"/>
              </a:rPr>
              <a:t>INSTITUIÇÕES DE CIÊNCIA </a:t>
            </a:r>
            <a:r>
              <a:rPr lang="pt-BR" sz="1400" dirty="0" smtClean="0">
                <a:latin typeface="Arial Narrow" panose="020B0606020202030204" pitchFamily="34" charset="0"/>
              </a:rPr>
              <a:t>E TECNOLOGIA </a:t>
            </a:r>
            <a:r>
              <a:rPr lang="pt-BR" sz="1400" dirty="0">
                <a:latin typeface="Arial Narrow" panose="020B0606020202030204" pitchFamily="34" charset="0"/>
              </a:rPr>
              <a:t>DA REGIÃO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7369504" y="2403836"/>
            <a:ext cx="13666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Atores </a:t>
            </a:r>
            <a:r>
              <a:rPr lang="pt-BR" sz="200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Externos</a:t>
            </a:r>
            <a:endParaRPr lang="pt-BR" sz="2000" b="0" cap="none" spc="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6" name="Retângulo 55"/>
          <p:cNvSpPr/>
          <p:nvPr/>
        </p:nvSpPr>
        <p:spPr>
          <a:xfrm>
            <a:off x="7369504" y="1778114"/>
            <a:ext cx="13666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Atores </a:t>
            </a:r>
            <a:r>
              <a:rPr lang="pt-BR" sz="200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internos</a:t>
            </a:r>
            <a:endParaRPr lang="pt-BR" sz="2000" b="0" cap="none" spc="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7850863" y="2131639"/>
            <a:ext cx="38606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0" cap="none" spc="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&amp;</a:t>
            </a:r>
            <a:endParaRPr lang="pt-BR" sz="1600" b="0" cap="none" spc="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Seta para a direita listrada 4"/>
          <p:cNvSpPr/>
          <p:nvPr/>
        </p:nvSpPr>
        <p:spPr>
          <a:xfrm rot="5400000">
            <a:off x="7157332" y="1503951"/>
            <a:ext cx="1766699" cy="1733162"/>
          </a:xfrm>
          <a:prstGeom prst="stripedRightArrow">
            <a:avLst>
              <a:gd name="adj1" fmla="val 82686"/>
              <a:gd name="adj2" fmla="val 32250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/>
          <p:cNvSpPr/>
          <p:nvPr/>
        </p:nvSpPr>
        <p:spPr>
          <a:xfrm>
            <a:off x="3109070" y="2462091"/>
            <a:ext cx="2835000" cy="3240000"/>
          </a:xfrm>
          <a:prstGeom prst="ellipse">
            <a:avLst/>
          </a:prstGeom>
          <a:solidFill>
            <a:srgbClr val="21FF26">
              <a:alpha val="3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6435350" y="4151402"/>
            <a:ext cx="2512254" cy="15234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3600" b="0" cap="none" spc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rede-S</a:t>
            </a:r>
            <a:r>
              <a:rPr lang="pt-BR" sz="36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</a:t>
            </a:r>
            <a:r>
              <a:rPr lang="pt-BR" sz="3600" b="0" cap="none" spc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CTS</a:t>
            </a:r>
          </a:p>
          <a:p>
            <a:pPr algn="r"/>
            <a:r>
              <a:rPr lang="pt-BR" sz="1050" b="1" dirty="0" smtClean="0">
                <a:latin typeface="Arial Narrow" panose="020B0606020202030204" pitchFamily="34" charset="0"/>
              </a:rPr>
              <a:t>  Rede </a:t>
            </a:r>
            <a:r>
              <a:rPr lang="pt-BR" sz="1050" b="1" dirty="0">
                <a:latin typeface="Arial Narrow" panose="020B0606020202030204" pitchFamily="34" charset="0"/>
              </a:rPr>
              <a:t>de Saúde, Inovação, Ciência, Tecnologia, e Sociedade</a:t>
            </a:r>
          </a:p>
        </p:txBody>
      </p:sp>
      <p:sp>
        <p:nvSpPr>
          <p:cNvPr id="58" name="Elipse 57"/>
          <p:cNvSpPr/>
          <p:nvPr/>
        </p:nvSpPr>
        <p:spPr>
          <a:xfrm>
            <a:off x="2283843" y="1098325"/>
            <a:ext cx="2835000" cy="32400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/>
          <p:cNvSpPr/>
          <p:nvPr/>
        </p:nvSpPr>
        <p:spPr>
          <a:xfrm>
            <a:off x="3785447" y="1118394"/>
            <a:ext cx="2835000" cy="324000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CaixaDeTexto 60"/>
          <p:cNvSpPr txBox="1"/>
          <p:nvPr/>
        </p:nvSpPr>
        <p:spPr>
          <a:xfrm rot="18157189">
            <a:off x="1766001" y="2017492"/>
            <a:ext cx="225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 Narrow" panose="020B0606020202030204" pitchFamily="34" charset="0"/>
              </a:rPr>
              <a:t>Saúde da Família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3646622" y="4967011"/>
            <a:ext cx="175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 Narrow" panose="020B0606020202030204" pitchFamily="34" charset="0"/>
              </a:rPr>
              <a:t>Saúde e Ambiente</a:t>
            </a:r>
          </a:p>
        </p:txBody>
      </p:sp>
      <p:sp>
        <p:nvSpPr>
          <p:cNvPr id="63" name="CaixaDeTexto 62"/>
          <p:cNvSpPr txBox="1"/>
          <p:nvPr/>
        </p:nvSpPr>
        <p:spPr>
          <a:xfrm rot="3000000">
            <a:off x="4997940" y="1798024"/>
            <a:ext cx="203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rial Narrow" panose="020B0606020202030204" pitchFamily="34" charset="0"/>
              </a:rPr>
              <a:t>Desenvolvimento Tecnológico</a:t>
            </a:r>
          </a:p>
        </p:txBody>
      </p:sp>
      <p:sp>
        <p:nvSpPr>
          <p:cNvPr id="64" name="CaixaDeTexto 63"/>
          <p:cNvSpPr txBox="1"/>
          <p:nvPr/>
        </p:nvSpPr>
        <p:spPr>
          <a:xfrm rot="3000000">
            <a:off x="4491818" y="1512291"/>
            <a:ext cx="143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Pré-desenvolvimento</a:t>
            </a:r>
          </a:p>
          <a:p>
            <a:pPr algn="ctr"/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de Fármacos</a:t>
            </a:r>
            <a:endParaRPr lang="pt-BR" sz="120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6" name="CaixaDeTexto 65"/>
          <p:cNvSpPr txBox="1"/>
          <p:nvPr/>
        </p:nvSpPr>
        <p:spPr>
          <a:xfrm>
            <a:off x="3856197" y="2628077"/>
            <a:ext cx="1236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solidFill>
                  <a:srgbClr val="FF0000"/>
                </a:solidFill>
                <a:latin typeface="Arial Narrow" panose="020B0606020202030204" pitchFamily="34" charset="0"/>
              </a:rPr>
              <a:t>Enfrentamento das Doenças Emergentes e </a:t>
            </a:r>
            <a:r>
              <a:rPr lang="pt-BR" sz="10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Reemergentes</a:t>
            </a:r>
            <a:endParaRPr lang="pt-BR" sz="10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pt-BR" sz="1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Perfil Epidemiológico</a:t>
            </a:r>
          </a:p>
          <a:p>
            <a:pPr algn="ctr"/>
            <a:r>
              <a:rPr lang="pt-BR" sz="1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Determinantes Socioambientais</a:t>
            </a:r>
          </a:p>
          <a:p>
            <a:pPr algn="ctr"/>
            <a:r>
              <a:rPr lang="pt-BR" sz="1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Inovação e Desenvolvimento</a:t>
            </a:r>
            <a:endParaRPr lang="pt-BR" sz="1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7" name="CaixaDeTexto 66"/>
          <p:cNvSpPr txBox="1"/>
          <p:nvPr/>
        </p:nvSpPr>
        <p:spPr>
          <a:xfrm>
            <a:off x="3081264" y="3400398"/>
            <a:ext cx="1173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Arial Narrow" panose="020B0606020202030204" pitchFamily="34" charset="0"/>
              </a:rPr>
              <a:t>Garantia da</a:t>
            </a:r>
          </a:p>
          <a:p>
            <a:pPr algn="ctr"/>
            <a:r>
              <a:rPr lang="pt-BR" sz="1200" dirty="0" smtClean="0">
                <a:latin typeface="Arial Narrow" panose="020B0606020202030204" pitchFamily="34" charset="0"/>
              </a:rPr>
              <a:t>Saúde, Direitos humanos e Saneamento</a:t>
            </a:r>
            <a:endParaRPr lang="pt-BR" sz="1200" dirty="0">
              <a:latin typeface="Arial Narrow" panose="020B0606020202030204" pitchFamily="34" charset="0"/>
            </a:endParaRPr>
          </a:p>
        </p:txBody>
      </p:sp>
      <p:sp>
        <p:nvSpPr>
          <p:cNvPr id="68" name="CaixaDeTexto 67"/>
          <p:cNvSpPr txBox="1"/>
          <p:nvPr/>
        </p:nvSpPr>
        <p:spPr>
          <a:xfrm>
            <a:off x="3973228" y="1775781"/>
            <a:ext cx="1005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Arial Narrow" panose="020B0606020202030204" pitchFamily="34" charset="0"/>
              </a:rPr>
              <a:t>Enfrentamento das Doenças Crônico-Degenerativas</a:t>
            </a:r>
          </a:p>
        </p:txBody>
      </p:sp>
      <p:sp>
        <p:nvSpPr>
          <p:cNvPr id="69" name="CaixaDeTexto 68"/>
          <p:cNvSpPr txBox="1"/>
          <p:nvPr/>
        </p:nvSpPr>
        <p:spPr>
          <a:xfrm rot="18180000">
            <a:off x="2771429" y="1677963"/>
            <a:ext cx="131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Serviços </a:t>
            </a:r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e </a:t>
            </a:r>
          </a:p>
          <a:p>
            <a:pPr algn="ctr"/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Modelo de  Atenção </a:t>
            </a:r>
            <a:endParaRPr lang="pt-BR" sz="120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0" name="CaixaDeTexto 69"/>
          <p:cNvSpPr txBox="1"/>
          <p:nvPr/>
        </p:nvSpPr>
        <p:spPr>
          <a:xfrm rot="18180000">
            <a:off x="2464039" y="2875794"/>
            <a:ext cx="79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Ampliação do Acesso</a:t>
            </a:r>
            <a:endParaRPr lang="pt-BR" sz="120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3" name="CaixaDeTexto 72"/>
          <p:cNvSpPr txBox="1"/>
          <p:nvPr/>
        </p:nvSpPr>
        <p:spPr>
          <a:xfrm>
            <a:off x="3358559" y="4594313"/>
            <a:ext cx="905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Participação Social</a:t>
            </a:r>
            <a:endParaRPr lang="pt-BR" sz="120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CaixaDeTexto 73"/>
          <p:cNvSpPr txBox="1"/>
          <p:nvPr/>
        </p:nvSpPr>
        <p:spPr>
          <a:xfrm>
            <a:off x="4597225" y="4604824"/>
            <a:ext cx="106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Qualidade de Vida e Bem Viver</a:t>
            </a:r>
            <a:endParaRPr lang="pt-BR" sz="120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5" name="CaixaDeTexto 74"/>
          <p:cNvSpPr txBox="1"/>
          <p:nvPr/>
        </p:nvSpPr>
        <p:spPr>
          <a:xfrm>
            <a:off x="4830376" y="3400398"/>
            <a:ext cx="1085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 Narrow" panose="020B0606020202030204" pitchFamily="34" charset="0"/>
              </a:rPr>
              <a:t>Garantia da</a:t>
            </a:r>
          </a:p>
          <a:p>
            <a:pPr algn="ctr"/>
            <a:r>
              <a:rPr lang="pt-BR" sz="1200" dirty="0" smtClean="0">
                <a:latin typeface="Arial Narrow" panose="020B0606020202030204" pitchFamily="34" charset="0"/>
              </a:rPr>
              <a:t>Qualidade Ambiental e </a:t>
            </a:r>
          </a:p>
          <a:p>
            <a:pPr algn="ctr"/>
            <a:r>
              <a:rPr lang="pt-BR" sz="1200" dirty="0" smtClean="0">
                <a:latin typeface="Arial Narrow" panose="020B0606020202030204" pitchFamily="34" charset="0"/>
              </a:rPr>
              <a:t>Estudos de Toxicidade</a:t>
            </a:r>
            <a:endParaRPr lang="pt-BR" sz="1200" dirty="0">
              <a:latin typeface="Arial Narrow" panose="020B0606020202030204" pitchFamily="34" charset="0"/>
            </a:endParaRPr>
          </a:p>
        </p:txBody>
      </p:sp>
      <p:sp>
        <p:nvSpPr>
          <p:cNvPr id="88" name="CaixaDeTexto 87"/>
          <p:cNvSpPr txBox="1"/>
          <p:nvPr/>
        </p:nvSpPr>
        <p:spPr>
          <a:xfrm rot="3000000">
            <a:off x="5356864" y="2867441"/>
            <a:ext cx="1388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Pré-desenvolvimento </a:t>
            </a:r>
          </a:p>
          <a:p>
            <a:pPr algn="ctr"/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de Biofármacos</a:t>
            </a:r>
            <a:endParaRPr lang="pt-BR" sz="120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0" name="Título 1"/>
          <p:cNvSpPr txBox="1">
            <a:spLocks/>
          </p:cNvSpPr>
          <p:nvPr/>
        </p:nvSpPr>
        <p:spPr>
          <a:xfrm>
            <a:off x="239037" y="135281"/>
            <a:ext cx="8904963" cy="845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Ilustração das bases para o desenvolvimento </a:t>
            </a:r>
            <a:r>
              <a:rPr lang="pt-BR" sz="2400" dirty="0" smtClean="0"/>
              <a:t>de um</a:t>
            </a:r>
            <a:endParaRPr lang="pt-BR" sz="2400" dirty="0"/>
          </a:p>
          <a:p>
            <a:r>
              <a:rPr lang="pt-BR" sz="3000" dirty="0" smtClean="0">
                <a:latin typeface="Arial Black" panose="020B0A04020102020204" pitchFamily="34" charset="0"/>
              </a:rPr>
              <a:t>Programa de </a:t>
            </a:r>
            <a:r>
              <a:rPr lang="pt-BR" sz="3000" dirty="0">
                <a:latin typeface="Arial Black" panose="020B0A04020102020204" pitchFamily="34" charset="0"/>
              </a:rPr>
              <a:t>Pesquisa </a:t>
            </a:r>
            <a:r>
              <a:rPr lang="pt-BR" sz="3000" dirty="0" smtClean="0">
                <a:latin typeface="Arial Black" panose="020B0A04020102020204" pitchFamily="34" charset="0"/>
              </a:rPr>
              <a:t>Integrado</a:t>
            </a:r>
            <a:endParaRPr lang="pt-BR" sz="3000" dirty="0">
              <a:latin typeface="Arial Black" panose="020B0A04020102020204" pitchFamily="34" charset="0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108564" y="5898612"/>
            <a:ext cx="2684158" cy="116955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OE01: </a:t>
            </a:r>
            <a:r>
              <a:rPr lang="pt-BR" sz="1400" dirty="0">
                <a:latin typeface="Arial Narrow" panose="020B0606020202030204" pitchFamily="34" charset="0"/>
              </a:rPr>
              <a:t>PROMOVER A FORMAÇÃO EM PÓS-GRADUAÇÃO DE PROFISSIONAIS </a:t>
            </a:r>
            <a:endParaRPr lang="pt-BR" sz="1400" dirty="0" smtClean="0">
              <a:latin typeface="Arial Narrow" panose="020B0606020202030204" pitchFamily="34" charset="0"/>
            </a:endParaRPr>
          </a:p>
          <a:p>
            <a:pPr algn="ctr"/>
            <a:r>
              <a:rPr lang="pt-BR" sz="1400" dirty="0" smtClean="0">
                <a:latin typeface="Arial Narrow" panose="020B0606020202030204" pitchFamily="34" charset="0"/>
              </a:rPr>
              <a:t>NAS </a:t>
            </a:r>
            <a:r>
              <a:rPr lang="pt-BR" sz="1400" dirty="0">
                <a:latin typeface="Arial Narrow" panose="020B0606020202030204" pitchFamily="34" charset="0"/>
              </a:rPr>
              <a:t>ÁREAS DE ATUAÇÃO DA FIOCRUZ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7174100" y="1089924"/>
            <a:ext cx="17331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Foco Resultados</a:t>
            </a:r>
            <a:endParaRPr lang="pt-BR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239037" y="2407776"/>
            <a:ext cx="13666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Atores </a:t>
            </a:r>
            <a:r>
              <a:rPr lang="pt-BR" sz="200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Externos</a:t>
            </a:r>
            <a:endParaRPr lang="pt-BR" sz="2000" b="0" cap="none" spc="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5" name="Retângulo 44"/>
          <p:cNvSpPr/>
          <p:nvPr/>
        </p:nvSpPr>
        <p:spPr>
          <a:xfrm>
            <a:off x="239037" y="1782054"/>
            <a:ext cx="13666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Atores </a:t>
            </a:r>
            <a:r>
              <a:rPr lang="pt-BR" sz="200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internos</a:t>
            </a:r>
            <a:endParaRPr lang="pt-BR" sz="2000" b="0" cap="none" spc="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720396" y="2135579"/>
            <a:ext cx="38606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0" cap="none" spc="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&amp;</a:t>
            </a:r>
            <a:endParaRPr lang="pt-BR" sz="1600" b="0" cap="none" spc="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7" name="Seta para a direita listrada 46"/>
          <p:cNvSpPr/>
          <p:nvPr/>
        </p:nvSpPr>
        <p:spPr>
          <a:xfrm rot="5400000">
            <a:off x="26865" y="1507891"/>
            <a:ext cx="1766699" cy="1733162"/>
          </a:xfrm>
          <a:prstGeom prst="stripedRightArrow">
            <a:avLst>
              <a:gd name="adj1" fmla="val 82686"/>
              <a:gd name="adj2" fmla="val 32250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54565" y="1093864"/>
            <a:ext cx="17643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Foco Formação</a:t>
            </a:r>
            <a:endParaRPr lang="pt-BR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4673" y="4956676"/>
            <a:ext cx="275109" cy="353326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119" y="4956676"/>
            <a:ext cx="275109" cy="353326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566" y="4956676"/>
            <a:ext cx="275109" cy="353326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034" y="4956676"/>
            <a:ext cx="275109" cy="353326"/>
          </a:xfrm>
          <a:prstGeom prst="rect">
            <a:avLst/>
          </a:prstGeom>
        </p:spPr>
      </p:pic>
      <p:pic>
        <p:nvPicPr>
          <p:cNvPr id="52" name="Imagem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480" y="4956676"/>
            <a:ext cx="275109" cy="353326"/>
          </a:xfrm>
          <a:prstGeom prst="rect">
            <a:avLst/>
          </a:prstGeom>
        </p:spPr>
      </p:pic>
      <p:pic>
        <p:nvPicPr>
          <p:cNvPr id="53" name="Imagem 5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1927" y="4956676"/>
            <a:ext cx="275109" cy="35332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012" y="4916394"/>
            <a:ext cx="253686" cy="42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2" grpId="0" animBg="1"/>
      <p:bldP spid="39" grpId="0"/>
      <p:bldP spid="56" grpId="0"/>
      <p:bldP spid="57" grpId="0"/>
      <p:bldP spid="5" grpId="0" animBg="1"/>
      <p:bldP spid="59" grpId="0" animBg="1"/>
      <p:bldP spid="26" grpId="0" build="p"/>
      <p:bldP spid="58" grpId="0" animBg="1"/>
      <p:bldP spid="60" grpId="0" animBg="1"/>
      <p:bldP spid="61" grpId="0"/>
      <p:bldP spid="62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3" grpId="0"/>
      <p:bldP spid="74" grpId="0"/>
      <p:bldP spid="75" grpId="0"/>
      <p:bldP spid="88" grpId="0"/>
      <p:bldP spid="40" grpId="0" animBg="1"/>
      <p:bldP spid="43" grpId="0"/>
      <p:bldP spid="44" grpId="0"/>
      <p:bldP spid="45" grpId="0"/>
      <p:bldP spid="46" grpId="0"/>
      <p:bldP spid="47" grpId="0" animBg="1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363" y="274638"/>
            <a:ext cx="8080029" cy="1090612"/>
          </a:xfrm>
        </p:spPr>
        <p:txBody>
          <a:bodyPr/>
          <a:lstStyle/>
          <a:p>
            <a:r>
              <a:rPr lang="en-CA" dirty="0" err="1" smtClean="0"/>
              <a:t>Objetivos</a:t>
            </a:r>
            <a:r>
              <a:rPr lang="en-CA" dirty="0" smtClean="0"/>
              <a:t> de </a:t>
            </a:r>
            <a:r>
              <a:rPr lang="en-CA" dirty="0" err="1" smtClean="0"/>
              <a:t>Desenvolvimento</a:t>
            </a:r>
            <a:r>
              <a:rPr lang="en-CA" dirty="0" smtClean="0"/>
              <a:t> </a:t>
            </a:r>
            <a:r>
              <a:rPr lang="en-CA" dirty="0" err="1" smtClean="0"/>
              <a:t>Sustentável</a:t>
            </a:r>
            <a:r>
              <a:rPr lang="en-CA" dirty="0" smtClean="0"/>
              <a:t> (ODS)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832" y="884146"/>
            <a:ext cx="3754968" cy="890946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Antes de 2030…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058" y="1481546"/>
            <a:ext cx="4803262" cy="447769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pt-BR" b="1" dirty="0" smtClean="0"/>
              <a:t>Erradicar a pobreza e a fome </a:t>
            </a:r>
            <a:r>
              <a:rPr lang="pt-BR" dirty="0" smtClean="0"/>
              <a:t>em todo lugar </a:t>
            </a:r>
          </a:p>
          <a:p>
            <a:pPr>
              <a:lnSpc>
                <a:spcPct val="120000"/>
              </a:lnSpc>
            </a:pPr>
            <a:r>
              <a:rPr lang="pt-BR" b="1" dirty="0" smtClean="0"/>
              <a:t>Combater desigualdades</a:t>
            </a:r>
            <a:r>
              <a:rPr lang="pt-BR" dirty="0" smtClean="0"/>
              <a:t> em e entre países</a:t>
            </a:r>
          </a:p>
          <a:p>
            <a:pPr>
              <a:lnSpc>
                <a:spcPct val="120000"/>
              </a:lnSpc>
            </a:pPr>
            <a:r>
              <a:rPr lang="pt-BR" dirty="0" smtClean="0"/>
              <a:t>Construir sociedades </a:t>
            </a:r>
            <a:r>
              <a:rPr lang="pt-BR" b="1" dirty="0" smtClean="0"/>
              <a:t>pacíficas, justas e inclusivas</a:t>
            </a:r>
          </a:p>
          <a:p>
            <a:pPr>
              <a:lnSpc>
                <a:spcPct val="120000"/>
              </a:lnSpc>
            </a:pPr>
            <a:r>
              <a:rPr lang="pt-BR" b="1" dirty="0" smtClean="0"/>
              <a:t>Proteger os direitos humanos</a:t>
            </a:r>
            <a:r>
              <a:rPr lang="pt-BR" dirty="0" smtClean="0"/>
              <a:t> e promover </a:t>
            </a:r>
            <a:r>
              <a:rPr lang="pt-BR" b="1" dirty="0" smtClean="0"/>
              <a:t>a igualdade dos gêneros</a:t>
            </a:r>
          </a:p>
          <a:p>
            <a:pPr>
              <a:lnSpc>
                <a:spcPct val="120000"/>
              </a:lnSpc>
            </a:pPr>
            <a:r>
              <a:rPr lang="pt-BR" b="1" dirty="0" err="1" smtClean="0"/>
              <a:t>Empoderar</a:t>
            </a:r>
            <a:r>
              <a:rPr lang="pt-BR" b="1" dirty="0" smtClean="0"/>
              <a:t> as mulheres e as crianças</a:t>
            </a:r>
            <a:endParaRPr lang="pt-BR" b="1" dirty="0"/>
          </a:p>
        </p:txBody>
      </p:sp>
      <p:pic>
        <p:nvPicPr>
          <p:cNvPr id="5" name="Picture 4" descr="Screen shot 2015-08-21 at 2.43.5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159" y="1378905"/>
            <a:ext cx="3547233" cy="43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3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Perspectivas globais. Os ODS.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612" y="3161513"/>
            <a:ext cx="8793699" cy="2382048"/>
          </a:xfrm>
        </p:spPr>
        <p:txBody>
          <a:bodyPr/>
          <a:lstStyle/>
          <a:p>
            <a:pPr marL="457200" lvl="1" indent="0">
              <a:buNone/>
            </a:pPr>
            <a:r>
              <a:rPr lang="pt-BR" b="1" u="sng" dirty="0" smtClean="0"/>
              <a:t>Objetivo 6</a:t>
            </a:r>
            <a:r>
              <a:rPr lang="pt-BR" dirty="0" smtClean="0"/>
              <a:t>. Disponibilidade e gestão sustentável de abastecimento de água e esgotamento sanitário para todos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BR" sz="2200" dirty="0" smtClean="0"/>
              <a:t>Alcançar, até 2030, o acesso </a:t>
            </a:r>
            <a:r>
              <a:rPr lang="pt-BR" sz="2200" b="1" dirty="0" smtClean="0">
                <a:solidFill>
                  <a:srgbClr val="FF0000"/>
                </a:solidFill>
              </a:rPr>
              <a:t>universal</a:t>
            </a:r>
            <a:r>
              <a:rPr lang="pt-BR" sz="2200" dirty="0" smtClean="0"/>
              <a:t> e </a:t>
            </a:r>
            <a:r>
              <a:rPr lang="pt-BR" sz="2200" b="1" dirty="0" smtClean="0">
                <a:solidFill>
                  <a:srgbClr val="FF0000"/>
                </a:solidFill>
              </a:rPr>
              <a:t>equitativo</a:t>
            </a:r>
            <a:r>
              <a:rPr lang="pt-BR" sz="2200" dirty="0" smtClean="0"/>
              <a:t> à </a:t>
            </a:r>
            <a:r>
              <a:rPr lang="pt-BR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água</a:t>
            </a:r>
            <a:r>
              <a:rPr lang="pt-BR" sz="2200" dirty="0" smtClean="0"/>
              <a:t> </a:t>
            </a:r>
            <a:r>
              <a:rPr lang="pt-BR" sz="2200" b="1" dirty="0" smtClean="0">
                <a:solidFill>
                  <a:srgbClr val="FF0000"/>
                </a:solidFill>
              </a:rPr>
              <a:t>potável e segura</a:t>
            </a:r>
            <a:r>
              <a:rPr lang="pt-BR" sz="2200" dirty="0" smtClean="0"/>
              <a:t>, </a:t>
            </a:r>
            <a:r>
              <a:rPr lang="pt-BR" sz="2200" b="1" dirty="0" smtClean="0">
                <a:solidFill>
                  <a:srgbClr val="FF0000"/>
                </a:solidFill>
              </a:rPr>
              <a:t>financeiramente acessível</a:t>
            </a:r>
            <a:r>
              <a:rPr lang="pt-BR" sz="2200" dirty="0" smtClean="0"/>
              <a:t>, para </a:t>
            </a:r>
            <a:r>
              <a:rPr lang="pt-BR" sz="2200" b="1" dirty="0" smtClean="0">
                <a:solidFill>
                  <a:srgbClr val="FF0000"/>
                </a:solidFill>
              </a:rPr>
              <a:t>todos</a:t>
            </a:r>
            <a:r>
              <a:rPr lang="pt-BR" sz="2200" dirty="0" smtClean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BR" sz="2200" dirty="0" smtClean="0"/>
              <a:t>Alcançar, até 2030, acesso ao </a:t>
            </a:r>
            <a:r>
              <a:rPr lang="pt-BR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esgotamento sanitário</a:t>
            </a:r>
            <a:r>
              <a:rPr lang="pt-BR" sz="2200" dirty="0" smtClean="0"/>
              <a:t> </a:t>
            </a:r>
            <a:r>
              <a:rPr lang="pt-BR" sz="2200" b="1" dirty="0" smtClean="0">
                <a:solidFill>
                  <a:srgbClr val="FF0000"/>
                </a:solidFill>
              </a:rPr>
              <a:t>adequado</a:t>
            </a:r>
            <a:r>
              <a:rPr lang="pt-BR" sz="2200" dirty="0" smtClean="0"/>
              <a:t> e </a:t>
            </a:r>
            <a:r>
              <a:rPr lang="pt-BR" sz="2200" b="1" dirty="0" smtClean="0">
                <a:solidFill>
                  <a:srgbClr val="FF0000"/>
                </a:solidFill>
              </a:rPr>
              <a:t>equitativo</a:t>
            </a:r>
            <a:r>
              <a:rPr lang="pt-BR" sz="2200" dirty="0" smtClean="0"/>
              <a:t> e </a:t>
            </a:r>
            <a:r>
              <a:rPr lang="pt-BR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higiene</a:t>
            </a:r>
            <a:r>
              <a:rPr lang="pt-BR" sz="2200" dirty="0" smtClean="0"/>
              <a:t> para </a:t>
            </a:r>
            <a:r>
              <a:rPr lang="pt-BR" sz="2200" b="1" dirty="0" smtClean="0">
                <a:solidFill>
                  <a:srgbClr val="FF0000"/>
                </a:solidFill>
              </a:rPr>
              <a:t>todos</a:t>
            </a:r>
            <a:r>
              <a:rPr lang="pt-BR" sz="2200" dirty="0" smtClean="0"/>
              <a:t>, terminando a </a:t>
            </a:r>
            <a:r>
              <a:rPr lang="pt-BR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defecação a céu aberto</a:t>
            </a:r>
            <a:r>
              <a:rPr lang="pt-BR" sz="2200" dirty="0" smtClean="0"/>
              <a:t>, com especial atenção para as necessidades das </a:t>
            </a:r>
            <a:r>
              <a:rPr lang="pt-BR" sz="2200" b="1" dirty="0" smtClean="0">
                <a:solidFill>
                  <a:srgbClr val="FF0000"/>
                </a:solidFill>
              </a:rPr>
              <a:t>mulheres</a:t>
            </a:r>
            <a:r>
              <a:rPr lang="pt-BR" sz="2200" dirty="0" smtClean="0"/>
              <a:t>, </a:t>
            </a:r>
            <a:r>
              <a:rPr lang="pt-BR" sz="2200" b="1" dirty="0" smtClean="0">
                <a:solidFill>
                  <a:srgbClr val="FF0000"/>
                </a:solidFill>
              </a:rPr>
              <a:t>meninas </a:t>
            </a:r>
            <a:r>
              <a:rPr lang="pt-BR" sz="2200" dirty="0" smtClean="0"/>
              <a:t>e daqueles em </a:t>
            </a:r>
            <a:r>
              <a:rPr lang="pt-BR" sz="2200" b="1" dirty="0" smtClean="0">
                <a:solidFill>
                  <a:srgbClr val="FF0000"/>
                </a:solidFill>
              </a:rPr>
              <a:t>situação</a:t>
            </a:r>
            <a:r>
              <a:rPr lang="pt-BR" sz="2200" dirty="0" smtClean="0">
                <a:solidFill>
                  <a:srgbClr val="FF0000"/>
                </a:solidFill>
              </a:rPr>
              <a:t> </a:t>
            </a:r>
            <a:r>
              <a:rPr lang="pt-BR" sz="2200" b="1" dirty="0" smtClean="0">
                <a:solidFill>
                  <a:srgbClr val="FF0000"/>
                </a:solidFill>
              </a:rPr>
              <a:t>vulnerável</a:t>
            </a:r>
            <a:r>
              <a:rPr lang="pt-BR" sz="2200" dirty="0" smtClean="0"/>
              <a:t>.</a:t>
            </a:r>
            <a:endParaRPr lang="pt-BR" sz="2200" dirty="0"/>
          </a:p>
        </p:txBody>
      </p:sp>
      <p:sp>
        <p:nvSpPr>
          <p:cNvPr id="4" name="Rectangle 3"/>
          <p:cNvSpPr/>
          <p:nvPr/>
        </p:nvSpPr>
        <p:spPr>
          <a:xfrm>
            <a:off x="496975" y="924983"/>
            <a:ext cx="81862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/>
              <a:t>“Um mundo no qual reafirmamos os </a:t>
            </a:r>
            <a:r>
              <a:rPr lang="pt-BR" sz="2000" b="1" dirty="0" smtClean="0"/>
              <a:t>nossos compromissos relativos ao direito humano à água potável e ao saneamento</a:t>
            </a:r>
            <a:r>
              <a:rPr lang="pt-BR" sz="2000" dirty="0" smtClean="0"/>
              <a:t>, onde há uma </a:t>
            </a:r>
            <a:r>
              <a:rPr lang="pt-BR" sz="2000" b="1" dirty="0" smtClean="0"/>
              <a:t>melhor higiene</a:t>
            </a:r>
            <a:r>
              <a:rPr lang="pt-BR" sz="2000" dirty="0" smtClean="0"/>
              <a:t>…” (“</a:t>
            </a:r>
            <a:r>
              <a:rPr lang="pt-BR" sz="2000" i="1" dirty="0" smtClean="0"/>
              <a:t>Transformar nosso mundo: a Agenda 2030 para o Desenvolvimento Sustentável</a:t>
            </a:r>
            <a:r>
              <a:rPr lang="pt-BR" sz="2000" dirty="0" smtClean="0"/>
              <a:t>”)</a:t>
            </a:r>
          </a:p>
          <a:p>
            <a:pPr marL="342900" indent="-342900">
              <a:buClr>
                <a:schemeClr val="tx2"/>
              </a:buClr>
              <a:buFont typeface="Wingdings" charset="2"/>
              <a:buChar char="§"/>
            </a:pPr>
            <a:r>
              <a:rPr lang="pt-BR" sz="2000" dirty="0" smtClean="0"/>
              <a:t>Um enfoque baseado nos direitos humanos dá prioridade às mulheres, crianças, e pessoas em situações de vulnerabilidade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2"/>
          <p:cNvSpPr/>
          <p:nvPr/>
        </p:nvSpPr>
        <p:spPr>
          <a:xfrm>
            <a:off x="552203" y="1037821"/>
            <a:ext cx="8069284" cy="55092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sz="2200" dirty="0" smtClean="0"/>
              <a:t>1. Acabar com a pobreza em todas as suas formas, em todos os lugares</a:t>
            </a:r>
          </a:p>
          <a:p>
            <a:r>
              <a:rPr lang="pt-BR" sz="2200" dirty="0" smtClean="0"/>
              <a:t>2. Acabar com a fome, alcançar a segurança alimentar, melhorar a nutrição </a:t>
            </a:r>
          </a:p>
          <a:p>
            <a:r>
              <a:rPr lang="pt-BR" sz="2200" dirty="0" smtClean="0"/>
              <a:t>3. Assegurar uma vida saudável e promover o bem-estar para todos</a:t>
            </a:r>
          </a:p>
          <a:p>
            <a:r>
              <a:rPr lang="pt-BR" sz="2200" dirty="0" smtClean="0"/>
              <a:t>4. Garantir educação inclusiva, equitativa e de qualidade </a:t>
            </a:r>
          </a:p>
          <a:p>
            <a:r>
              <a:rPr lang="pt-BR" sz="2200" dirty="0" smtClean="0"/>
              <a:t>5. Alcançar a igualdade de gênero e </a:t>
            </a:r>
            <a:r>
              <a:rPr lang="pt-BR" sz="2200" dirty="0" err="1" smtClean="0"/>
              <a:t>empoderar</a:t>
            </a:r>
            <a:r>
              <a:rPr lang="pt-BR" sz="2200" dirty="0" smtClean="0"/>
              <a:t> todas as mulheres e meninas </a:t>
            </a:r>
          </a:p>
          <a:p>
            <a:r>
              <a:rPr lang="pt-BR" sz="2200" dirty="0" smtClean="0"/>
              <a:t>8. Promover o crescimento econômico sustentado, inclusivo e sustentável </a:t>
            </a:r>
          </a:p>
          <a:p>
            <a:r>
              <a:rPr lang="pt-BR" sz="2200" dirty="0" smtClean="0"/>
              <a:t>10. Reduzir a desigualdade entre os países e dentro deles </a:t>
            </a:r>
          </a:p>
          <a:p>
            <a:r>
              <a:rPr lang="pt-BR" sz="2200" dirty="0" smtClean="0"/>
              <a:t>11. Tornar as cidades e os assentamentos humanos inclusivos, seguros, </a:t>
            </a:r>
            <a:r>
              <a:rPr lang="pt-BR" sz="2200" dirty="0" err="1" smtClean="0"/>
              <a:t>resilientes</a:t>
            </a:r>
            <a:endParaRPr lang="pt-BR" sz="2200" dirty="0" smtClean="0"/>
          </a:p>
          <a:p>
            <a:r>
              <a:rPr lang="pt-BR" sz="2200" dirty="0" smtClean="0"/>
              <a:t>12. Tomar medidas urgentes para combater a mudança do clima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 bwMode="auto">
          <a:xfrm>
            <a:off x="558853" y="296200"/>
            <a:ext cx="7566025" cy="83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Gotham Bold"/>
                <a:ea typeface="MS PGothic" pitchFamily="34" charset="-128"/>
                <a:cs typeface="Gotham Bold"/>
              </a:rPr>
              <a:t>Os DHAES nos demais Objetivos</a:t>
            </a:r>
            <a:endParaRPr kumimoji="0" lang="en-AU" sz="3200" b="1" i="0" u="none" strike="noStrike" kern="1200" cap="none" spc="0" normalizeH="0" baseline="0" noProof="0" dirty="0">
              <a:ln>
                <a:noFill/>
              </a:ln>
              <a:solidFill>
                <a:srgbClr val="0076C0"/>
              </a:solidFill>
              <a:effectLst/>
              <a:uLnTx/>
              <a:uFillTx/>
              <a:latin typeface="Gotham Bold"/>
              <a:ea typeface="MS PGothic" pitchFamily="34" charset="-128"/>
              <a:cs typeface="Gotham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</a:t>
            </a:r>
            <a:r>
              <a:rPr lang="pt-BR" dirty="0" smtClean="0"/>
              <a:t>ota </a:t>
            </a:r>
            <a:r>
              <a:rPr lang="pt-BR" dirty="0"/>
              <a:t>técnica </a:t>
            </a:r>
            <a:r>
              <a:rPr lang="pt-BR" dirty="0" err="1" smtClean="0"/>
              <a:t>Zika</a:t>
            </a:r>
            <a:r>
              <a:rPr lang="pt-BR" dirty="0" smtClean="0"/>
              <a:t> </a:t>
            </a:r>
            <a:r>
              <a:rPr lang="pt-BR" dirty="0"/>
              <a:t>e Microcefalia, </a:t>
            </a:r>
            <a:r>
              <a:rPr lang="pt-BR" dirty="0" smtClean="0"/>
              <a:t>da </a:t>
            </a:r>
            <a:r>
              <a:rPr lang="pt-BR" dirty="0"/>
              <a:t>ABRASCO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049" y="1498601"/>
            <a:ext cx="8728249" cy="4477698"/>
          </a:xfrm>
        </p:spPr>
        <p:txBody>
          <a:bodyPr/>
          <a:lstStyle/>
          <a:p>
            <a:pPr algn="just"/>
            <a:r>
              <a:rPr lang="pt-BR" dirty="0" smtClean="0"/>
              <a:t>“</a:t>
            </a:r>
            <a:r>
              <a:rPr lang="pt-BR" dirty="0"/>
              <a:t>[...] distribuição espacial por local de moradia das mães dos recém-nascidos com microcefalia (ou suspeitos) é maior nas áreas mais pobres, com urbanização precária e com saneamento ambiental inadequado, com provimento de água de forma intermitente, fato que leva essas populações ao armazenamento domiciliar inseguro de água, condição muito favorável para a reprodução do </a:t>
            </a:r>
            <a:r>
              <a:rPr lang="pt-BR" i="1" dirty="0"/>
              <a:t>Aedes aegypti</a:t>
            </a:r>
            <a:r>
              <a:rPr lang="pt-BR" dirty="0"/>
              <a:t>, constituindo-se em “criadouros” que não deveriam existir, e que são passíveis de eliminação mecânica.” (ABRASCO, 2016, p. 2.)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Epidemia</a:t>
            </a:r>
            <a:r>
              <a:rPr lang="en-US" b="1" dirty="0" smtClean="0"/>
              <a:t> de Dengue  e </a:t>
            </a:r>
            <a:r>
              <a:rPr lang="en-US" b="1" dirty="0" err="1" smtClean="0"/>
              <a:t>Zika</a:t>
            </a:r>
            <a:r>
              <a:rPr lang="en-US" b="1" dirty="0" smtClean="0"/>
              <a:t>, e o </a:t>
            </a:r>
            <a:r>
              <a:rPr lang="en-US" b="1" dirty="0" err="1" smtClean="0"/>
              <a:t>saneamento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t-PT" sz="3600" dirty="0"/>
              <a:t>“Observações de campo têm mostrado que a taxa de sobrevivência e longevidade do </a:t>
            </a:r>
            <a:r>
              <a:rPr lang="pt-PT" sz="3600" i="1" dirty="0" err="1"/>
              <a:t>Aedes</a:t>
            </a:r>
            <a:r>
              <a:rPr lang="pt-PT" sz="3600" i="1" dirty="0"/>
              <a:t> </a:t>
            </a:r>
            <a:r>
              <a:rPr lang="pt-PT" sz="3600" dirty="0"/>
              <a:t>aumentam com falta de urbanização e infraestrutura</a:t>
            </a:r>
            <a:r>
              <a:rPr lang="pt-PT" sz="3600" dirty="0" smtClean="0"/>
              <a:t>:</a:t>
            </a:r>
          </a:p>
          <a:p>
            <a:endParaRPr lang="pt-PT" sz="3600" dirty="0" smtClean="0"/>
          </a:p>
          <a:p>
            <a:pPr marL="0" indent="0">
              <a:buNone/>
            </a:pPr>
            <a:r>
              <a:rPr lang="pt-PT" dirty="0" smtClean="0"/>
              <a:t> </a:t>
            </a:r>
            <a:r>
              <a:rPr lang="pt-PT" sz="4500" b="1" i="1" dirty="0">
                <a:solidFill>
                  <a:srgbClr val="FF0000"/>
                </a:solidFill>
              </a:rPr>
              <a:t>são maiores em favelas, seguindo-se em subúrbios, diminuindo mais em bairros devidamente urbanizados e plenamente dotados de saneamento</a:t>
            </a:r>
            <a:r>
              <a:rPr lang="pt-PT" sz="4500" i="1" dirty="0" smtClean="0"/>
              <a:t>.</a:t>
            </a:r>
          </a:p>
          <a:p>
            <a:pPr marL="0" indent="0">
              <a:buNone/>
            </a:pPr>
            <a:endParaRPr lang="pt-PT" i="1" dirty="0" smtClean="0"/>
          </a:p>
          <a:p>
            <a:pPr marL="0" indent="0">
              <a:buNone/>
            </a:pPr>
            <a:r>
              <a:rPr lang="pt-PT" i="1" dirty="0" smtClean="0"/>
              <a:t> </a:t>
            </a:r>
            <a:r>
              <a:rPr lang="pt-PT" sz="4000" i="1" dirty="0"/>
              <a:t>Em média, as fêmeas do </a:t>
            </a:r>
            <a:r>
              <a:rPr lang="pt-PT" sz="4000" i="1" dirty="0" err="1"/>
              <a:t>Aedes</a:t>
            </a:r>
            <a:r>
              <a:rPr lang="pt-PT" sz="4000" i="1" dirty="0"/>
              <a:t> de um bairro urbano, do subúrbio e da favela tiveram, respectivamente, </a:t>
            </a:r>
            <a:r>
              <a:rPr lang="pt-PT" sz="4000" b="1" i="1" dirty="0"/>
              <a:t>60-70%, 70-80% e 80-90% </a:t>
            </a:r>
            <a:r>
              <a:rPr lang="pt-PT" sz="4000" i="1" dirty="0"/>
              <a:t>de probabilidade de sobreviver a cada dia após a soltura</a:t>
            </a:r>
            <a:r>
              <a:rPr lang="pt-PT" i="1" dirty="0"/>
              <a:t>”  </a:t>
            </a:r>
            <a:r>
              <a:rPr lang="pt-PT" sz="2300" dirty="0"/>
              <a:t>(</a:t>
            </a:r>
            <a:r>
              <a:rPr lang="pt-PT" sz="2300" dirty="0" err="1"/>
              <a:t>Apud</a:t>
            </a:r>
            <a:r>
              <a:rPr lang="pt-PT" sz="2300" dirty="0"/>
              <a:t> David, Lourenço-de-Oliveira &amp; Maciel-de-Freitas, 2009 </a:t>
            </a:r>
            <a:r>
              <a:rPr lang="pt-PT" sz="2300" dirty="0" err="1"/>
              <a:t>in</a:t>
            </a:r>
            <a:r>
              <a:rPr lang="pt-PT" sz="2300" dirty="0"/>
              <a:t> </a:t>
            </a:r>
            <a:r>
              <a:rPr lang="pt-PT" sz="2300" dirty="0" err="1"/>
              <a:t>Valle</a:t>
            </a:r>
            <a:r>
              <a:rPr lang="pt-PT" sz="2300" dirty="0"/>
              <a:t>, </a:t>
            </a:r>
            <a:r>
              <a:rPr lang="pt-PT" sz="2300" dirty="0" err="1"/>
              <a:t>et</a:t>
            </a:r>
            <a:r>
              <a:rPr lang="pt-PT" sz="2300" dirty="0"/>
              <a:t> </a:t>
            </a:r>
            <a:r>
              <a:rPr lang="pt-PT" sz="2300" dirty="0" err="1"/>
              <a:t>al</a:t>
            </a:r>
            <a:r>
              <a:rPr lang="pt-PT" sz="2300" dirty="0"/>
              <a:t> (</a:t>
            </a:r>
            <a:r>
              <a:rPr lang="pt-PT" sz="2300" dirty="0" err="1"/>
              <a:t>Org</a:t>
            </a:r>
            <a:r>
              <a:rPr lang="pt-PT" sz="2300" dirty="0"/>
              <a:t>). Dengue: teoria e práticas – Rio de Janeiro: Editora </a:t>
            </a:r>
            <a:r>
              <a:rPr lang="pt-PT" sz="2300" dirty="0" err="1"/>
              <a:t>Fiocruz</a:t>
            </a:r>
            <a:r>
              <a:rPr lang="pt-PT" sz="2300" dirty="0"/>
              <a:t>, 2015 460p).</a:t>
            </a:r>
            <a:endParaRPr lang="pt-BR" sz="2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1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Saneamento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Direito</a:t>
            </a:r>
            <a:r>
              <a:rPr lang="en-US" dirty="0" smtClean="0"/>
              <a:t> Social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 </a:t>
            </a:r>
            <a:r>
              <a:rPr lang="en-US" i="1" dirty="0" smtClean="0"/>
              <a:t>Do </a:t>
            </a:r>
            <a:r>
              <a:rPr lang="en-US" i="1" dirty="0" err="1" smtClean="0"/>
              <a:t>ponto</a:t>
            </a:r>
            <a:r>
              <a:rPr lang="en-US" i="1" dirty="0" smtClean="0"/>
              <a:t> </a:t>
            </a:r>
            <a:r>
              <a:rPr lang="en-US" i="1" dirty="0"/>
              <a:t>de vista </a:t>
            </a:r>
            <a:r>
              <a:rPr lang="en-US" i="1" dirty="0" err="1" smtClean="0"/>
              <a:t>jurídico</a:t>
            </a:r>
            <a:r>
              <a:rPr lang="en-US" i="1" dirty="0" smtClean="0"/>
              <a:t> e </a:t>
            </a:r>
            <a:r>
              <a:rPr lang="en-US" i="1" dirty="0" err="1" smtClean="0"/>
              <a:t>constitucional</a:t>
            </a:r>
            <a:r>
              <a:rPr lang="en-US" i="1" dirty="0" smtClean="0"/>
              <a:t>, o </a:t>
            </a:r>
            <a:r>
              <a:rPr lang="en-US" i="1" dirty="0" err="1"/>
              <a:t>saneamento</a:t>
            </a:r>
            <a:r>
              <a:rPr lang="en-US" i="1" dirty="0"/>
              <a:t> </a:t>
            </a:r>
            <a:r>
              <a:rPr lang="en-US" i="1" dirty="0" err="1"/>
              <a:t>básico</a:t>
            </a:r>
            <a:r>
              <a:rPr lang="en-US" i="1" dirty="0"/>
              <a:t> se </a:t>
            </a:r>
            <a:r>
              <a:rPr lang="en-US" i="1" dirty="0" err="1"/>
              <a:t>trata</a:t>
            </a:r>
            <a:r>
              <a:rPr lang="en-US" i="1" dirty="0"/>
              <a:t> de </a:t>
            </a:r>
            <a:r>
              <a:rPr lang="en-US" i="1" dirty="0" err="1"/>
              <a:t>uma</a:t>
            </a:r>
            <a:r>
              <a:rPr lang="en-US" i="1" dirty="0"/>
              <a:t> </a:t>
            </a:r>
            <a:r>
              <a:rPr lang="en-US" i="1" dirty="0" err="1"/>
              <a:t>política</a:t>
            </a:r>
            <a:r>
              <a:rPr lang="en-US" i="1" dirty="0"/>
              <a:t> </a:t>
            </a:r>
            <a:r>
              <a:rPr lang="en-US" i="1" dirty="0" err="1"/>
              <a:t>pública</a:t>
            </a:r>
            <a:r>
              <a:rPr lang="en-US" i="1" dirty="0"/>
              <a:t> </a:t>
            </a:r>
            <a:r>
              <a:rPr lang="en-US" i="1" dirty="0" err="1" smtClean="0"/>
              <a:t>indispensável</a:t>
            </a:r>
            <a:r>
              <a:rPr lang="en-US" i="1" dirty="0" smtClean="0"/>
              <a:t> </a:t>
            </a:r>
            <a:r>
              <a:rPr lang="en-US" i="1" dirty="0" err="1" smtClean="0"/>
              <a:t>para</a:t>
            </a:r>
            <a:r>
              <a:rPr lang="en-US" i="1" dirty="0" smtClean="0"/>
              <a:t> </a:t>
            </a:r>
            <a:r>
              <a:rPr lang="en-US" i="1" dirty="0"/>
              <a:t>a </a:t>
            </a:r>
            <a:r>
              <a:rPr lang="en-US" i="1" dirty="0" err="1"/>
              <a:t>realização</a:t>
            </a:r>
            <a:r>
              <a:rPr lang="en-US" i="1" dirty="0"/>
              <a:t> de </a:t>
            </a:r>
            <a:r>
              <a:rPr lang="en-US" i="1" dirty="0" err="1"/>
              <a:t>diversos</a:t>
            </a:r>
            <a:r>
              <a:rPr lang="en-US" i="1" dirty="0"/>
              <a:t> </a:t>
            </a:r>
            <a:r>
              <a:rPr lang="en-US" i="1" dirty="0" err="1"/>
              <a:t>direitos</a:t>
            </a:r>
            <a:r>
              <a:rPr lang="en-US" i="1" dirty="0"/>
              <a:t> </a:t>
            </a:r>
            <a:r>
              <a:rPr lang="en-US" i="1" dirty="0" err="1"/>
              <a:t>sociais</a:t>
            </a:r>
            <a:r>
              <a:rPr lang="en-US" i="1" dirty="0"/>
              <a:t>, </a:t>
            </a:r>
            <a:r>
              <a:rPr lang="en-US" i="1" dirty="0" err="1"/>
              <a:t>em</a:t>
            </a:r>
            <a:r>
              <a:rPr lang="en-US" i="1" dirty="0"/>
              <a:t> especial do </a:t>
            </a:r>
            <a:r>
              <a:rPr lang="en-US" i="1" dirty="0" err="1"/>
              <a:t>direito</a:t>
            </a:r>
            <a:r>
              <a:rPr lang="en-US" i="1" dirty="0"/>
              <a:t> </a:t>
            </a:r>
            <a:r>
              <a:rPr lang="en-US" i="1" dirty="0" err="1"/>
              <a:t>à</a:t>
            </a:r>
            <a:r>
              <a:rPr lang="en-US" i="1" dirty="0"/>
              <a:t> </a:t>
            </a:r>
            <a:r>
              <a:rPr lang="en-US" i="1" dirty="0" err="1"/>
              <a:t>saúde</a:t>
            </a:r>
            <a:r>
              <a:rPr lang="en-US" i="1" dirty="0"/>
              <a:t> e </a:t>
            </a:r>
            <a:r>
              <a:rPr lang="en-US" i="1" dirty="0" smtClean="0"/>
              <a:t>do </a:t>
            </a:r>
            <a:r>
              <a:rPr lang="en-US" i="1" dirty="0" err="1" smtClean="0"/>
              <a:t>direito</a:t>
            </a:r>
            <a:r>
              <a:rPr lang="en-US" i="1" dirty="0" smtClean="0"/>
              <a:t> </a:t>
            </a:r>
            <a:r>
              <a:rPr lang="en-US" i="1" dirty="0"/>
              <a:t>a um </a:t>
            </a:r>
            <a:r>
              <a:rPr lang="en-US" i="1" dirty="0" err="1"/>
              <a:t>meio</a:t>
            </a:r>
            <a:r>
              <a:rPr lang="en-US" i="1" dirty="0"/>
              <a:t> </a:t>
            </a:r>
            <a:r>
              <a:rPr lang="en-US" i="1" dirty="0" err="1"/>
              <a:t>ambiente</a:t>
            </a:r>
            <a:r>
              <a:rPr lang="en-US" i="1" dirty="0"/>
              <a:t> </a:t>
            </a:r>
            <a:r>
              <a:rPr lang="en-US" i="1" dirty="0" err="1"/>
              <a:t>ecologicamente</a:t>
            </a:r>
            <a:r>
              <a:rPr lang="en-US" i="1" dirty="0"/>
              <a:t> </a:t>
            </a:r>
            <a:r>
              <a:rPr lang="en-US" i="1" dirty="0" err="1"/>
              <a:t>equilibrado</a:t>
            </a:r>
            <a:r>
              <a:rPr lang="en-US" i="1" dirty="0" smtClean="0"/>
              <a:t>. (</a:t>
            </a:r>
            <a:r>
              <a:rPr lang="en-US" i="1" dirty="0" err="1" smtClean="0"/>
              <a:t>Ribeiro</a:t>
            </a:r>
            <a:r>
              <a:rPr lang="en-US" i="1" dirty="0" smtClean="0"/>
              <a:t>, 2015)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07899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Iniciativas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Rede</a:t>
            </a:r>
            <a:r>
              <a:rPr lang="en-US" dirty="0" smtClean="0"/>
              <a:t> de </a:t>
            </a:r>
            <a:r>
              <a:rPr lang="en-US" dirty="0" err="1" smtClean="0"/>
              <a:t>Saneamento</a:t>
            </a:r>
            <a:r>
              <a:rPr lang="en-US" dirty="0" smtClean="0"/>
              <a:t>, </a:t>
            </a:r>
            <a:r>
              <a:rPr lang="en-US" dirty="0" err="1" smtClean="0"/>
              <a:t>Saúde</a:t>
            </a:r>
            <a:r>
              <a:rPr lang="en-US" dirty="0" smtClean="0"/>
              <a:t> e </a:t>
            </a:r>
            <a:r>
              <a:rPr lang="en-US" dirty="0" err="1" smtClean="0"/>
              <a:t>Direitos</a:t>
            </a:r>
            <a:r>
              <a:rPr lang="en-US" dirty="0" smtClean="0"/>
              <a:t> </a:t>
            </a:r>
            <a:r>
              <a:rPr lang="en-US" dirty="0" err="1" smtClean="0"/>
              <a:t>Humanos</a:t>
            </a:r>
            <a:r>
              <a:rPr lang="en-US" dirty="0" smtClean="0"/>
              <a:t> – </a:t>
            </a:r>
            <a:r>
              <a:rPr lang="en-US" dirty="0" err="1" smtClean="0"/>
              <a:t>Fiocruz</a:t>
            </a:r>
            <a:r>
              <a:rPr lang="en-US" dirty="0" smtClean="0"/>
              <a:t> </a:t>
            </a:r>
            <a:r>
              <a:rPr lang="en-US" dirty="0" err="1" smtClean="0"/>
              <a:t>Ceará</a:t>
            </a:r>
            <a:endParaRPr lang="en-US" dirty="0" smtClean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/>
          <a:srcRect t="10540" b="10540"/>
          <a:stretch>
            <a:fillRect/>
          </a:stretch>
        </p:blipFill>
        <p:spPr bwMode="auto">
          <a:xfrm>
            <a:off x="2519702" y="1715162"/>
            <a:ext cx="6292162" cy="372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174" y="1075325"/>
            <a:ext cx="87206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Campanha</a:t>
            </a:r>
            <a:r>
              <a:rPr lang="en-US" sz="3200" b="1" dirty="0" smtClean="0"/>
              <a:t> da </a:t>
            </a:r>
            <a:r>
              <a:rPr lang="en-US" sz="3200" b="1" dirty="0" err="1" smtClean="0"/>
              <a:t>Fraternidade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Ecumênica</a:t>
            </a:r>
            <a:r>
              <a:rPr lang="en-US" sz="3200" b="1" dirty="0" smtClean="0"/>
              <a:t> 2016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5578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6928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err="1" smtClean="0"/>
              <a:t>fernando.carneiro</a:t>
            </a:r>
            <a:r>
              <a:rPr lang="en-US" sz="3100" dirty="0" err="1"/>
              <a:t>@fiocruz.br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1859451"/>
            <a:ext cx="4572000" cy="1973135"/>
          </a:xfrm>
          <a:prstGeom prst="rect">
            <a:avLst/>
          </a:prstGeom>
        </p:spPr>
        <p:txBody>
          <a:bodyPr lIns="64291" tIns="32146" rIns="64291" bIns="32146">
            <a:spAutoFit/>
          </a:bodyPr>
          <a:lstStyle/>
          <a:p>
            <a:r>
              <a:rPr lang="en-US" sz="3100" b="1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Sozinho</a:t>
            </a:r>
            <a:r>
              <a:rPr lang="en-US" sz="31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</a:t>
            </a:r>
            <a:r>
              <a:rPr lang="en-US" sz="3100" b="1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vou</a:t>
            </a:r>
            <a:r>
              <a:rPr lang="en-US" sz="31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3100" b="1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rápido</a:t>
            </a:r>
            <a:r>
              <a:rPr lang="en-US" sz="31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</a:p>
          <a:p>
            <a:r>
              <a:rPr lang="en-US" sz="3100" b="1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Juntos</a:t>
            </a:r>
            <a:r>
              <a:rPr lang="en-US" sz="31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</a:t>
            </a:r>
            <a:r>
              <a:rPr lang="en-US" sz="3100" b="1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vamos</a:t>
            </a:r>
            <a:r>
              <a:rPr lang="en-US" sz="31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3100" b="1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longe</a:t>
            </a:r>
            <a:r>
              <a:rPr lang="en-US" sz="31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sz="31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en-US" sz="31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</a:p>
          <a:p>
            <a:r>
              <a:rPr lang="en-US" sz="31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Proverbio</a:t>
            </a:r>
            <a:r>
              <a:rPr lang="en-US" sz="31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31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africano</a:t>
            </a:r>
            <a:endParaRPr lang="en-US" sz="31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34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19845801"/>
              </p:ext>
            </p:extLst>
          </p:nvPr>
        </p:nvGraphicFramePr>
        <p:xfrm>
          <a:off x="760789" y="1"/>
          <a:ext cx="7957751" cy="6121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ângulo de cantos arredondados 4"/>
          <p:cNvSpPr/>
          <p:nvPr/>
        </p:nvSpPr>
        <p:spPr>
          <a:xfrm rot="5400000">
            <a:off x="-2202980" y="3316020"/>
            <a:ext cx="5333610" cy="6858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FIOCRUZ CEARÁ – ÁREA DE ATUAÇÃO: SAÚDE E AMBIENTE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de cantos arredondados 16"/>
          <p:cNvSpPr/>
          <p:nvPr/>
        </p:nvSpPr>
        <p:spPr>
          <a:xfrm>
            <a:off x="1413925" y="5932854"/>
            <a:ext cx="6830864" cy="76640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Novas </a:t>
            </a:r>
            <a:r>
              <a: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metodologias de pesquisa – crítico/dialógicas, </a:t>
            </a:r>
            <a:endParaRPr lang="pt-BR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B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epidemiologia crítica, ecologia </a:t>
            </a:r>
            <a:r>
              <a: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</a:t>
            </a:r>
            <a:r>
              <a:rPr lang="pt-B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saberes...</a:t>
            </a:r>
            <a:endParaRPr lang="pt-B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Curved Left Arrow 1"/>
          <p:cNvSpPr/>
          <p:nvPr/>
        </p:nvSpPr>
        <p:spPr>
          <a:xfrm>
            <a:off x="7585560" y="2619191"/>
            <a:ext cx="1666960" cy="158739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Right Arrow 2"/>
          <p:cNvSpPr/>
          <p:nvPr/>
        </p:nvSpPr>
        <p:spPr>
          <a:xfrm>
            <a:off x="755576" y="2678712"/>
            <a:ext cx="995144" cy="1732052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" y="99956"/>
            <a:ext cx="9142560" cy="685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4010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" y="27363"/>
            <a:ext cx="9108000" cy="68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1243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Sumário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Saneamento</a:t>
            </a:r>
            <a:r>
              <a:rPr lang="en-US" dirty="0"/>
              <a:t>  – </a:t>
            </a:r>
            <a:r>
              <a:rPr lang="en-US" dirty="0" err="1"/>
              <a:t>Conceitos</a:t>
            </a:r>
            <a:r>
              <a:rPr lang="en-US" dirty="0"/>
              <a:t>, </a:t>
            </a:r>
            <a:r>
              <a:rPr lang="en-US" dirty="0" err="1"/>
              <a:t>abordagens</a:t>
            </a:r>
            <a:r>
              <a:rPr lang="en-US" dirty="0"/>
              <a:t> </a:t>
            </a:r>
            <a:r>
              <a:rPr lang="en-US" dirty="0" err="1"/>
              <a:t>histórica</a:t>
            </a:r>
            <a:r>
              <a:rPr lang="en-US" dirty="0"/>
              <a:t> e dados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Porque</a:t>
            </a:r>
            <a:r>
              <a:rPr lang="en-US" dirty="0" smtClean="0"/>
              <a:t> o </a:t>
            </a:r>
            <a:r>
              <a:rPr lang="en-US" dirty="0" err="1"/>
              <a:t>d</a:t>
            </a:r>
            <a:r>
              <a:rPr lang="en-US" dirty="0" err="1" smtClean="0"/>
              <a:t>ireito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saneamento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realidade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r>
              <a:rPr lang="en-US" dirty="0" smtClean="0"/>
              <a:t> e no </a:t>
            </a:r>
            <a:r>
              <a:rPr lang="en-US" dirty="0" err="1" smtClean="0"/>
              <a:t>mundo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Desafios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26595" y="145944"/>
            <a:ext cx="6784504" cy="639589"/>
          </a:xfrm>
        </p:spPr>
        <p:txBody>
          <a:bodyPr/>
          <a:lstStyle/>
          <a:p>
            <a:r>
              <a:rPr lang="pt-BR" sz="2200" dirty="0"/>
              <a:t>Saneamento Básico: um direito de </a:t>
            </a:r>
            <a:r>
              <a:rPr lang="pt-BR" sz="2200" dirty="0" smtClean="0"/>
              <a:t>todos ? </a:t>
            </a:r>
            <a:endParaRPr lang="pt-BR" sz="2200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" y="1302513"/>
            <a:ext cx="3392911" cy="2541408"/>
          </a:xfr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11" y="1248481"/>
            <a:ext cx="4000705" cy="2595440"/>
          </a:xfr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7903"/>
            <a:ext cx="3711280" cy="271009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11" y="4156580"/>
            <a:ext cx="4030673" cy="26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5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1"/>
            <a:ext cx="8888710" cy="1090612"/>
          </a:xfrm>
        </p:spPr>
        <p:txBody>
          <a:bodyPr/>
          <a:lstStyle/>
          <a:p>
            <a:pPr algn="ctr"/>
            <a:r>
              <a:rPr lang="en-US" sz="3600" dirty="0"/>
              <a:t>Plano </a:t>
            </a:r>
            <a:r>
              <a:rPr lang="en-US" sz="3600" dirty="0" err="1"/>
              <a:t>Nacional</a:t>
            </a:r>
            <a:r>
              <a:rPr lang="en-US" sz="3600" dirty="0"/>
              <a:t> de </a:t>
            </a:r>
            <a:r>
              <a:rPr lang="en-US" sz="3600" dirty="0" err="1"/>
              <a:t>Saneamento</a:t>
            </a:r>
            <a:r>
              <a:rPr lang="en-US" sz="3600" dirty="0"/>
              <a:t> – 2013</a:t>
            </a:r>
            <a:br>
              <a:rPr lang="en-US" sz="3600" dirty="0"/>
            </a:br>
            <a:r>
              <a:rPr lang="en-US" sz="2800" dirty="0"/>
              <a:t/>
            </a:r>
            <a:br>
              <a:rPr lang="en-US" sz="2800" dirty="0"/>
            </a:br>
            <a:endParaRPr lang="pt-BR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2714739"/>
            <a:ext cx="888871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40</a:t>
            </a:r>
            <a:r>
              <a:rPr lang="en-US" sz="2800" dirty="0"/>
              <a:t>% da </a:t>
            </a:r>
            <a:r>
              <a:rPr lang="en-US" sz="2800" dirty="0" err="1" smtClean="0"/>
              <a:t>população</a:t>
            </a:r>
            <a:r>
              <a:rPr lang="en-US" sz="2800" dirty="0" smtClean="0"/>
              <a:t>, 77 </a:t>
            </a:r>
            <a:r>
              <a:rPr lang="en-US" sz="2800" dirty="0" err="1"/>
              <a:t>milhões</a:t>
            </a:r>
            <a:r>
              <a:rPr lang="en-US" sz="2800" dirty="0"/>
              <a:t> de </a:t>
            </a:r>
            <a:r>
              <a:rPr lang="en-US" sz="2800" dirty="0" err="1"/>
              <a:t>habitantes</a:t>
            </a:r>
            <a:r>
              <a:rPr lang="en-US" sz="2800" dirty="0"/>
              <a:t>, </a:t>
            </a:r>
            <a:r>
              <a:rPr lang="en-US" sz="2800" dirty="0" err="1" smtClean="0"/>
              <a:t>sem</a:t>
            </a:r>
            <a:r>
              <a:rPr lang="en-US" sz="2800" dirty="0" smtClean="0"/>
              <a:t> </a:t>
            </a:r>
            <a:r>
              <a:rPr lang="en-US" sz="2800" dirty="0" err="1" smtClean="0"/>
              <a:t>abastecimento</a:t>
            </a:r>
            <a:r>
              <a:rPr lang="en-US" sz="2800" dirty="0" smtClean="0"/>
              <a:t> </a:t>
            </a:r>
            <a:r>
              <a:rPr lang="en-US" sz="2800" dirty="0"/>
              <a:t>de </a:t>
            </a:r>
            <a:r>
              <a:rPr lang="en-US" sz="2800" dirty="0" err="1"/>
              <a:t>água</a:t>
            </a:r>
            <a:r>
              <a:rPr lang="en-US" sz="2800" dirty="0"/>
              <a:t> </a:t>
            </a:r>
            <a:r>
              <a:rPr lang="en-US" sz="2800" dirty="0" err="1"/>
              <a:t>seguro</a:t>
            </a:r>
            <a:r>
              <a:rPr lang="en-US" sz="2800" dirty="0"/>
              <a:t> </a:t>
            </a:r>
            <a:r>
              <a:rPr lang="en-US" sz="2800" dirty="0" smtClean="0"/>
              <a:t>e </a:t>
            </a:r>
            <a:r>
              <a:rPr lang="en-US" sz="2800" dirty="0" err="1"/>
              <a:t>c</a:t>
            </a:r>
            <a:r>
              <a:rPr lang="en-US" sz="2800" dirty="0" err="1" smtClean="0"/>
              <a:t>ontínuo</a:t>
            </a:r>
            <a:r>
              <a:rPr lang="en-US" sz="28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60</a:t>
            </a:r>
            <a:r>
              <a:rPr lang="en-US" sz="2800" dirty="0"/>
              <a:t>% da </a:t>
            </a:r>
            <a:r>
              <a:rPr lang="en-US" sz="2800" dirty="0" err="1"/>
              <a:t>população</a:t>
            </a:r>
            <a:r>
              <a:rPr lang="en-US" sz="2800" dirty="0" smtClean="0"/>
              <a:t>, 114 </a:t>
            </a:r>
            <a:r>
              <a:rPr lang="en-US" sz="2800" dirty="0" err="1"/>
              <a:t>milhões</a:t>
            </a:r>
            <a:r>
              <a:rPr lang="en-US" sz="2800" dirty="0"/>
              <a:t> </a:t>
            </a:r>
            <a:r>
              <a:rPr lang="en-US" sz="2800" dirty="0" err="1" smtClean="0"/>
              <a:t>não</a:t>
            </a:r>
            <a:r>
              <a:rPr lang="en-US" sz="2800" dirty="0" smtClean="0"/>
              <a:t> </a:t>
            </a:r>
            <a:r>
              <a:rPr lang="en-US" sz="2800" dirty="0" err="1" smtClean="0"/>
              <a:t>dispõem</a:t>
            </a:r>
            <a:r>
              <a:rPr lang="en-US" sz="2800" dirty="0" smtClean="0"/>
              <a:t> </a:t>
            </a:r>
            <a:r>
              <a:rPr lang="en-US" sz="2800" dirty="0"/>
              <a:t>de </a:t>
            </a:r>
            <a:r>
              <a:rPr lang="en-US" sz="2800" dirty="0" err="1"/>
              <a:t>solução</a:t>
            </a:r>
            <a:r>
              <a:rPr lang="en-US" sz="2800" dirty="0"/>
              <a:t> </a:t>
            </a:r>
            <a:r>
              <a:rPr lang="en-US" sz="2800" dirty="0" err="1"/>
              <a:t>adequada</a:t>
            </a:r>
            <a:r>
              <a:rPr lang="en-US" sz="2800" dirty="0"/>
              <a:t> </a:t>
            </a:r>
            <a:r>
              <a:rPr lang="en-US" sz="2800" dirty="0" err="1"/>
              <a:t>para</a:t>
            </a:r>
            <a:r>
              <a:rPr lang="en-US" sz="2800" dirty="0"/>
              <a:t> </a:t>
            </a:r>
            <a:r>
              <a:rPr lang="en-US" sz="2800" dirty="0" err="1"/>
              <a:t>seu</a:t>
            </a:r>
            <a:r>
              <a:rPr lang="en-US" sz="2800" dirty="0"/>
              <a:t> </a:t>
            </a:r>
            <a:r>
              <a:rPr lang="en-US" sz="2800" dirty="0" err="1"/>
              <a:t>esgotamento</a:t>
            </a:r>
            <a:r>
              <a:rPr lang="en-US" sz="2800" dirty="0"/>
              <a:t> </a:t>
            </a:r>
            <a:r>
              <a:rPr lang="en-US" sz="2800" dirty="0" err="1" smtClean="0"/>
              <a:t>sanitário</a:t>
            </a: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40</a:t>
            </a:r>
            <a:r>
              <a:rPr lang="en-US" sz="2800" dirty="0"/>
              <a:t>% da </a:t>
            </a:r>
            <a:r>
              <a:rPr lang="en-US" sz="2800" dirty="0" err="1"/>
              <a:t>população</a:t>
            </a:r>
            <a:r>
              <a:rPr lang="en-US" sz="2800" dirty="0"/>
              <a:t>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são</a:t>
            </a:r>
            <a:r>
              <a:rPr lang="en-US" sz="2800" dirty="0"/>
              <a:t> </a:t>
            </a:r>
            <a:r>
              <a:rPr lang="en-US" sz="2800" dirty="0" err="1"/>
              <a:t>beneficiados</a:t>
            </a:r>
            <a:r>
              <a:rPr lang="en-US" sz="2800" dirty="0"/>
              <a:t> com o </a:t>
            </a:r>
            <a:r>
              <a:rPr lang="en-US" sz="2800" dirty="0" err="1" smtClean="0"/>
              <a:t>manejo</a:t>
            </a:r>
            <a:r>
              <a:rPr lang="en-US" sz="2800" dirty="0" smtClean="0"/>
              <a:t> </a:t>
            </a:r>
            <a:r>
              <a:rPr lang="en-US" sz="2800" dirty="0" err="1" smtClean="0"/>
              <a:t>sanitário</a:t>
            </a:r>
            <a:r>
              <a:rPr lang="en-US" sz="2800" dirty="0" smtClean="0"/>
              <a:t> </a:t>
            </a:r>
            <a:r>
              <a:rPr lang="en-US" sz="2800" dirty="0"/>
              <a:t>e </a:t>
            </a:r>
            <a:r>
              <a:rPr lang="en-US" sz="2800" dirty="0" err="1"/>
              <a:t>ambientalmente</a:t>
            </a:r>
            <a:r>
              <a:rPr lang="en-US" sz="2800" dirty="0"/>
              <a:t> </a:t>
            </a:r>
            <a:r>
              <a:rPr lang="en-US" sz="2800" dirty="0" err="1"/>
              <a:t>adequado</a:t>
            </a:r>
            <a:r>
              <a:rPr lang="en-US" sz="2800" dirty="0"/>
              <a:t> de </a:t>
            </a:r>
            <a:r>
              <a:rPr lang="en-US" sz="2800" dirty="0" err="1"/>
              <a:t>resíduos</a:t>
            </a:r>
            <a:r>
              <a:rPr lang="en-US" sz="2800" dirty="0"/>
              <a:t> </a:t>
            </a:r>
            <a:r>
              <a:rPr lang="en-US" sz="2800" dirty="0" err="1"/>
              <a:t>sólidos</a:t>
            </a:r>
            <a:r>
              <a:rPr lang="en-US" sz="2800" dirty="0"/>
              <a:t>. </a:t>
            </a:r>
            <a:r>
              <a:rPr lang="en-US" sz="2800" dirty="0" smtClean="0"/>
              <a:t>(Heller, 2013)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76915" y="1132969"/>
            <a:ext cx="7567085" cy="4477698"/>
          </a:xfrm>
        </p:spPr>
        <p:txBody>
          <a:bodyPr/>
          <a:lstStyle/>
          <a:p>
            <a:r>
              <a:rPr lang="en-US" sz="2800" dirty="0" err="1"/>
              <a:t>Diagnóstico</a:t>
            </a:r>
            <a:r>
              <a:rPr lang="en-US" sz="2800" dirty="0"/>
              <a:t> </a:t>
            </a:r>
          </a:p>
        </p:txBody>
      </p:sp>
      <p:pic>
        <p:nvPicPr>
          <p:cNvPr id="8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224" y="827489"/>
            <a:ext cx="4083775" cy="227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e 7">
      <a:dk1>
        <a:srgbClr val="333333"/>
      </a:dk1>
      <a:lt1>
        <a:sysClr val="window" lastClr="FFFFFF"/>
      </a:lt1>
      <a:dk2>
        <a:srgbClr val="006FB7"/>
      </a:dk2>
      <a:lt2>
        <a:srgbClr val="CCCCCC"/>
      </a:lt2>
      <a:accent1>
        <a:srgbClr val="006FB7"/>
      </a:accent1>
      <a:accent2>
        <a:srgbClr val="5693C9"/>
      </a:accent2>
      <a:accent3>
        <a:srgbClr val="F18E00"/>
      </a:accent3>
      <a:accent4>
        <a:srgbClr val="8C1713"/>
      </a:accent4>
      <a:accent5>
        <a:srgbClr val="7FBADF"/>
      </a:accent5>
      <a:accent6>
        <a:srgbClr val="C58781"/>
      </a:accent6>
      <a:hlink>
        <a:srgbClr val="006FB7"/>
      </a:hlink>
      <a:folHlink>
        <a:srgbClr val="5693C9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5247</TotalTime>
  <Words>1888</Words>
  <Application>Microsoft Macintosh PowerPoint</Application>
  <PresentationFormat>On-screen Show (4:3)</PresentationFormat>
  <Paragraphs>212</Paragraphs>
  <Slides>37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Sumário</vt:lpstr>
      <vt:lpstr>PowerPoint Presentation</vt:lpstr>
      <vt:lpstr>Plano Nacional de Saneamento – 2013  </vt:lpstr>
      <vt:lpstr>O Saneamento e a questão social</vt:lpstr>
      <vt:lpstr>PowerPoint Presentation</vt:lpstr>
      <vt:lpstr>PowerPoint Presentation</vt:lpstr>
      <vt:lpstr>PowerPoint Presentation</vt:lpstr>
      <vt:lpstr>Percentual de domicílios com alguns serviços básicos no total de domicílios particulares permanentes – Brasil, 2011 - 2014  </vt:lpstr>
      <vt:lpstr>PowerPoint Presentation</vt:lpstr>
      <vt:lpstr>PowerPoint Presentation</vt:lpstr>
      <vt:lpstr>Distribuição percentual dos domicílios rurais sem água canalizada, segundo a Unidade Federativa.</vt:lpstr>
      <vt:lpstr>PowerPoint Presentation</vt:lpstr>
      <vt:lpstr>PowerPoint Presentation</vt:lpstr>
      <vt:lpstr>Direito Humano a Água e Saneamento Base legal – marco legal internacional</vt:lpstr>
      <vt:lpstr>O que significam os Direitos Humanos à água e ao esgotamento sanitário?</vt:lpstr>
      <vt:lpstr>Conteúdo normativo dos direitos humanos à água e ao esgotamento sanitário</vt:lpstr>
      <vt:lpstr>PowerPoint Presentation</vt:lpstr>
      <vt:lpstr>PowerPoint Presentation</vt:lpstr>
      <vt:lpstr>PowerPoint Presentation</vt:lpstr>
      <vt:lpstr>Metas do Milênio para o esgotamento sanitário</vt:lpstr>
      <vt:lpstr>PowerPoint Presentation</vt:lpstr>
      <vt:lpstr>Desigualdades marcantes no acesso: Urbano-Rural</vt:lpstr>
      <vt:lpstr>Na maioria das regiões, o uso de água encanada na propriedade acelerou mais rapidamente em áreas rurais, mas a cobertura ainda é superior em áreas urbanas</vt:lpstr>
      <vt:lpstr>Objetivos de Desenvolvimento Sustentável (ODS)</vt:lpstr>
      <vt:lpstr>Perspectivas globais. Os ODS.</vt:lpstr>
      <vt:lpstr>PowerPoint Presentation</vt:lpstr>
      <vt:lpstr>Nota técnica Zika e Microcefalia, da ABRASCO </vt:lpstr>
      <vt:lpstr>A Epidemia de Dengue  e Zika, e o saneamento</vt:lpstr>
      <vt:lpstr>Saneamento como Direito Social</vt:lpstr>
      <vt:lpstr>Iniciativas</vt:lpstr>
      <vt:lpstr>      fernando.carneiro@fiocruz.br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Gênero, masculinidade e saúde do homem: a percepção do agente comunitário de saúde</dc:title>
  <dc:creator>Priscila</dc:creator>
  <cp:lastModifiedBy>fernando ferreira carneiro</cp:lastModifiedBy>
  <cp:revision>180</cp:revision>
  <dcterms:created xsi:type="dcterms:W3CDTF">2015-01-21T10:28:53Z</dcterms:created>
  <dcterms:modified xsi:type="dcterms:W3CDTF">2016-05-17T11:40:55Z</dcterms:modified>
</cp:coreProperties>
</file>