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0" r:id="rId2"/>
  </p:sldMasterIdLst>
  <p:notesMasterIdLst>
    <p:notesMasterId r:id="rId41"/>
  </p:notesMasterIdLst>
  <p:handoutMasterIdLst>
    <p:handoutMasterId r:id="rId42"/>
  </p:handoutMasterIdLst>
  <p:sldIdLst>
    <p:sldId id="261" r:id="rId3"/>
    <p:sldId id="262" r:id="rId4"/>
    <p:sldId id="278" r:id="rId5"/>
    <p:sldId id="286" r:id="rId6"/>
    <p:sldId id="437" r:id="rId7"/>
    <p:sldId id="465" r:id="rId8"/>
    <p:sldId id="442" r:id="rId9"/>
    <p:sldId id="467" r:id="rId10"/>
    <p:sldId id="429" r:id="rId11"/>
    <p:sldId id="466" r:id="rId12"/>
    <p:sldId id="443" r:id="rId13"/>
    <p:sldId id="438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30" r:id="rId27"/>
    <p:sldId id="431" r:id="rId28"/>
    <p:sldId id="456" r:id="rId29"/>
    <p:sldId id="460" r:id="rId30"/>
    <p:sldId id="461" r:id="rId31"/>
    <p:sldId id="457" r:id="rId32"/>
    <p:sldId id="462" r:id="rId33"/>
    <p:sldId id="458" r:id="rId34"/>
    <p:sldId id="459" r:id="rId35"/>
    <p:sldId id="463" r:id="rId36"/>
    <p:sldId id="464" r:id="rId37"/>
    <p:sldId id="434" r:id="rId38"/>
    <p:sldId id="435" r:id="rId39"/>
    <p:sldId id="468" r:id="rId40"/>
  </p:sldIdLst>
  <p:sldSz cx="9144000" cy="5143500" type="screen16x9"/>
  <p:notesSz cx="6797675" cy="9926638"/>
  <p:defaultTextStyle>
    <a:defPPr>
      <a:defRPr lang="pt-P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B9BD5"/>
    <a:srgbClr val="BFBFBF"/>
    <a:srgbClr val="4472C4"/>
    <a:srgbClr val="DA0000"/>
    <a:srgbClr val="CC0000"/>
    <a:srgbClr val="0070C0"/>
    <a:srgbClr val="4C9BD3"/>
    <a:srgbClr val="7F7F7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2435" autoAdjust="0"/>
  </p:normalViewPr>
  <p:slideViewPr>
    <p:cSldViewPr snapToGrid="0">
      <p:cViewPr varScale="1">
        <p:scale>
          <a:sx n="84" d="100"/>
          <a:sy n="84" d="100"/>
        </p:scale>
        <p:origin x="11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lmeida\Documents\1.DEC\2.Direc&#231;&#227;o\4.Or&#231;amento\2015\R&amp;C\AGS_co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 w="28575">
              <a:solidFill>
                <a:schemeClr val="bg1">
                  <a:lumMod val="95000"/>
                </a:schemeClr>
              </a:solidFill>
            </a:ln>
          </c:spPr>
          <c:val>
            <c:numRef>
              <c:f>Folha1!$B$2:$B$6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1-4B12-9167-10AFCA7BB449}"/>
            </c:ext>
          </c:extLst>
        </c:ser>
        <c:ser>
          <c:idx val="1"/>
          <c:order val="1"/>
          <c:val>
            <c:numRef>
              <c:f>Folha1!$B$2:$B$6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1-4B12-9167-10AFCA7BB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22836-F8F8-444D-B52B-52F39BC3AFF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342B3D2-8865-48A5-ABE5-F4E05C6BFEA1}">
      <dgm:prSet phldrT="[Texto]" custT="1"/>
      <dgm:spPr>
        <a:solidFill>
          <a:srgbClr val="00B0F0"/>
        </a:solidFill>
      </dgm:spPr>
      <dgm:t>
        <a:bodyPr/>
        <a:lstStyle/>
        <a:p>
          <a:pPr>
            <a:lnSpc>
              <a:spcPts val="1400"/>
            </a:lnSpc>
          </a:pPr>
          <a:r>
            <a:rPr lang="pt-PT" sz="1400" b="1" noProof="0" dirty="0">
              <a:latin typeface="Tw Cen MT" panose="020B0602020104020603" pitchFamily="34" charset="0"/>
            </a:rPr>
            <a:t>Onde</a:t>
          </a:r>
          <a:r>
            <a:rPr lang="pt-PT" sz="1000" noProof="0" dirty="0">
              <a:latin typeface="Tw Cen MT" panose="020B0602020104020603" pitchFamily="34" charset="0"/>
            </a:rPr>
            <a:t> é que estou a perder água? </a:t>
          </a:r>
        </a:p>
      </dgm:t>
    </dgm:pt>
    <dgm:pt modelId="{5395FAB8-5D9C-47C2-AE71-6C99C76F527B}" type="parTrans" cxnId="{9601EF9A-9F5E-4D87-A9FA-61659E9A84D3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CCA32154-617F-475A-8A87-2A53E2B78497}" type="sibTrans" cxnId="{9601EF9A-9F5E-4D87-A9FA-61659E9A84D3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6EB27A76-B450-4CD7-B1E4-DBB79DA0BDB1}">
      <dgm:prSet phldrT="[Texto]" custT="1"/>
      <dgm:spPr>
        <a:solidFill>
          <a:srgbClr val="00B0F0"/>
        </a:solidFill>
      </dgm:spPr>
      <dgm:t>
        <a:bodyPr/>
        <a:lstStyle/>
        <a:p>
          <a:pPr>
            <a:lnSpc>
              <a:spcPts val="1400"/>
            </a:lnSpc>
          </a:pPr>
          <a:r>
            <a:rPr lang="pt-PT" sz="1000" b="0" noProof="0" dirty="0">
              <a:latin typeface="Tw Cen MT" panose="020B0602020104020603" pitchFamily="34" charset="0"/>
            </a:rPr>
            <a:t>   </a:t>
          </a:r>
          <a:r>
            <a:rPr lang="pt-PT" sz="1400" b="1" noProof="0" dirty="0">
              <a:latin typeface="Tw Cen MT" panose="020B0602020104020603" pitchFamily="34" charset="0"/>
            </a:rPr>
            <a:t>Porquê</a:t>
          </a:r>
          <a:r>
            <a:rPr lang="pt-PT" sz="1400" b="0" noProof="0" dirty="0">
              <a:latin typeface="Tw Cen MT" panose="020B0602020104020603" pitchFamily="34" charset="0"/>
            </a:rPr>
            <a:t> </a:t>
          </a:r>
          <a:r>
            <a:rPr lang="pt-PT" sz="1000" b="0" noProof="0" dirty="0">
              <a:latin typeface="Tw Cen MT" panose="020B0602020104020603" pitchFamily="34" charset="0"/>
            </a:rPr>
            <a:t>estou a perder água? </a:t>
          </a:r>
        </a:p>
      </dgm:t>
    </dgm:pt>
    <dgm:pt modelId="{65E4D27F-1010-4168-8409-13FDDB90606D}" type="parTrans" cxnId="{19790996-969F-4124-828C-DD84002F73DF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79633396-686D-4A33-9104-1C755775F56B}" type="sibTrans" cxnId="{19790996-969F-4124-828C-DD84002F73DF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7F56784D-91F6-4AF5-A413-FDF24E639C8D}">
      <dgm:prSet phldrT="[Texto]" custT="1"/>
      <dgm:spPr>
        <a:solidFill>
          <a:srgbClr val="00B0F0"/>
        </a:solidFill>
      </dgm:spPr>
      <dgm:t>
        <a:bodyPr/>
        <a:lstStyle/>
        <a:p>
          <a:pPr>
            <a:lnSpc>
              <a:spcPts val="1400"/>
            </a:lnSpc>
          </a:pPr>
          <a:r>
            <a:rPr lang="pt-PT" sz="1000" noProof="0" dirty="0">
              <a:latin typeface="Tw Cen MT" panose="020B0602020104020603" pitchFamily="34" charset="0"/>
            </a:rPr>
            <a:t>Como </a:t>
          </a:r>
          <a:r>
            <a:rPr lang="pt-PT" sz="1200" b="1" noProof="0" dirty="0">
              <a:latin typeface="Tw Cen MT" panose="020B0602020104020603" pitchFamily="34" charset="0"/>
            </a:rPr>
            <a:t>reduzir a ANF</a:t>
          </a:r>
          <a:r>
            <a:rPr lang="pt-PT" sz="1200" b="0" noProof="0" dirty="0">
              <a:latin typeface="Tw Cen MT" panose="020B0602020104020603" pitchFamily="34" charset="0"/>
            </a:rPr>
            <a:t>?</a:t>
          </a:r>
          <a:endParaRPr lang="pt-PT" sz="1000" b="0" noProof="0" dirty="0">
            <a:latin typeface="Tw Cen MT" panose="020B0602020104020603" pitchFamily="34" charset="0"/>
          </a:endParaRPr>
        </a:p>
      </dgm:t>
    </dgm:pt>
    <dgm:pt modelId="{9597D9E4-DE1E-4B95-B59D-F780C35FB58B}" type="parTrans" cxnId="{D86B4633-B67A-475D-B66A-DDBADEF67E35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47CA505C-D6C2-4307-B538-9CF253D34B6B}" type="sibTrans" cxnId="{D86B4633-B67A-475D-B66A-DDBADEF67E35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88ED3595-14A5-4DEE-81E6-F403B851ADFF}">
      <dgm:prSet phldrT="[Texto]" custT="1"/>
      <dgm:spPr>
        <a:solidFill>
          <a:srgbClr val="00B0F0"/>
        </a:solidFill>
      </dgm:spPr>
      <dgm:t>
        <a:bodyPr/>
        <a:lstStyle/>
        <a:p>
          <a:pPr>
            <a:lnSpc>
              <a:spcPts val="1400"/>
            </a:lnSpc>
          </a:pPr>
          <a:r>
            <a:rPr lang="pt-PT" sz="1600" b="1" noProof="0" dirty="0">
              <a:latin typeface="Tw Cen MT" panose="020B0602020104020603" pitchFamily="34" charset="0"/>
            </a:rPr>
            <a:t>Quanta </a:t>
          </a:r>
          <a:r>
            <a:rPr lang="pt-PT" sz="1000" b="0" noProof="0" dirty="0">
              <a:latin typeface="Tw Cen MT" panose="020B0602020104020603" pitchFamily="34" charset="0"/>
            </a:rPr>
            <a:t>água estou a perder?</a:t>
          </a:r>
          <a:endParaRPr lang="pt-PT" sz="1050" noProof="0" dirty="0">
            <a:latin typeface="Tw Cen MT" panose="020B0602020104020603" pitchFamily="34" charset="0"/>
          </a:endParaRPr>
        </a:p>
      </dgm:t>
    </dgm:pt>
    <dgm:pt modelId="{069DFB35-7212-422C-AA89-76D08DD770D1}" type="parTrans" cxnId="{67FB87E7-DC71-46EE-8281-C92AEED9933B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F7BC8C34-BFF0-406B-8B08-73D3F036D1EE}" type="sibTrans" cxnId="{67FB87E7-DC71-46EE-8281-C92AEED9933B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944DDB07-6351-4DCF-98C4-FBCA142A46A1}">
      <dgm:prSet phldrT="[Texto]" custT="1"/>
      <dgm:spPr>
        <a:solidFill>
          <a:srgbClr val="00B0F0"/>
        </a:solidFill>
      </dgm:spPr>
      <dgm:t>
        <a:bodyPr/>
        <a:lstStyle/>
        <a:p>
          <a:pPr>
            <a:lnSpc>
              <a:spcPts val="1400"/>
            </a:lnSpc>
          </a:pPr>
          <a:r>
            <a:rPr lang="pt-PT" sz="1000" noProof="0" dirty="0">
              <a:latin typeface="Tw Cen MT" panose="020B0602020104020603" pitchFamily="34" charset="0"/>
            </a:rPr>
            <a:t>Como </a:t>
          </a:r>
          <a:br>
            <a:rPr lang="pt-PT" sz="1000" noProof="0" dirty="0">
              <a:latin typeface="Tw Cen MT" panose="020B0602020104020603" pitchFamily="34" charset="0"/>
            </a:rPr>
          </a:br>
          <a:r>
            <a:rPr lang="pt-PT" sz="1000" noProof="0" dirty="0">
              <a:latin typeface="Tw Cen MT" panose="020B0602020104020603" pitchFamily="34" charset="0"/>
            </a:rPr>
            <a:t>manter uma </a:t>
          </a:r>
          <a:r>
            <a:rPr lang="pt-PT" sz="1100" b="1" noProof="0" dirty="0">
              <a:latin typeface="Tw Cen MT" panose="020B0602020104020603" pitchFamily="34" charset="0"/>
            </a:rPr>
            <a:t>boa performance</a:t>
          </a:r>
          <a:r>
            <a:rPr lang="pt-PT" sz="1100" noProof="0" dirty="0">
              <a:latin typeface="Tw Cen MT" panose="020B0602020104020603" pitchFamily="34" charset="0"/>
            </a:rPr>
            <a:t>?</a:t>
          </a:r>
          <a:endParaRPr lang="pt-PT" sz="1000" noProof="0" dirty="0">
            <a:latin typeface="Tw Cen MT" panose="020B0602020104020603" pitchFamily="34" charset="0"/>
          </a:endParaRPr>
        </a:p>
      </dgm:t>
    </dgm:pt>
    <dgm:pt modelId="{DB0CBA6D-E48D-4959-8846-E55C775F99F8}" type="parTrans" cxnId="{84B4C59F-401C-4FFF-972E-99472B42BE8B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E623859E-2103-445D-BADB-F1E620171AF4}" type="sibTrans" cxnId="{84B4C59F-401C-4FFF-972E-99472B42BE8B}">
      <dgm:prSet/>
      <dgm:spPr/>
      <dgm:t>
        <a:bodyPr/>
        <a:lstStyle/>
        <a:p>
          <a:endParaRPr lang="en-GB" sz="1400">
            <a:latin typeface="Calibri" panose="020F0502020204030204" pitchFamily="34" charset="0"/>
          </a:endParaRPr>
        </a:p>
      </dgm:t>
    </dgm:pt>
    <dgm:pt modelId="{D2AB23CE-9D91-49CA-A7D2-286F248A04D4}" type="pres">
      <dgm:prSet presAssocID="{91C22836-F8F8-444D-B52B-52F39BC3AFF4}" presName="compositeShape" presStyleCnt="0">
        <dgm:presLayoutVars>
          <dgm:chMax val="7"/>
          <dgm:dir/>
          <dgm:resizeHandles val="exact"/>
        </dgm:presLayoutVars>
      </dgm:prSet>
      <dgm:spPr/>
    </dgm:pt>
    <dgm:pt modelId="{38677C5D-A5DC-44DE-82CD-AE80BC4197F2}" type="pres">
      <dgm:prSet presAssocID="{91C22836-F8F8-444D-B52B-52F39BC3AFF4}" presName="wedge1" presStyleLbl="node1" presStyleIdx="0" presStyleCnt="5"/>
      <dgm:spPr/>
    </dgm:pt>
    <dgm:pt modelId="{0018EA26-DE87-4B86-BAA1-E19DBEC94035}" type="pres">
      <dgm:prSet presAssocID="{91C22836-F8F8-444D-B52B-52F39BC3AFF4}" presName="dummy1a" presStyleCnt="0"/>
      <dgm:spPr/>
    </dgm:pt>
    <dgm:pt modelId="{51DDB095-FC76-4BC2-896E-D1E43D2C711C}" type="pres">
      <dgm:prSet presAssocID="{91C22836-F8F8-444D-B52B-52F39BC3AFF4}" presName="dummy1b" presStyleCnt="0"/>
      <dgm:spPr/>
    </dgm:pt>
    <dgm:pt modelId="{1AAC8973-BD9E-44D2-BDD0-6503355B5F22}" type="pres">
      <dgm:prSet presAssocID="{91C22836-F8F8-444D-B52B-52F39BC3AFF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F19BB06-36F4-4DF3-9EC0-BFEFF96AC9E9}" type="pres">
      <dgm:prSet presAssocID="{91C22836-F8F8-444D-B52B-52F39BC3AFF4}" presName="wedge2" presStyleLbl="node1" presStyleIdx="1" presStyleCnt="5"/>
      <dgm:spPr/>
    </dgm:pt>
    <dgm:pt modelId="{EB167B56-C834-4C3A-BFA5-77617665D84A}" type="pres">
      <dgm:prSet presAssocID="{91C22836-F8F8-444D-B52B-52F39BC3AFF4}" presName="dummy2a" presStyleCnt="0"/>
      <dgm:spPr/>
    </dgm:pt>
    <dgm:pt modelId="{84C97C5B-F8A2-4F30-8A8A-7A3D8793FA28}" type="pres">
      <dgm:prSet presAssocID="{91C22836-F8F8-444D-B52B-52F39BC3AFF4}" presName="dummy2b" presStyleCnt="0"/>
      <dgm:spPr/>
    </dgm:pt>
    <dgm:pt modelId="{1721392F-AAB4-40FD-8B96-4E10DAE2DFB6}" type="pres">
      <dgm:prSet presAssocID="{91C22836-F8F8-444D-B52B-52F39BC3AFF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79817E4-DCE8-4193-8F11-3231C92ED61C}" type="pres">
      <dgm:prSet presAssocID="{91C22836-F8F8-444D-B52B-52F39BC3AFF4}" presName="wedge3" presStyleLbl="node1" presStyleIdx="2" presStyleCnt="5"/>
      <dgm:spPr/>
    </dgm:pt>
    <dgm:pt modelId="{1E2AB2A6-4378-4502-BD35-494D4108703C}" type="pres">
      <dgm:prSet presAssocID="{91C22836-F8F8-444D-B52B-52F39BC3AFF4}" presName="dummy3a" presStyleCnt="0"/>
      <dgm:spPr/>
    </dgm:pt>
    <dgm:pt modelId="{EC148904-6A81-4040-A5DF-B08B11F8EE5F}" type="pres">
      <dgm:prSet presAssocID="{91C22836-F8F8-444D-B52B-52F39BC3AFF4}" presName="dummy3b" presStyleCnt="0"/>
      <dgm:spPr/>
    </dgm:pt>
    <dgm:pt modelId="{82DBACCF-25F3-4C5F-84C9-DFD8BB3FD349}" type="pres">
      <dgm:prSet presAssocID="{91C22836-F8F8-444D-B52B-52F39BC3AFF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04904A7-BC4A-4A60-A5A7-8DBE88787EAE}" type="pres">
      <dgm:prSet presAssocID="{91C22836-F8F8-444D-B52B-52F39BC3AFF4}" presName="wedge4" presStyleLbl="node1" presStyleIdx="3" presStyleCnt="5"/>
      <dgm:spPr/>
    </dgm:pt>
    <dgm:pt modelId="{83FAE623-5941-4CE3-AA5A-7BE29486C674}" type="pres">
      <dgm:prSet presAssocID="{91C22836-F8F8-444D-B52B-52F39BC3AFF4}" presName="dummy4a" presStyleCnt="0"/>
      <dgm:spPr/>
    </dgm:pt>
    <dgm:pt modelId="{E4FD779A-FD6A-4001-B6A0-FAA256BCEA9A}" type="pres">
      <dgm:prSet presAssocID="{91C22836-F8F8-444D-B52B-52F39BC3AFF4}" presName="dummy4b" presStyleCnt="0"/>
      <dgm:spPr/>
    </dgm:pt>
    <dgm:pt modelId="{68182881-8187-499A-AF0C-733B03620890}" type="pres">
      <dgm:prSet presAssocID="{91C22836-F8F8-444D-B52B-52F39BC3AFF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EDEA33C-BD01-44C4-A3DC-6ED51AB0619B}" type="pres">
      <dgm:prSet presAssocID="{91C22836-F8F8-444D-B52B-52F39BC3AFF4}" presName="wedge5" presStyleLbl="node1" presStyleIdx="4" presStyleCnt="5"/>
      <dgm:spPr/>
    </dgm:pt>
    <dgm:pt modelId="{6BB1E374-7067-4DDD-9402-E858E07418CA}" type="pres">
      <dgm:prSet presAssocID="{91C22836-F8F8-444D-B52B-52F39BC3AFF4}" presName="dummy5a" presStyleCnt="0"/>
      <dgm:spPr/>
    </dgm:pt>
    <dgm:pt modelId="{2203EE07-E513-4C4A-AE02-0E2E945645F2}" type="pres">
      <dgm:prSet presAssocID="{91C22836-F8F8-444D-B52B-52F39BC3AFF4}" presName="dummy5b" presStyleCnt="0"/>
      <dgm:spPr/>
    </dgm:pt>
    <dgm:pt modelId="{A4E46CF4-A12E-4AD4-B561-3A9D9380A990}" type="pres">
      <dgm:prSet presAssocID="{91C22836-F8F8-444D-B52B-52F39BC3AFF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C69937A-15BF-4198-A300-804D15E3EBB4}" type="pres">
      <dgm:prSet presAssocID="{CCA32154-617F-475A-8A87-2A53E2B78497}" presName="arrowWedge1" presStyleLbl="fgSibTrans2D1" presStyleIdx="0" presStyleCnt="5"/>
      <dgm:spPr>
        <a:solidFill>
          <a:srgbClr val="BFBFBF"/>
        </a:solidFill>
      </dgm:spPr>
    </dgm:pt>
    <dgm:pt modelId="{0E811308-528D-4463-9D12-DD27293609C0}" type="pres">
      <dgm:prSet presAssocID="{79633396-686D-4A33-9104-1C755775F56B}" presName="arrowWedge2" presStyleLbl="fgSibTrans2D1" presStyleIdx="1" presStyleCnt="5"/>
      <dgm:spPr>
        <a:solidFill>
          <a:srgbClr val="BFBFBF"/>
        </a:solidFill>
      </dgm:spPr>
    </dgm:pt>
    <dgm:pt modelId="{57087A9C-C2B6-4A06-8C73-B3E2764FA58C}" type="pres">
      <dgm:prSet presAssocID="{47CA505C-D6C2-4307-B538-9CF253D34B6B}" presName="arrowWedge3" presStyleLbl="fgSibTrans2D1" presStyleIdx="2" presStyleCnt="5"/>
      <dgm:spPr>
        <a:solidFill>
          <a:srgbClr val="BFBFBF"/>
        </a:solidFill>
      </dgm:spPr>
    </dgm:pt>
    <dgm:pt modelId="{A77A46F1-2E2E-4AB5-911F-6F346B5C5587}" type="pres">
      <dgm:prSet presAssocID="{E623859E-2103-445D-BADB-F1E620171AF4}" presName="arrowWedge4" presStyleLbl="fgSibTrans2D1" presStyleIdx="3" presStyleCnt="5"/>
      <dgm:spPr>
        <a:solidFill>
          <a:srgbClr val="BFBFBF"/>
        </a:solidFill>
      </dgm:spPr>
    </dgm:pt>
    <dgm:pt modelId="{ED839EAF-2D49-4C80-9755-11EBE82D2DEC}" type="pres">
      <dgm:prSet presAssocID="{F7BC8C34-BFF0-406B-8B08-73D3F036D1EE}" presName="arrowWedge5" presStyleLbl="fgSibTrans2D1" presStyleIdx="4" presStyleCnt="5"/>
      <dgm:spPr>
        <a:solidFill>
          <a:srgbClr val="BFBFBF"/>
        </a:solidFill>
      </dgm:spPr>
    </dgm:pt>
  </dgm:ptLst>
  <dgm:cxnLst>
    <dgm:cxn modelId="{97AAB973-A4C0-40D1-8552-503B0A7A90BA}" type="presOf" srcId="{944DDB07-6351-4DCF-98C4-FBCA142A46A1}" destId="{68182881-8187-499A-AF0C-733B03620890}" srcOrd="1" destOrd="0" presId="urn:microsoft.com/office/officeart/2005/8/layout/cycle8"/>
    <dgm:cxn modelId="{582C808E-F867-4BAA-BFAB-D79AD7FBF926}" type="presOf" srcId="{5342B3D2-8865-48A5-ABE5-F4E05C6BFEA1}" destId="{38677C5D-A5DC-44DE-82CD-AE80BC4197F2}" srcOrd="0" destOrd="0" presId="urn:microsoft.com/office/officeart/2005/8/layout/cycle8"/>
    <dgm:cxn modelId="{A54CA6F5-B304-4501-BE48-0329FF10297E}" type="presOf" srcId="{6EB27A76-B450-4CD7-B1E4-DBB79DA0BDB1}" destId="{6F19BB06-36F4-4DF3-9EC0-BFEFF96AC9E9}" srcOrd="0" destOrd="0" presId="urn:microsoft.com/office/officeart/2005/8/layout/cycle8"/>
    <dgm:cxn modelId="{67FB87E7-DC71-46EE-8281-C92AEED9933B}" srcId="{91C22836-F8F8-444D-B52B-52F39BC3AFF4}" destId="{88ED3595-14A5-4DEE-81E6-F403B851ADFF}" srcOrd="4" destOrd="0" parTransId="{069DFB35-7212-422C-AA89-76D08DD770D1}" sibTransId="{F7BC8C34-BFF0-406B-8B08-73D3F036D1EE}"/>
    <dgm:cxn modelId="{27728557-C86E-4926-BAA5-89DCBA54DBAC}" type="presOf" srcId="{944DDB07-6351-4DCF-98C4-FBCA142A46A1}" destId="{704904A7-BC4A-4A60-A5A7-8DBE88787EAE}" srcOrd="0" destOrd="0" presId="urn:microsoft.com/office/officeart/2005/8/layout/cycle8"/>
    <dgm:cxn modelId="{D86B4633-B67A-475D-B66A-DDBADEF67E35}" srcId="{91C22836-F8F8-444D-B52B-52F39BC3AFF4}" destId="{7F56784D-91F6-4AF5-A413-FDF24E639C8D}" srcOrd="2" destOrd="0" parTransId="{9597D9E4-DE1E-4B95-B59D-F780C35FB58B}" sibTransId="{47CA505C-D6C2-4307-B538-9CF253D34B6B}"/>
    <dgm:cxn modelId="{3C52AAAE-264E-4FC2-A18A-41D91CD1E71C}" type="presOf" srcId="{5342B3D2-8865-48A5-ABE5-F4E05C6BFEA1}" destId="{1AAC8973-BD9E-44D2-BDD0-6503355B5F22}" srcOrd="1" destOrd="0" presId="urn:microsoft.com/office/officeart/2005/8/layout/cycle8"/>
    <dgm:cxn modelId="{4255E578-04E5-4962-88B8-E4120D0D5E38}" type="presOf" srcId="{88ED3595-14A5-4DEE-81E6-F403B851ADFF}" destId="{A4E46CF4-A12E-4AD4-B561-3A9D9380A990}" srcOrd="1" destOrd="0" presId="urn:microsoft.com/office/officeart/2005/8/layout/cycle8"/>
    <dgm:cxn modelId="{9601EF9A-9F5E-4D87-A9FA-61659E9A84D3}" srcId="{91C22836-F8F8-444D-B52B-52F39BC3AFF4}" destId="{5342B3D2-8865-48A5-ABE5-F4E05C6BFEA1}" srcOrd="0" destOrd="0" parTransId="{5395FAB8-5D9C-47C2-AE71-6C99C76F527B}" sibTransId="{CCA32154-617F-475A-8A87-2A53E2B78497}"/>
    <dgm:cxn modelId="{2011C9F3-AB45-4E1E-8DB3-D8CA6DB9D22B}" type="presOf" srcId="{7F56784D-91F6-4AF5-A413-FDF24E639C8D}" destId="{779817E4-DCE8-4193-8F11-3231C92ED61C}" srcOrd="0" destOrd="0" presId="urn:microsoft.com/office/officeart/2005/8/layout/cycle8"/>
    <dgm:cxn modelId="{5C1953CD-54A5-45AA-A7E4-6F56965BA696}" type="presOf" srcId="{6EB27A76-B450-4CD7-B1E4-DBB79DA0BDB1}" destId="{1721392F-AAB4-40FD-8B96-4E10DAE2DFB6}" srcOrd="1" destOrd="0" presId="urn:microsoft.com/office/officeart/2005/8/layout/cycle8"/>
    <dgm:cxn modelId="{BD501258-474B-4AF7-8B84-D039149E386F}" type="presOf" srcId="{88ED3595-14A5-4DEE-81E6-F403B851ADFF}" destId="{9EDEA33C-BD01-44C4-A3DC-6ED51AB0619B}" srcOrd="0" destOrd="0" presId="urn:microsoft.com/office/officeart/2005/8/layout/cycle8"/>
    <dgm:cxn modelId="{84B4C59F-401C-4FFF-972E-99472B42BE8B}" srcId="{91C22836-F8F8-444D-B52B-52F39BC3AFF4}" destId="{944DDB07-6351-4DCF-98C4-FBCA142A46A1}" srcOrd="3" destOrd="0" parTransId="{DB0CBA6D-E48D-4959-8846-E55C775F99F8}" sibTransId="{E623859E-2103-445D-BADB-F1E620171AF4}"/>
    <dgm:cxn modelId="{19790996-969F-4124-828C-DD84002F73DF}" srcId="{91C22836-F8F8-444D-B52B-52F39BC3AFF4}" destId="{6EB27A76-B450-4CD7-B1E4-DBB79DA0BDB1}" srcOrd="1" destOrd="0" parTransId="{65E4D27F-1010-4168-8409-13FDDB90606D}" sibTransId="{79633396-686D-4A33-9104-1C755775F56B}"/>
    <dgm:cxn modelId="{01279187-70FE-42DA-B11D-89D3F38F588E}" type="presOf" srcId="{91C22836-F8F8-444D-B52B-52F39BC3AFF4}" destId="{D2AB23CE-9D91-49CA-A7D2-286F248A04D4}" srcOrd="0" destOrd="0" presId="urn:microsoft.com/office/officeart/2005/8/layout/cycle8"/>
    <dgm:cxn modelId="{4DF51E90-65C8-4A8B-BFBF-35BA01A9E1C2}" type="presOf" srcId="{7F56784D-91F6-4AF5-A413-FDF24E639C8D}" destId="{82DBACCF-25F3-4C5F-84C9-DFD8BB3FD349}" srcOrd="1" destOrd="0" presId="urn:microsoft.com/office/officeart/2005/8/layout/cycle8"/>
    <dgm:cxn modelId="{0AB5BBFB-4B5B-445D-B208-29B02747D3E6}" type="presParOf" srcId="{D2AB23CE-9D91-49CA-A7D2-286F248A04D4}" destId="{38677C5D-A5DC-44DE-82CD-AE80BC4197F2}" srcOrd="0" destOrd="0" presId="urn:microsoft.com/office/officeart/2005/8/layout/cycle8"/>
    <dgm:cxn modelId="{2D42A4E4-13BC-4673-91A9-795EF32F4F31}" type="presParOf" srcId="{D2AB23CE-9D91-49CA-A7D2-286F248A04D4}" destId="{0018EA26-DE87-4B86-BAA1-E19DBEC94035}" srcOrd="1" destOrd="0" presId="urn:microsoft.com/office/officeart/2005/8/layout/cycle8"/>
    <dgm:cxn modelId="{EE7A9921-8769-4B41-9BC3-EE0D94306BB7}" type="presParOf" srcId="{D2AB23CE-9D91-49CA-A7D2-286F248A04D4}" destId="{51DDB095-FC76-4BC2-896E-D1E43D2C711C}" srcOrd="2" destOrd="0" presId="urn:microsoft.com/office/officeart/2005/8/layout/cycle8"/>
    <dgm:cxn modelId="{83FE05C4-7F0B-4714-AB03-B06F9C1F056E}" type="presParOf" srcId="{D2AB23CE-9D91-49CA-A7D2-286F248A04D4}" destId="{1AAC8973-BD9E-44D2-BDD0-6503355B5F22}" srcOrd="3" destOrd="0" presId="urn:microsoft.com/office/officeart/2005/8/layout/cycle8"/>
    <dgm:cxn modelId="{5198A6EC-E73B-4B32-B9BA-6D8A085F56BF}" type="presParOf" srcId="{D2AB23CE-9D91-49CA-A7D2-286F248A04D4}" destId="{6F19BB06-36F4-4DF3-9EC0-BFEFF96AC9E9}" srcOrd="4" destOrd="0" presId="urn:microsoft.com/office/officeart/2005/8/layout/cycle8"/>
    <dgm:cxn modelId="{625FB6EC-685B-46AA-8A58-0F9A2CF81CFF}" type="presParOf" srcId="{D2AB23CE-9D91-49CA-A7D2-286F248A04D4}" destId="{EB167B56-C834-4C3A-BFA5-77617665D84A}" srcOrd="5" destOrd="0" presId="urn:microsoft.com/office/officeart/2005/8/layout/cycle8"/>
    <dgm:cxn modelId="{7CD09892-1A41-4360-9F1D-F256D4324EFD}" type="presParOf" srcId="{D2AB23CE-9D91-49CA-A7D2-286F248A04D4}" destId="{84C97C5B-F8A2-4F30-8A8A-7A3D8793FA28}" srcOrd="6" destOrd="0" presId="urn:microsoft.com/office/officeart/2005/8/layout/cycle8"/>
    <dgm:cxn modelId="{14F15F56-2640-4830-AEC1-DE5C270E523D}" type="presParOf" srcId="{D2AB23CE-9D91-49CA-A7D2-286F248A04D4}" destId="{1721392F-AAB4-40FD-8B96-4E10DAE2DFB6}" srcOrd="7" destOrd="0" presId="urn:microsoft.com/office/officeart/2005/8/layout/cycle8"/>
    <dgm:cxn modelId="{16094175-9AED-4A22-94A8-8C633470822C}" type="presParOf" srcId="{D2AB23CE-9D91-49CA-A7D2-286F248A04D4}" destId="{779817E4-DCE8-4193-8F11-3231C92ED61C}" srcOrd="8" destOrd="0" presId="urn:microsoft.com/office/officeart/2005/8/layout/cycle8"/>
    <dgm:cxn modelId="{A27F3445-AE1F-4E08-AE25-DAE4D2F2BD4E}" type="presParOf" srcId="{D2AB23CE-9D91-49CA-A7D2-286F248A04D4}" destId="{1E2AB2A6-4378-4502-BD35-494D4108703C}" srcOrd="9" destOrd="0" presId="urn:microsoft.com/office/officeart/2005/8/layout/cycle8"/>
    <dgm:cxn modelId="{A93F6B0A-B016-4D81-BAFA-E4286D292967}" type="presParOf" srcId="{D2AB23CE-9D91-49CA-A7D2-286F248A04D4}" destId="{EC148904-6A81-4040-A5DF-B08B11F8EE5F}" srcOrd="10" destOrd="0" presId="urn:microsoft.com/office/officeart/2005/8/layout/cycle8"/>
    <dgm:cxn modelId="{B1611380-B7D0-4F96-B6FF-983A9F328C3A}" type="presParOf" srcId="{D2AB23CE-9D91-49CA-A7D2-286F248A04D4}" destId="{82DBACCF-25F3-4C5F-84C9-DFD8BB3FD349}" srcOrd="11" destOrd="0" presId="urn:microsoft.com/office/officeart/2005/8/layout/cycle8"/>
    <dgm:cxn modelId="{AAB419ED-35F7-4F8B-92F4-FC8129939948}" type="presParOf" srcId="{D2AB23CE-9D91-49CA-A7D2-286F248A04D4}" destId="{704904A7-BC4A-4A60-A5A7-8DBE88787EAE}" srcOrd="12" destOrd="0" presId="urn:microsoft.com/office/officeart/2005/8/layout/cycle8"/>
    <dgm:cxn modelId="{0279F71B-D95C-4AB5-9898-54FE04E7F949}" type="presParOf" srcId="{D2AB23CE-9D91-49CA-A7D2-286F248A04D4}" destId="{83FAE623-5941-4CE3-AA5A-7BE29486C674}" srcOrd="13" destOrd="0" presId="urn:microsoft.com/office/officeart/2005/8/layout/cycle8"/>
    <dgm:cxn modelId="{143D8333-1A37-4F77-9389-A3EFBB6EDE06}" type="presParOf" srcId="{D2AB23CE-9D91-49CA-A7D2-286F248A04D4}" destId="{E4FD779A-FD6A-4001-B6A0-FAA256BCEA9A}" srcOrd="14" destOrd="0" presId="urn:microsoft.com/office/officeart/2005/8/layout/cycle8"/>
    <dgm:cxn modelId="{1FDC5C43-8F72-4D9A-AC62-706EDD289757}" type="presParOf" srcId="{D2AB23CE-9D91-49CA-A7D2-286F248A04D4}" destId="{68182881-8187-499A-AF0C-733B03620890}" srcOrd="15" destOrd="0" presId="urn:microsoft.com/office/officeart/2005/8/layout/cycle8"/>
    <dgm:cxn modelId="{0CC828D0-E89D-4520-95F3-F1345C03BC26}" type="presParOf" srcId="{D2AB23CE-9D91-49CA-A7D2-286F248A04D4}" destId="{9EDEA33C-BD01-44C4-A3DC-6ED51AB0619B}" srcOrd="16" destOrd="0" presId="urn:microsoft.com/office/officeart/2005/8/layout/cycle8"/>
    <dgm:cxn modelId="{B506E474-05B9-4C33-B058-3EB97B51509D}" type="presParOf" srcId="{D2AB23CE-9D91-49CA-A7D2-286F248A04D4}" destId="{6BB1E374-7067-4DDD-9402-E858E07418CA}" srcOrd="17" destOrd="0" presId="urn:microsoft.com/office/officeart/2005/8/layout/cycle8"/>
    <dgm:cxn modelId="{896C9891-FD64-4F5B-B5B2-0852F9C52990}" type="presParOf" srcId="{D2AB23CE-9D91-49CA-A7D2-286F248A04D4}" destId="{2203EE07-E513-4C4A-AE02-0E2E945645F2}" srcOrd="18" destOrd="0" presId="urn:microsoft.com/office/officeart/2005/8/layout/cycle8"/>
    <dgm:cxn modelId="{53A00B57-9CBC-469D-9882-F58C6A9FD1DD}" type="presParOf" srcId="{D2AB23CE-9D91-49CA-A7D2-286F248A04D4}" destId="{A4E46CF4-A12E-4AD4-B561-3A9D9380A990}" srcOrd="19" destOrd="0" presId="urn:microsoft.com/office/officeart/2005/8/layout/cycle8"/>
    <dgm:cxn modelId="{6F724EC7-5B06-4932-9701-3A666303E52C}" type="presParOf" srcId="{D2AB23CE-9D91-49CA-A7D2-286F248A04D4}" destId="{FC69937A-15BF-4198-A300-804D15E3EBB4}" srcOrd="20" destOrd="0" presId="urn:microsoft.com/office/officeart/2005/8/layout/cycle8"/>
    <dgm:cxn modelId="{573C30F4-87E2-4864-9543-F09CB841ECF8}" type="presParOf" srcId="{D2AB23CE-9D91-49CA-A7D2-286F248A04D4}" destId="{0E811308-528D-4463-9D12-DD27293609C0}" srcOrd="21" destOrd="0" presId="urn:microsoft.com/office/officeart/2005/8/layout/cycle8"/>
    <dgm:cxn modelId="{19FA30E7-4CF7-408F-A078-A1AE4D5FC1EC}" type="presParOf" srcId="{D2AB23CE-9D91-49CA-A7D2-286F248A04D4}" destId="{57087A9C-C2B6-4A06-8C73-B3E2764FA58C}" srcOrd="22" destOrd="0" presId="urn:microsoft.com/office/officeart/2005/8/layout/cycle8"/>
    <dgm:cxn modelId="{BF0CBDB9-DEAC-4C89-B314-3E1FBC70514E}" type="presParOf" srcId="{D2AB23CE-9D91-49CA-A7D2-286F248A04D4}" destId="{A77A46F1-2E2E-4AB5-911F-6F346B5C5587}" srcOrd="23" destOrd="0" presId="urn:microsoft.com/office/officeart/2005/8/layout/cycle8"/>
    <dgm:cxn modelId="{BFF4C8BE-0A0A-46DD-98D6-B67F0FD85587}" type="presParOf" srcId="{D2AB23CE-9D91-49CA-A7D2-286F248A04D4}" destId="{ED839EAF-2D49-4C80-9755-11EBE82D2DE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77C5D-A5DC-44DE-82CD-AE80BC4197F2}">
      <dsp:nvSpPr>
        <dsp:cNvPr id="0" name=""/>
        <dsp:cNvSpPr/>
      </dsp:nvSpPr>
      <dsp:spPr>
        <a:xfrm>
          <a:off x="1209567" y="206012"/>
          <a:ext cx="2795640" cy="2795640"/>
        </a:xfrm>
        <a:prstGeom prst="pie">
          <a:avLst>
            <a:gd name="adj1" fmla="val 16200000"/>
            <a:gd name="adj2" fmla="val 2052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noProof="0" dirty="0">
              <a:latin typeface="Tw Cen MT" panose="020B0602020104020603" pitchFamily="34" charset="0"/>
            </a:rPr>
            <a:t>Onde</a:t>
          </a:r>
          <a:r>
            <a:rPr lang="pt-PT" sz="1000" kern="1200" noProof="0" dirty="0">
              <a:latin typeface="Tw Cen MT" panose="020B0602020104020603" pitchFamily="34" charset="0"/>
            </a:rPr>
            <a:t> é que estou a perder água? </a:t>
          </a:r>
        </a:p>
      </dsp:txBody>
      <dsp:txXfrm>
        <a:off x="2667960" y="675946"/>
        <a:ext cx="898598" cy="599065"/>
      </dsp:txXfrm>
    </dsp:sp>
    <dsp:sp modelId="{6F19BB06-36F4-4DF3-9EC0-BFEFF96AC9E9}">
      <dsp:nvSpPr>
        <dsp:cNvPr id="0" name=""/>
        <dsp:cNvSpPr/>
      </dsp:nvSpPr>
      <dsp:spPr>
        <a:xfrm>
          <a:off x="1233530" y="280562"/>
          <a:ext cx="2795640" cy="2795640"/>
        </a:xfrm>
        <a:prstGeom prst="pie">
          <a:avLst>
            <a:gd name="adj1" fmla="val 20520000"/>
            <a:gd name="adj2" fmla="val 324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0" kern="1200" noProof="0" dirty="0">
              <a:latin typeface="Tw Cen MT" panose="020B0602020104020603" pitchFamily="34" charset="0"/>
            </a:rPr>
            <a:t>   </a:t>
          </a:r>
          <a:r>
            <a:rPr lang="pt-PT" sz="1400" b="1" kern="1200" noProof="0" dirty="0">
              <a:latin typeface="Tw Cen MT" panose="020B0602020104020603" pitchFamily="34" charset="0"/>
            </a:rPr>
            <a:t>Porquê</a:t>
          </a:r>
          <a:r>
            <a:rPr lang="pt-PT" sz="1400" b="0" kern="1200" noProof="0" dirty="0">
              <a:latin typeface="Tw Cen MT" panose="020B0602020104020603" pitchFamily="34" charset="0"/>
            </a:rPr>
            <a:t> </a:t>
          </a:r>
          <a:r>
            <a:rPr lang="pt-PT" sz="1000" b="0" kern="1200" noProof="0" dirty="0">
              <a:latin typeface="Tw Cen MT" panose="020B0602020104020603" pitchFamily="34" charset="0"/>
            </a:rPr>
            <a:t>estou a perder água? </a:t>
          </a:r>
        </a:p>
      </dsp:txBody>
      <dsp:txXfrm>
        <a:off x="3034056" y="1557904"/>
        <a:ext cx="832036" cy="665628"/>
      </dsp:txXfrm>
    </dsp:sp>
    <dsp:sp modelId="{779817E4-DCE8-4193-8F11-3231C92ED61C}">
      <dsp:nvSpPr>
        <dsp:cNvPr id="0" name=""/>
        <dsp:cNvSpPr/>
      </dsp:nvSpPr>
      <dsp:spPr>
        <a:xfrm>
          <a:off x="1170295" y="326490"/>
          <a:ext cx="2795640" cy="2795640"/>
        </a:xfrm>
        <a:prstGeom prst="pie">
          <a:avLst>
            <a:gd name="adj1" fmla="val 3240000"/>
            <a:gd name="adj2" fmla="val 756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noProof="0" dirty="0">
              <a:latin typeface="Tw Cen MT" panose="020B0602020104020603" pitchFamily="34" charset="0"/>
            </a:rPr>
            <a:t>Como </a:t>
          </a:r>
          <a:r>
            <a:rPr lang="pt-PT" sz="1200" b="1" kern="1200" noProof="0" dirty="0">
              <a:latin typeface="Tw Cen MT" panose="020B0602020104020603" pitchFamily="34" charset="0"/>
            </a:rPr>
            <a:t>reduzir a ANF</a:t>
          </a:r>
          <a:r>
            <a:rPr lang="pt-PT" sz="1200" b="0" kern="1200" noProof="0" dirty="0">
              <a:latin typeface="Tw Cen MT" panose="020B0602020104020603" pitchFamily="34" charset="0"/>
            </a:rPr>
            <a:t>?</a:t>
          </a:r>
          <a:endParaRPr lang="pt-PT" sz="1000" b="0" kern="1200" noProof="0" dirty="0">
            <a:latin typeface="Tw Cen MT" panose="020B0602020104020603" pitchFamily="34" charset="0"/>
          </a:endParaRPr>
        </a:p>
      </dsp:txBody>
      <dsp:txXfrm>
        <a:off x="2168738" y="2290095"/>
        <a:ext cx="798754" cy="732191"/>
      </dsp:txXfrm>
    </dsp:sp>
    <dsp:sp modelId="{704904A7-BC4A-4A60-A5A7-8DBE88787EAE}">
      <dsp:nvSpPr>
        <dsp:cNvPr id="0" name=""/>
        <dsp:cNvSpPr/>
      </dsp:nvSpPr>
      <dsp:spPr>
        <a:xfrm>
          <a:off x="1107060" y="280562"/>
          <a:ext cx="2795640" cy="2795640"/>
        </a:xfrm>
        <a:prstGeom prst="pie">
          <a:avLst>
            <a:gd name="adj1" fmla="val 7560000"/>
            <a:gd name="adj2" fmla="val 1188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noProof="0" dirty="0">
              <a:latin typeface="Tw Cen MT" panose="020B0602020104020603" pitchFamily="34" charset="0"/>
            </a:rPr>
            <a:t>Como </a:t>
          </a:r>
          <a:br>
            <a:rPr lang="pt-PT" sz="1000" kern="1200" noProof="0" dirty="0">
              <a:latin typeface="Tw Cen MT" panose="020B0602020104020603" pitchFamily="34" charset="0"/>
            </a:rPr>
          </a:br>
          <a:r>
            <a:rPr lang="pt-PT" sz="1000" kern="1200" noProof="0" dirty="0">
              <a:latin typeface="Tw Cen MT" panose="020B0602020104020603" pitchFamily="34" charset="0"/>
            </a:rPr>
            <a:t>manter uma </a:t>
          </a:r>
          <a:r>
            <a:rPr lang="pt-PT" sz="1100" b="1" kern="1200" noProof="0" dirty="0">
              <a:latin typeface="Tw Cen MT" panose="020B0602020104020603" pitchFamily="34" charset="0"/>
            </a:rPr>
            <a:t>boa performance</a:t>
          </a:r>
          <a:r>
            <a:rPr lang="pt-PT" sz="1100" kern="1200" noProof="0" dirty="0">
              <a:latin typeface="Tw Cen MT" panose="020B0602020104020603" pitchFamily="34" charset="0"/>
            </a:rPr>
            <a:t>?</a:t>
          </a:r>
          <a:endParaRPr lang="pt-PT" sz="1000" kern="1200" noProof="0" dirty="0">
            <a:latin typeface="Tw Cen MT" panose="020B0602020104020603" pitchFamily="34" charset="0"/>
          </a:endParaRPr>
        </a:p>
      </dsp:txBody>
      <dsp:txXfrm>
        <a:off x="1270139" y="1557904"/>
        <a:ext cx="832036" cy="665628"/>
      </dsp:txXfrm>
    </dsp:sp>
    <dsp:sp modelId="{9EDEA33C-BD01-44C4-A3DC-6ED51AB0619B}">
      <dsp:nvSpPr>
        <dsp:cNvPr id="0" name=""/>
        <dsp:cNvSpPr/>
      </dsp:nvSpPr>
      <dsp:spPr>
        <a:xfrm>
          <a:off x="1131023" y="206012"/>
          <a:ext cx="2795640" cy="2795640"/>
        </a:xfrm>
        <a:prstGeom prst="pie">
          <a:avLst>
            <a:gd name="adj1" fmla="val 11880000"/>
            <a:gd name="adj2" fmla="val 1620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>
              <a:latin typeface="Tw Cen MT" panose="020B0602020104020603" pitchFamily="34" charset="0"/>
            </a:rPr>
            <a:t>Quanta </a:t>
          </a:r>
          <a:r>
            <a:rPr lang="pt-PT" sz="1000" b="0" kern="1200" noProof="0" dirty="0">
              <a:latin typeface="Tw Cen MT" panose="020B0602020104020603" pitchFamily="34" charset="0"/>
            </a:rPr>
            <a:t>água estou a perder?</a:t>
          </a:r>
          <a:endParaRPr lang="pt-PT" sz="1050" kern="1200" noProof="0" dirty="0">
            <a:latin typeface="Tw Cen MT" panose="020B0602020104020603" pitchFamily="34" charset="0"/>
          </a:endParaRPr>
        </a:p>
      </dsp:txBody>
      <dsp:txXfrm>
        <a:off x="1569672" y="675946"/>
        <a:ext cx="898598" cy="599065"/>
      </dsp:txXfrm>
    </dsp:sp>
    <dsp:sp modelId="{FC69937A-15BF-4198-A300-804D15E3EBB4}">
      <dsp:nvSpPr>
        <dsp:cNvPr id="0" name=""/>
        <dsp:cNvSpPr/>
      </dsp:nvSpPr>
      <dsp:spPr>
        <a:xfrm>
          <a:off x="1036372" y="32948"/>
          <a:ext cx="3141767" cy="314176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11308-528D-4463-9D12-DD27293609C0}">
      <dsp:nvSpPr>
        <dsp:cNvPr id="0" name=""/>
        <dsp:cNvSpPr/>
      </dsp:nvSpPr>
      <dsp:spPr>
        <a:xfrm>
          <a:off x="1060659" y="107474"/>
          <a:ext cx="3141767" cy="314176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87A9C-C2B6-4A06-8C73-B3E2764FA58C}">
      <dsp:nvSpPr>
        <dsp:cNvPr id="0" name=""/>
        <dsp:cNvSpPr/>
      </dsp:nvSpPr>
      <dsp:spPr>
        <a:xfrm>
          <a:off x="997232" y="153543"/>
          <a:ext cx="3141767" cy="314176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A46F1-2E2E-4AB5-911F-6F346B5C5587}">
      <dsp:nvSpPr>
        <dsp:cNvPr id="0" name=""/>
        <dsp:cNvSpPr/>
      </dsp:nvSpPr>
      <dsp:spPr>
        <a:xfrm>
          <a:off x="933804" y="107474"/>
          <a:ext cx="3141767" cy="314176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9EAF-2D49-4C80-9755-11EBE82D2DEC}">
      <dsp:nvSpPr>
        <dsp:cNvPr id="0" name=""/>
        <dsp:cNvSpPr/>
      </dsp:nvSpPr>
      <dsp:spPr>
        <a:xfrm>
          <a:off x="958091" y="32948"/>
          <a:ext cx="3141767" cy="314176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1E0CA-406B-440A-932F-1D9943C6AA95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8358-6581-4319-BC63-77C3BA31DAC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58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98AD2C8-5C54-4BC9-A615-301504AD89EB}" type="datetimeFigureOut">
              <a:rPr lang="pt-PT" smtClean="0"/>
              <a:t>17-05-2016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74C1BF1-773F-409F-9A05-B5939BC991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91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</p:spPr>
        <p:txBody>
          <a:bodyPr lIns="95546" tIns="95546" rIns="95546" bIns="955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83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879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603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:</a:t>
            </a:r>
            <a:r>
              <a:rPr lang="en-US" baseline="0" dirty="0"/>
              <a:t> … Como?</a:t>
            </a:r>
          </a:p>
          <a:p>
            <a:r>
              <a:rPr lang="en-US" sz="900" baseline="0" dirty="0" err="1"/>
              <a:t>Qualidade</a:t>
            </a:r>
            <a:r>
              <a:rPr lang="en-US" sz="900" baseline="0" dirty="0"/>
              <a:t> do </a:t>
            </a:r>
            <a:r>
              <a:rPr lang="en-US" sz="900" baseline="0" dirty="0" err="1"/>
              <a:t>serviço</a:t>
            </a:r>
            <a:r>
              <a:rPr lang="en-US" sz="900" baseline="0" dirty="0"/>
              <a:t> </a:t>
            </a:r>
            <a:r>
              <a:rPr lang="en-US" sz="900" baseline="0" dirty="0" err="1"/>
              <a:t>prestado</a:t>
            </a:r>
            <a:r>
              <a:rPr lang="en-US" sz="900" baseline="0" dirty="0"/>
              <a:t> &gt; </a:t>
            </a:r>
            <a:r>
              <a:rPr lang="en-US" sz="900" baseline="0" dirty="0" err="1"/>
              <a:t>Continuidade</a:t>
            </a:r>
            <a:r>
              <a:rPr lang="en-US" sz="900" baseline="0" dirty="0"/>
              <a:t> do </a:t>
            </a:r>
            <a:r>
              <a:rPr lang="en-US" sz="900" baseline="0" dirty="0" err="1"/>
              <a:t>serviço</a:t>
            </a:r>
            <a:r>
              <a:rPr lang="en-US" sz="900" baseline="0" dirty="0"/>
              <a:t> </a:t>
            </a:r>
            <a:r>
              <a:rPr lang="en-US" sz="900" baseline="0" dirty="0" err="1"/>
              <a:t>ou</a:t>
            </a:r>
            <a:r>
              <a:rPr lang="en-US" sz="900" baseline="0" dirty="0"/>
              <a:t> </a:t>
            </a:r>
            <a:r>
              <a:rPr lang="en-US" sz="900" baseline="0" dirty="0" err="1"/>
              <a:t>Qualidade</a:t>
            </a:r>
            <a:r>
              <a:rPr lang="en-US" sz="900" baseline="0" dirty="0"/>
              <a:t> da </a:t>
            </a:r>
            <a:r>
              <a:rPr lang="en-US" sz="900" baseline="0" dirty="0" err="1"/>
              <a:t>água</a:t>
            </a:r>
            <a:r>
              <a:rPr lang="en-US" sz="900" baseline="0" dirty="0"/>
              <a:t> </a:t>
            </a:r>
            <a:r>
              <a:rPr lang="en-US" sz="900" baseline="0" dirty="0" err="1"/>
              <a:t>fornecida</a:t>
            </a:r>
            <a:r>
              <a:rPr lang="en-US" sz="900" baseline="0" dirty="0"/>
              <a:t> (%)</a:t>
            </a:r>
          </a:p>
          <a:p>
            <a:r>
              <a:rPr lang="en-US" sz="900" baseline="0" dirty="0" err="1"/>
              <a:t>Escolha</a:t>
            </a:r>
            <a:r>
              <a:rPr lang="en-US" sz="900" baseline="0" dirty="0"/>
              <a:t> de </a:t>
            </a:r>
            <a:r>
              <a:rPr lang="en-US" sz="900" baseline="0" dirty="0" err="1"/>
              <a:t>métricas</a:t>
            </a:r>
            <a:r>
              <a:rPr lang="en-US" sz="900" baseline="0" dirty="0"/>
              <a:t> de </a:t>
            </a:r>
            <a:r>
              <a:rPr lang="en-US" sz="900" baseline="0" dirty="0" err="1"/>
              <a:t>sistemas</a:t>
            </a:r>
            <a:r>
              <a:rPr lang="en-US" sz="900" baseline="0" dirty="0"/>
              <a:t> de </a:t>
            </a:r>
            <a:r>
              <a:rPr lang="en-US" sz="900" baseline="0" dirty="0" err="1"/>
              <a:t>avaliação</a:t>
            </a:r>
            <a:r>
              <a:rPr lang="en-US" sz="900" baseline="0" dirty="0"/>
              <a:t> </a:t>
            </a:r>
            <a:r>
              <a:rPr lang="en-US" sz="900" baseline="0" dirty="0" err="1"/>
              <a:t>estandardizados</a:t>
            </a:r>
            <a:endParaRPr lang="en-US" sz="9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113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876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221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3682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2110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2132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3917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351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13">
              <a:defRPr/>
            </a:pPr>
            <a:fld id="{79A8250F-EF44-4E9F-8B2C-1527D7A45348}" type="slidenum">
              <a:rPr lang="pt-PT" sz="1800" kern="0">
                <a:solidFill>
                  <a:sysClr val="windowText" lastClr="000000"/>
                </a:solidFill>
              </a:rPr>
              <a:pPr defTabSz="955613">
                <a:defRPr/>
              </a:pPr>
              <a:t>4</a:t>
            </a:fld>
            <a:endParaRPr lang="pt-PT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7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Esta</a:t>
            </a:r>
            <a:r>
              <a:rPr lang="en-US" baseline="0" dirty="0"/>
              <a:t> </a:t>
            </a:r>
            <a:r>
              <a:rPr lang="en-US" baseline="0" dirty="0" err="1"/>
              <a:t>fase</a:t>
            </a:r>
            <a:r>
              <a:rPr lang="en-US" baseline="0" dirty="0"/>
              <a:t> é </a:t>
            </a:r>
            <a:r>
              <a:rPr lang="en-US" baseline="0" dirty="0" err="1"/>
              <a:t>suportada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ferramentas</a:t>
            </a:r>
            <a:r>
              <a:rPr lang="en-US" baseline="0" dirty="0"/>
              <a:t> que </a:t>
            </a:r>
            <a:r>
              <a:rPr lang="en-US" baseline="0" dirty="0" err="1"/>
              <a:t>permitem</a:t>
            </a:r>
            <a:r>
              <a:rPr lang="en-US" baseline="0" dirty="0"/>
              <a:t> </a:t>
            </a:r>
            <a:r>
              <a:rPr lang="en-US" baseline="0" dirty="0" err="1"/>
              <a:t>acompanhar</a:t>
            </a:r>
            <a:r>
              <a:rPr lang="en-US" baseline="0" dirty="0"/>
              <a:t> o </a:t>
            </a:r>
            <a:r>
              <a:rPr lang="en-US" baseline="0" dirty="0" err="1"/>
              <a:t>desenvolvimento</a:t>
            </a:r>
            <a:r>
              <a:rPr lang="en-US" baseline="0" dirty="0"/>
              <a:t> das </a:t>
            </a:r>
            <a:r>
              <a:rPr lang="en-US" baseline="0" dirty="0" err="1"/>
              <a:t>atividades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772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8631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571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</p:spPr>
        <p:txBody>
          <a:bodyPr lIns="95546" tIns="95546" rIns="95546" bIns="955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7904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baseline="0" dirty="0"/>
              <a:t> de </a:t>
            </a:r>
            <a:r>
              <a:rPr lang="en-US" baseline="0" dirty="0" err="1"/>
              <a:t>diagnóstico</a:t>
            </a:r>
            <a:r>
              <a:rPr lang="en-US" baseline="0" dirty="0"/>
              <a:t> </a:t>
            </a:r>
            <a:r>
              <a:rPr lang="en-US" baseline="0" dirty="0" err="1"/>
              <a:t>foi</a:t>
            </a:r>
            <a:r>
              <a:rPr lang="en-US" baseline="0" dirty="0"/>
              <a:t> </a:t>
            </a:r>
            <a:r>
              <a:rPr lang="en-US" baseline="0" dirty="0" err="1"/>
              <a:t>realizada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auditoria </a:t>
            </a:r>
            <a:r>
              <a:rPr lang="en-US" baseline="0" dirty="0" err="1"/>
              <a:t>detalhada</a:t>
            </a:r>
            <a:r>
              <a:rPr lang="en-US" baseline="0" dirty="0"/>
              <a:t> à </a:t>
            </a:r>
            <a:r>
              <a:rPr lang="en-US" baseline="0" dirty="0" err="1"/>
              <a:t>entidade</a:t>
            </a:r>
            <a:r>
              <a:rPr lang="en-US" baseline="0" dirty="0"/>
              <a:t> e </a:t>
            </a:r>
            <a:r>
              <a:rPr lang="en-US" baseline="0" dirty="0" err="1"/>
              <a:t>aos</a:t>
            </a:r>
            <a:r>
              <a:rPr lang="en-US" baseline="0" dirty="0"/>
              <a:t> DMC com o </a:t>
            </a:r>
            <a:r>
              <a:rPr lang="en-US" baseline="0" dirty="0" err="1"/>
              <a:t>objetivo</a:t>
            </a:r>
            <a:r>
              <a:rPr lang="en-US" baseline="0" dirty="0"/>
              <a:t> de </a:t>
            </a:r>
            <a:r>
              <a:rPr lang="en-US" baseline="0" dirty="0" err="1"/>
              <a:t>compreender</a:t>
            </a:r>
            <a:r>
              <a:rPr lang="en-US" baseline="0" dirty="0"/>
              <a:t> o </a:t>
            </a:r>
            <a:r>
              <a:rPr lang="en-US" baseline="0" dirty="0" err="1"/>
              <a:t>seu</a:t>
            </a:r>
            <a:r>
              <a:rPr lang="en-US" baseline="0" dirty="0"/>
              <a:t> </a:t>
            </a:r>
            <a:r>
              <a:rPr lang="en-US" baseline="0" dirty="0" err="1"/>
              <a:t>funcionamento</a:t>
            </a:r>
            <a:r>
              <a:rPr lang="en-US" baseline="0" dirty="0"/>
              <a:t> e o </a:t>
            </a:r>
            <a:r>
              <a:rPr lang="en-US" baseline="0" dirty="0" err="1"/>
              <a:t>nível</a:t>
            </a:r>
            <a:r>
              <a:rPr lang="en-US" baseline="0" dirty="0"/>
              <a:t> de </a:t>
            </a:r>
            <a:r>
              <a:rPr lang="en-US" baseline="0" dirty="0" err="1"/>
              <a:t>controlo</a:t>
            </a:r>
            <a:r>
              <a:rPr lang="en-US" baseline="0" dirty="0"/>
              <a:t> </a:t>
            </a:r>
            <a:r>
              <a:rPr lang="en-US" baseline="0" dirty="0" err="1"/>
              <a:t>operacional</a:t>
            </a:r>
            <a:r>
              <a:rPr lang="en-US" baseline="0" dirty="0"/>
              <a:t>. </a:t>
            </a:r>
            <a:r>
              <a:rPr lang="en-US" baseline="0" dirty="0" err="1"/>
              <a:t>Foi</a:t>
            </a:r>
            <a:r>
              <a:rPr lang="en-US" baseline="0" dirty="0"/>
              <a:t> </a:t>
            </a:r>
            <a:r>
              <a:rPr lang="en-US" baseline="0" dirty="0" err="1"/>
              <a:t>também</a:t>
            </a:r>
            <a:r>
              <a:rPr lang="en-US" baseline="0" dirty="0"/>
              <a:t> </a:t>
            </a:r>
            <a:r>
              <a:rPr lang="en-US" baseline="0" dirty="0" err="1"/>
              <a:t>estabelecido</a:t>
            </a:r>
            <a:r>
              <a:rPr lang="en-US" baseline="0" dirty="0"/>
              <a:t> o </a:t>
            </a:r>
            <a:r>
              <a:rPr lang="en-US" baseline="0" dirty="0" err="1"/>
              <a:t>sistema</a:t>
            </a:r>
            <a:r>
              <a:rPr lang="en-US" baseline="0" dirty="0"/>
              <a:t> de </a:t>
            </a:r>
            <a:r>
              <a:rPr lang="en-US" baseline="0" dirty="0" err="1"/>
              <a:t>avaliação</a:t>
            </a:r>
            <a:r>
              <a:rPr lang="en-US" baseline="0" dirty="0"/>
              <a:t> de performance, que </a:t>
            </a:r>
            <a:r>
              <a:rPr lang="en-US" baseline="0" dirty="0" err="1"/>
              <a:t>tinha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principais</a:t>
            </a:r>
            <a:r>
              <a:rPr lang="en-US" baseline="0" dirty="0"/>
              <a:t> </a:t>
            </a:r>
            <a:r>
              <a:rPr lang="en-US" baseline="0" dirty="0" err="1"/>
              <a:t>preocupações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3216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9111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5861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743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066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13">
              <a:defRPr/>
            </a:pPr>
            <a:fld id="{79A8250F-EF44-4E9F-8B2C-1527D7A45348}" type="slidenum">
              <a:rPr lang="pt-PT" sz="1800" kern="0">
                <a:solidFill>
                  <a:sysClr val="windowText" lastClr="000000"/>
                </a:solidFill>
              </a:rPr>
              <a:pPr defTabSz="955613">
                <a:defRPr/>
              </a:pPr>
              <a:t>5</a:t>
            </a:fld>
            <a:endParaRPr lang="pt-PT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81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1116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164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8458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784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</p:spPr>
        <p:txBody>
          <a:bodyPr lIns="95546" tIns="95546" rIns="95546" bIns="955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719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919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Drivers para a </a:t>
            </a:r>
            <a:r>
              <a:rPr lang="en-US" dirty="0" err="1"/>
              <a:t>atividade</a:t>
            </a:r>
            <a:r>
              <a:rPr lang="en-US" baseline="0" dirty="0"/>
              <a:t> da AGS no que </a:t>
            </a:r>
            <a:r>
              <a:rPr lang="en-US" baseline="0" dirty="0" err="1"/>
              <a:t>respeita</a:t>
            </a:r>
            <a:r>
              <a:rPr lang="en-US" baseline="0" dirty="0"/>
              <a:t> a </a:t>
            </a:r>
            <a:r>
              <a:rPr lang="en-US" baseline="0" dirty="0" err="1"/>
              <a:t>sistemas</a:t>
            </a:r>
            <a:r>
              <a:rPr lang="en-US" baseline="0" dirty="0"/>
              <a:t> de </a:t>
            </a:r>
            <a:r>
              <a:rPr lang="en-US" baseline="0" dirty="0" err="1"/>
              <a:t>abastecimento</a:t>
            </a:r>
            <a:r>
              <a:rPr lang="en-US" baseline="0" dirty="0"/>
              <a:t> de </a:t>
            </a:r>
            <a:r>
              <a:rPr lang="en-US" baseline="0" dirty="0" err="1"/>
              <a:t>água</a:t>
            </a:r>
            <a:r>
              <a:rPr lang="en-US" baseline="0" dirty="0"/>
              <a:t> e </a:t>
            </a:r>
            <a:r>
              <a:rPr lang="en-US" baseline="0" dirty="0" err="1"/>
              <a:t>coleta</a:t>
            </a:r>
            <a:r>
              <a:rPr lang="en-US" baseline="0" dirty="0"/>
              <a:t> de </a:t>
            </a:r>
            <a:r>
              <a:rPr lang="en-US" baseline="0" dirty="0" err="1"/>
              <a:t>esgoto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13">
              <a:defRPr/>
            </a:pPr>
            <a:fld id="{79A8250F-EF44-4E9F-8B2C-1527D7A45348}" type="slidenum">
              <a:rPr lang="pt-PT" sz="1800" kern="0">
                <a:solidFill>
                  <a:sysClr val="windowText" lastClr="000000"/>
                </a:solidFill>
              </a:rPr>
              <a:pPr defTabSz="955613">
                <a:defRPr/>
              </a:pPr>
              <a:t>6</a:t>
            </a:fld>
            <a:endParaRPr lang="pt-PT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13">
              <a:defRPr/>
            </a:pPr>
            <a:fld id="{79A8250F-EF44-4E9F-8B2C-1527D7A45348}" type="slidenum">
              <a:rPr lang="pt-PT" sz="1800" kern="0">
                <a:solidFill>
                  <a:sysClr val="windowText" lastClr="000000"/>
                </a:solidFill>
              </a:rPr>
              <a:pPr defTabSz="955613">
                <a:defRPr/>
              </a:pPr>
              <a:t>7</a:t>
            </a:fld>
            <a:endParaRPr lang="pt-PT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9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55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250F-EF44-4E9F-8B2C-1527D7A45348}" type="slidenum">
              <a:rPr kumimoji="0" lang="pt-P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55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527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</p:spPr>
        <p:txBody>
          <a:bodyPr lIns="95546" tIns="95546" rIns="95546" bIns="955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37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Dados d</a:t>
            </a:r>
            <a:r>
              <a:rPr lang="en-US" sz="800" baseline="0" dirty="0"/>
              <a:t>o </a:t>
            </a:r>
            <a:r>
              <a:rPr lang="en-US" sz="800" baseline="0" dirty="0" err="1"/>
              <a:t>Brasil</a:t>
            </a:r>
            <a:r>
              <a:rPr lang="en-US" sz="800" baseline="0" dirty="0"/>
              <a:t>, p.14 do </a:t>
            </a:r>
            <a:r>
              <a:rPr lang="en-US" sz="800" baseline="0" dirty="0" err="1"/>
              <a:t>relatório</a:t>
            </a:r>
            <a:r>
              <a:rPr lang="en-US" sz="800" baseline="0" dirty="0"/>
              <a:t> de </a:t>
            </a:r>
            <a:r>
              <a:rPr lang="en-US" sz="800" baseline="0" dirty="0" err="1"/>
              <a:t>diagnóstico</a:t>
            </a:r>
            <a:r>
              <a:rPr lang="en-US" sz="800" baseline="0" dirty="0"/>
              <a:t> dos </a:t>
            </a:r>
            <a:r>
              <a:rPr lang="en-US" sz="800" baseline="0" dirty="0" err="1"/>
              <a:t>serviços</a:t>
            </a:r>
            <a:r>
              <a:rPr lang="en-US" sz="800" baseline="0" dirty="0"/>
              <a:t> 2014 do SNIS.</a:t>
            </a:r>
          </a:p>
          <a:p>
            <a:r>
              <a:rPr lang="en-US" sz="800" baseline="0" dirty="0"/>
              <a:t>Volume de </a:t>
            </a:r>
            <a:r>
              <a:rPr lang="en-US" sz="800" baseline="0" dirty="0" err="1"/>
              <a:t>água</a:t>
            </a:r>
            <a:r>
              <a:rPr lang="en-US" sz="800" baseline="0" dirty="0"/>
              <a:t> </a:t>
            </a:r>
            <a:r>
              <a:rPr lang="en-US" sz="800" baseline="0" dirty="0" err="1"/>
              <a:t>produzido</a:t>
            </a:r>
            <a:r>
              <a:rPr lang="en-US" sz="800" baseline="0" dirty="0"/>
              <a:t> (AG006): 15.991.238 m3</a:t>
            </a:r>
          </a:p>
          <a:p>
            <a:r>
              <a:rPr lang="en-US" sz="800" baseline="0" dirty="0"/>
              <a:t>Volume de </a:t>
            </a:r>
            <a:r>
              <a:rPr lang="en-US" sz="800" baseline="0" dirty="0" err="1"/>
              <a:t>água</a:t>
            </a:r>
            <a:r>
              <a:rPr lang="en-US" sz="800" baseline="0" dirty="0"/>
              <a:t> </a:t>
            </a:r>
            <a:r>
              <a:rPr lang="en-US" sz="800" baseline="0" dirty="0" err="1"/>
              <a:t>consumido</a:t>
            </a:r>
            <a:r>
              <a:rPr lang="en-US" sz="800" baseline="0" dirty="0"/>
              <a:t> (AG010): 10.132.306 m3</a:t>
            </a:r>
            <a:endParaRPr lang="en-US" sz="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13">
              <a:defRPr/>
            </a:pPr>
            <a:fld id="{79A8250F-EF44-4E9F-8B2C-1527D7A45348}" type="slidenum">
              <a:rPr lang="pt-PT" sz="1800" kern="0">
                <a:solidFill>
                  <a:sysClr val="windowText" lastClr="000000"/>
                </a:solidFill>
              </a:rPr>
              <a:pPr defTabSz="955613">
                <a:defRPr/>
              </a:pPr>
              <a:t>10</a:t>
            </a:fld>
            <a:endParaRPr lang="pt-PT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2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13">
              <a:defRPr/>
            </a:pPr>
            <a:fld id="{79A8250F-EF44-4E9F-8B2C-1527D7A45348}" type="slidenum">
              <a:rPr lang="pt-PT" sz="1800" kern="0">
                <a:solidFill>
                  <a:sysClr val="windowText" lastClr="000000"/>
                </a:solidFill>
              </a:rPr>
              <a:pPr defTabSz="955613">
                <a:defRPr/>
              </a:pPr>
              <a:t>11</a:t>
            </a:fld>
            <a:endParaRPr lang="pt-PT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0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tx2">
              <a:lumMod val="50000"/>
              <a:alpha val="8192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  <a:latin typeface="+mn-lt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b="0">
                <a:latin typeface="+mn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tx2">
                  <a:lumMod val="50000"/>
                </a:schemeClr>
              </a:buClr>
              <a:defRPr>
                <a:latin typeface="+mn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27" y="320990"/>
            <a:ext cx="1316472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5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+mn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44424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tx2">
                  <a:lumMod val="50000"/>
                </a:schemeClr>
              </a:buClr>
              <a:defRPr>
                <a:latin typeface="+mn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tx2">
                  <a:lumMod val="50000"/>
                </a:schemeClr>
              </a:buClr>
              <a:defRPr>
                <a:latin typeface="+mn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+mn-lt"/>
            </a:endParaRP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7812360" y="480369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7EF6AB6-D0DC-4785-B2EE-CF1E85A3A06C}" type="slidenum">
              <a:rPr lang="pt-PT" sz="1000" smtClean="0">
                <a:latin typeface="+mn-lt"/>
              </a:rPr>
              <a:t>‹nº›</a:t>
            </a:fld>
            <a:endParaRPr lang="pt-PT" sz="10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27" y="320990"/>
            <a:ext cx="1316472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38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97" y="4095044"/>
            <a:ext cx="1295500" cy="687273"/>
          </a:xfrm>
          <a:prstGeom prst="rect">
            <a:avLst/>
          </a:prstGeom>
        </p:spPr>
      </p:pic>
      <p:sp>
        <p:nvSpPr>
          <p:cNvPr id="60" name="Shape 60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08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1102519"/>
          </a:xfrm>
        </p:spPr>
        <p:txBody>
          <a:bodyPr/>
          <a:lstStyle>
            <a:lvl1pPr algn="r">
              <a:defRPr spc="100" baseline="0"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9632" y="2265412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lang="pt-PT" sz="2400" kern="1200" spc="100" baseline="0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117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566000"/>
          </a:xfrm>
          <a:prstGeom prst="rect">
            <a:avLst/>
          </a:prstGeom>
          <a:solidFill>
            <a:srgbClr val="007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685800" y="55552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spc="100" baseline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1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5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Marcador de Posição do Número do Diapositivo 13"/>
          <p:cNvSpPr txBox="1">
            <a:spLocks/>
          </p:cNvSpPr>
          <p:nvPr userDrawn="1"/>
        </p:nvSpPr>
        <p:spPr>
          <a:xfrm>
            <a:off x="6942584" y="476229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noProof="0" dirty="0">
                <a:latin typeface="Tw Cen MT" panose="020B0602020104020603" pitchFamily="34" charset="0"/>
              </a:rPr>
              <a:t>| </a:t>
            </a:r>
            <a:fld id="{56F577DC-ACD8-4561-8F5B-D70928C2C9A0}" type="slidenum">
              <a:rPr lang="en-US" sz="1200" b="0" noProof="0" smtClean="0">
                <a:latin typeface="Tw Cen MT" panose="020B0602020104020603" pitchFamily="34" charset="0"/>
              </a:rPr>
              <a:pPr/>
              <a:t>‹nº›</a:t>
            </a:fld>
            <a:endParaRPr lang="en-US" sz="1200" b="0" noProof="0" dirty="0">
              <a:latin typeface="Tw Cen MT" panose="020B06020201040206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8" y="370520"/>
            <a:ext cx="122160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Marcador de Posição do Número do Diapositivo 13"/>
          <p:cNvSpPr txBox="1">
            <a:spLocks/>
          </p:cNvSpPr>
          <p:nvPr userDrawn="1"/>
        </p:nvSpPr>
        <p:spPr>
          <a:xfrm>
            <a:off x="6942584" y="476229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noProof="0" dirty="0">
                <a:latin typeface="Tw Cen MT" panose="020B0602020104020603" pitchFamily="34" charset="0"/>
              </a:rPr>
              <a:t>| </a:t>
            </a:r>
            <a:fld id="{56F577DC-ACD8-4561-8F5B-D70928C2C9A0}" type="slidenum">
              <a:rPr lang="en-US" sz="1200" b="0" noProof="0" smtClean="0">
                <a:latin typeface="Tw Cen MT" panose="020B0602020104020603" pitchFamily="34" charset="0"/>
              </a:rPr>
              <a:pPr/>
              <a:t>‹nº›</a:t>
            </a:fld>
            <a:endParaRPr lang="en-US" sz="1200" b="0" noProof="0" dirty="0">
              <a:latin typeface="Tw Cen MT" panose="020B06020201040206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8" y="370520"/>
            <a:ext cx="122160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650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09" r:id="rId4"/>
    <p:sldLayoutId id="2147483722" r:id="rId5"/>
    <p:sldLayoutId id="2147483724" r:id="rId6"/>
    <p:sldLayoutId id="2147483725" r:id="rId7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j-lt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None/>
        <a:defRPr sz="1400" b="0" i="0" u="none" strike="noStrike" cap="none" baseline="0">
          <a:solidFill>
            <a:srgbClr val="000000"/>
          </a:solidFill>
          <a:latin typeface="+mj-lt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B08F-97FA-4ACB-8799-70C76472D3A1}" type="datetimeFigureOut">
              <a:rPr lang="pt-PT" smtClean="0"/>
              <a:t>17-05-2016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BEE5-6A1C-439B-8739-0FF6551F11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89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8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emf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emf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image" Target="../media/image41.png"/><Relationship Id="rId7" Type="http://schemas.openxmlformats.org/officeDocument/2006/relationships/image" Target="../media/image80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8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5" Type="http://schemas.openxmlformats.org/officeDocument/2006/relationships/image" Target="../media/image56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62.png"/><Relationship Id="rId1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5"/>
          <p:cNvSpPr/>
          <p:nvPr/>
        </p:nvSpPr>
        <p:spPr>
          <a:xfrm>
            <a:off x="0" y="4505805"/>
            <a:ext cx="9144000" cy="6376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t-PT" sz="18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02822" y="4663314"/>
            <a:ext cx="217227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8"/>
            <a:r>
              <a:rPr lang="pt-PT" dirty="0"/>
              <a:t>Jaraguá do Sul, SC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07504" y="4674856"/>
            <a:ext cx="53399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GB" kern="0" dirty="0">
                <a:solidFill>
                  <a:sysClr val="windowText" lastClr="000000"/>
                </a:solidFill>
                <a:latin typeface="+mj-lt"/>
              </a:rPr>
              <a:t>J. Feliciano, R. Almeida, A. R. Santos, </a:t>
            </a:r>
            <a:r>
              <a:rPr lang="en-GB" u="sng" kern="0" dirty="0">
                <a:solidFill>
                  <a:sysClr val="windowText" lastClr="000000"/>
                </a:solidFill>
                <a:latin typeface="+mj-lt"/>
              </a:rPr>
              <a:t>P. Ramalho</a:t>
            </a:r>
            <a:r>
              <a:rPr lang="en-GB" kern="0" dirty="0">
                <a:solidFill>
                  <a:sysClr val="windowText" lastClr="000000"/>
                </a:solidFill>
                <a:latin typeface="+mj-lt"/>
              </a:rPr>
              <a:t>, J. M. Maia, P. F. Oliveira</a:t>
            </a:r>
            <a:endParaRPr lang="pt-PT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419165" y="643669"/>
            <a:ext cx="6724835" cy="23762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t-PT" sz="18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2630889" y="690536"/>
            <a:ext cx="6444208" cy="1612481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200" kern="1200" cap="all" baseline="0">
                <a:solidFill>
                  <a:schemeClr val="tx2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r" defTabSz="91437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400" dirty="0">
                <a:solidFill>
                  <a:srgbClr val="0070C0"/>
                </a:solidFill>
                <a:latin typeface="+mj-lt"/>
              </a:rPr>
              <a:t>COMO PROMOVER A REDUÇÃO DE PERDAS DE ÁGUA ATRAVÉS DE PROJETOS INTEGRADOS </a:t>
            </a:r>
            <a:br>
              <a:rPr lang="pt-PT" sz="2400" dirty="0">
                <a:solidFill>
                  <a:srgbClr val="0070C0"/>
                </a:solidFill>
                <a:latin typeface="+mj-lt"/>
              </a:rPr>
            </a:br>
            <a:r>
              <a:rPr lang="pt-PT" sz="2400" dirty="0">
                <a:solidFill>
                  <a:srgbClr val="0070C0"/>
                </a:solidFill>
                <a:latin typeface="+mj-lt"/>
              </a:rPr>
              <a:t>COM DIFERENTES ENTIDADES GESTORAS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28" y="2292383"/>
            <a:ext cx="1221605" cy="648072"/>
          </a:xfrm>
          <a:prstGeom prst="rect">
            <a:avLst/>
          </a:prstGeom>
        </p:spPr>
      </p:pic>
      <p:sp>
        <p:nvSpPr>
          <p:cNvPr id="10" name="Rectângulo 5"/>
          <p:cNvSpPr/>
          <p:nvPr/>
        </p:nvSpPr>
        <p:spPr>
          <a:xfrm>
            <a:off x="2419164" y="3156366"/>
            <a:ext cx="6724835" cy="7484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t-PT" sz="18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74396" y="3192560"/>
            <a:ext cx="490070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spcBef>
                <a:spcPts val="0"/>
              </a:spcBef>
              <a:spcAft>
                <a:spcPts val="600"/>
              </a:spcAft>
              <a:buFont typeface="Titillium Web"/>
              <a:buNone/>
            </a:pPr>
            <a:r>
              <a:rPr lang="pt-PT" sz="1600" kern="0" dirty="0">
                <a:solidFill>
                  <a:srgbClr val="0070C0"/>
                </a:solidFill>
              </a:rPr>
              <a:t>XX Exposição de Experiências Municipais em Saneamento</a:t>
            </a:r>
          </a:p>
          <a:p>
            <a:pPr algn="r" defTabSz="914400">
              <a:spcBef>
                <a:spcPts val="0"/>
              </a:spcBef>
              <a:spcAft>
                <a:spcPts val="600"/>
              </a:spcAft>
              <a:buFont typeface="Titillium Web"/>
              <a:buNone/>
            </a:pPr>
            <a:r>
              <a:rPr lang="pt-PT" sz="1600" kern="0" dirty="0">
                <a:solidFill>
                  <a:srgbClr val="0070C0"/>
                </a:solidFill>
              </a:rPr>
              <a:t>16 a 19 de maio de 2016</a:t>
            </a:r>
          </a:p>
        </p:txBody>
      </p:sp>
    </p:spTree>
    <p:extLst>
      <p:ext uri="{BB962C8B-B14F-4D97-AF65-F5344CB8AC3E}">
        <p14:creationId xmlns:p14="http://schemas.microsoft.com/office/powerpoint/2010/main" val="41597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ção de Conteúdo 2"/>
          <p:cNvSpPr txBox="1">
            <a:spLocks/>
          </p:cNvSpPr>
          <p:nvPr/>
        </p:nvSpPr>
        <p:spPr>
          <a:xfrm>
            <a:off x="628650" y="1152000"/>
            <a:ext cx="423642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Dimensão das perdas de água</a:t>
            </a:r>
          </a:p>
        </p:txBody>
      </p:sp>
      <p:pic>
        <p:nvPicPr>
          <p:cNvPr id="84" name="Imagem 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6" y="1719187"/>
            <a:ext cx="6268772" cy="2901097"/>
          </a:xfrm>
          <a:prstGeom prst="rect">
            <a:avLst/>
          </a:prstGeom>
        </p:spPr>
      </p:pic>
      <p:sp>
        <p:nvSpPr>
          <p:cNvPr id="85" name="CaixaDeTexto 84"/>
          <p:cNvSpPr txBox="1"/>
          <p:nvPr/>
        </p:nvSpPr>
        <p:spPr>
          <a:xfrm>
            <a:off x="704618" y="4660068"/>
            <a:ext cx="5193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PT" sz="800" kern="0" dirty="0">
                <a:solidFill>
                  <a:prstClr val="white">
                    <a:lumMod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Fonte: </a:t>
            </a:r>
          </a:p>
          <a:p>
            <a:pPr defTabSz="914400"/>
            <a:r>
              <a:rPr lang="pt-PT" sz="800" kern="0" dirty="0">
                <a:solidFill>
                  <a:prstClr val="white">
                    <a:lumMod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ERSAR – Regulador Português,  SISS – Regulador Chileno, SNIS – Sistema Nacional de Informações sobre Saneamento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496078" y="3118877"/>
            <a:ext cx="23284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pt-PT" sz="160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Chile </a:t>
            </a:r>
            <a:r>
              <a:rPr lang="pt-PT" sz="105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2011</a:t>
            </a:r>
            <a:endParaRPr lang="pt-PT" sz="1100" kern="0" dirty="0">
              <a:solidFill>
                <a:srgbClr val="00000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  <a:p>
            <a:pPr algn="r" defTabSz="914400"/>
            <a:r>
              <a:rPr lang="pt-PT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Água entrada : 1.592 milhões m</a:t>
            </a:r>
            <a:r>
              <a:rPr lang="pt-PT" sz="1200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</a:p>
          <a:p>
            <a:pPr algn="r" defTabSz="914400"/>
            <a:r>
              <a:rPr lang="pt-PT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Água faturada : 1.042 milhões m</a:t>
            </a:r>
            <a:r>
              <a:rPr lang="pt-PT" sz="1200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</a:p>
          <a:p>
            <a:pPr algn="r" defTabSz="914400"/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551 milhões m</a:t>
            </a:r>
            <a:r>
              <a:rPr lang="pt-PT" sz="1400" kern="0" baseline="3000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 </a:t>
            </a:r>
            <a:r>
              <a:rPr lang="pt-PT" sz="140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de ANF</a:t>
            </a:r>
            <a:endParaRPr lang="pt-PT" sz="1400" kern="0" baseline="30000" dirty="0">
              <a:solidFill>
                <a:srgbClr val="00000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  <a:p>
            <a:pPr algn="r" defTabSz="914400"/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35%</a:t>
            </a:r>
            <a:endParaRPr lang="pt-PT" sz="1400" kern="0" baseline="30000" dirty="0">
              <a:solidFill>
                <a:srgbClr val="00B0F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3864436" y="1790590"/>
            <a:ext cx="21693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pt-PT" sz="160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Portugal </a:t>
            </a:r>
            <a:r>
              <a:rPr lang="pt-PT" sz="105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2011</a:t>
            </a:r>
            <a:endParaRPr lang="pt-PT" sz="1100" kern="0" dirty="0">
              <a:solidFill>
                <a:srgbClr val="00000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  <a:p>
            <a:pPr algn="r" defTabSz="914400"/>
            <a:r>
              <a:rPr lang="pt-PT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Água entrada: 867 milhões m</a:t>
            </a:r>
            <a:r>
              <a:rPr lang="pt-PT" sz="1200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</a:p>
          <a:p>
            <a:pPr algn="r" defTabSz="914400"/>
            <a:r>
              <a:rPr lang="pt-PT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Água faturada: 601 milhões m</a:t>
            </a:r>
            <a:r>
              <a:rPr lang="pt-PT" sz="1200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</a:p>
          <a:p>
            <a:pPr algn="r" defTabSz="914400"/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266 milhões m</a:t>
            </a:r>
            <a:r>
              <a:rPr lang="pt-PT" sz="1400" kern="0" baseline="3000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 </a:t>
            </a:r>
            <a:r>
              <a:rPr lang="pt-PT" sz="140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de ANF</a:t>
            </a:r>
            <a:endParaRPr lang="pt-PT" sz="1400" kern="0" baseline="30000" dirty="0">
              <a:solidFill>
                <a:srgbClr val="00000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  <a:p>
            <a:pPr algn="r" defTabSz="914400"/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31%</a:t>
            </a:r>
            <a:endParaRPr lang="pt-PT" sz="1400" kern="0" baseline="30000" dirty="0">
              <a:solidFill>
                <a:srgbClr val="00B0F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6039622" y="4104924"/>
            <a:ext cx="24569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250000"/>
              </a:lnSpc>
            </a:pPr>
            <a:r>
              <a:rPr lang="pt-PT" sz="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Valores de referência do indicador</a:t>
            </a:r>
          </a:p>
          <a:p>
            <a:pPr algn="r" defTabSz="914400"/>
            <a:r>
              <a:rPr lang="pt-PT" sz="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Portugal: &lt;20%</a:t>
            </a:r>
          </a:p>
          <a:p>
            <a:pPr algn="r" defTabSz="914400"/>
            <a:r>
              <a:rPr lang="pt-PT" sz="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Chile*: &lt;20%</a:t>
            </a:r>
            <a:endParaRPr lang="pt-PT" sz="800" kern="0" dirty="0">
              <a:solidFill>
                <a:prstClr val="black">
                  <a:lumMod val="50000"/>
                  <a:lumOff val="50000"/>
                </a:prstClr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4844816" y="4783178"/>
            <a:ext cx="3680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pt-PT" sz="8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* 15% rede de distribuição + 5% captação e tratamento</a:t>
            </a:r>
            <a:endParaRPr lang="pt-PT" sz="700" kern="0" dirty="0">
              <a:solidFill>
                <a:prstClr val="black">
                  <a:lumMod val="50000"/>
                  <a:lumOff val="50000"/>
                </a:prstClr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</p:txBody>
      </p:sp>
      <p:sp>
        <p:nvSpPr>
          <p:cNvPr id="90" name="Lágrima 89"/>
          <p:cNvSpPr>
            <a:spLocks noChangeAspect="1"/>
          </p:cNvSpPr>
          <p:nvPr/>
        </p:nvSpPr>
        <p:spPr>
          <a:xfrm rot="18742063">
            <a:off x="4135518" y="2529309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1" name="Lágrima 90"/>
          <p:cNvSpPr>
            <a:spLocks noChangeAspect="1"/>
          </p:cNvSpPr>
          <p:nvPr/>
        </p:nvSpPr>
        <p:spPr>
          <a:xfrm rot="18742063">
            <a:off x="2911382" y="3801661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2" name="Lágrima 91"/>
          <p:cNvSpPr>
            <a:spLocks noChangeAspect="1"/>
          </p:cNvSpPr>
          <p:nvPr/>
        </p:nvSpPr>
        <p:spPr>
          <a:xfrm rot="18742063">
            <a:off x="2983390" y="3805679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3541397" y="3251233"/>
            <a:ext cx="2403645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PT" sz="160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Brasil </a:t>
            </a:r>
            <a:r>
              <a:rPr lang="pt-PT" sz="105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2014</a:t>
            </a:r>
          </a:p>
          <a:p>
            <a:pPr defTabSz="914400"/>
            <a:r>
              <a:rPr lang="pt-PT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Água entrada : 15.991 milhões m</a:t>
            </a:r>
            <a:r>
              <a:rPr lang="pt-PT" sz="1200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</a:p>
          <a:p>
            <a:pPr defTabSz="914400"/>
            <a:r>
              <a:rPr lang="pt-PT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Água faturada : 10.132 milhões m</a:t>
            </a:r>
            <a:r>
              <a:rPr lang="pt-PT" sz="1200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</a:p>
          <a:p>
            <a:pPr defTabSz="914400"/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5’859 milhões m</a:t>
            </a:r>
            <a:r>
              <a:rPr lang="pt-PT" sz="1400" kern="0" baseline="3000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</a:t>
            </a:r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 </a:t>
            </a:r>
            <a:r>
              <a:rPr lang="pt-PT" sz="1400" kern="0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de ANF</a:t>
            </a:r>
            <a:endParaRPr lang="pt-PT" sz="1400" kern="0" baseline="30000" dirty="0">
              <a:solidFill>
                <a:srgbClr val="00000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  <a:p>
            <a:pPr defTabSz="914400"/>
            <a:r>
              <a:rPr lang="pt-PT" sz="1400" kern="0" dirty="0">
                <a:solidFill>
                  <a:srgbClr val="00B0F0"/>
                </a:solidFill>
                <a:latin typeface="Tw Cen MT" panose="020B0602020104020603" pitchFamily="34" charset="0"/>
                <a:cs typeface="Arial"/>
                <a:sym typeface="Arial"/>
                <a:rtl val="0"/>
              </a:rPr>
              <a:t>36.7%</a:t>
            </a:r>
            <a:endParaRPr lang="pt-PT" sz="1400" kern="0" baseline="30000" dirty="0">
              <a:solidFill>
                <a:srgbClr val="00B0F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  <a:p>
            <a:pPr defTabSz="914400"/>
            <a:endParaRPr lang="pt-PT" sz="1400" kern="0" baseline="30000" dirty="0">
              <a:solidFill>
                <a:srgbClr val="000000"/>
              </a:solidFill>
              <a:latin typeface="Tw Cen MT" panose="020B0602020104020603" pitchFamily="34" charset="0"/>
              <a:cs typeface="Arial"/>
              <a:sym typeface="Arial"/>
              <a:rtl val="0"/>
            </a:endParaRPr>
          </a:p>
        </p:txBody>
      </p:sp>
      <p:sp>
        <p:nvSpPr>
          <p:cNvPr id="94" name="Lágrima 93"/>
          <p:cNvSpPr>
            <a:spLocks noChangeAspect="1"/>
          </p:cNvSpPr>
          <p:nvPr/>
        </p:nvSpPr>
        <p:spPr>
          <a:xfrm rot="18742063">
            <a:off x="3227964" y="3386530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5" name="Lágrima 94"/>
          <p:cNvSpPr>
            <a:spLocks noChangeAspect="1"/>
          </p:cNvSpPr>
          <p:nvPr/>
        </p:nvSpPr>
        <p:spPr>
          <a:xfrm rot="18742063">
            <a:off x="3135790" y="3386530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6" name="Lágrima 95"/>
          <p:cNvSpPr>
            <a:spLocks noChangeAspect="1"/>
          </p:cNvSpPr>
          <p:nvPr/>
        </p:nvSpPr>
        <p:spPr>
          <a:xfrm rot="18742063">
            <a:off x="3234839" y="3495121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7" name="Lágrima 96"/>
          <p:cNvSpPr>
            <a:spLocks noChangeAspect="1"/>
          </p:cNvSpPr>
          <p:nvPr/>
        </p:nvSpPr>
        <p:spPr>
          <a:xfrm rot="18742063">
            <a:off x="3142665" y="3495121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8" name="Lágrima 97"/>
          <p:cNvSpPr>
            <a:spLocks noChangeAspect="1"/>
          </p:cNvSpPr>
          <p:nvPr/>
        </p:nvSpPr>
        <p:spPr>
          <a:xfrm rot="18742063">
            <a:off x="3234839" y="3601504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99" name="Lágrima 98"/>
          <p:cNvSpPr>
            <a:spLocks noChangeAspect="1"/>
          </p:cNvSpPr>
          <p:nvPr/>
        </p:nvSpPr>
        <p:spPr>
          <a:xfrm rot="18742063">
            <a:off x="3142665" y="3601504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0" name="Lágrima 99"/>
          <p:cNvSpPr>
            <a:spLocks noChangeAspect="1"/>
          </p:cNvSpPr>
          <p:nvPr/>
        </p:nvSpPr>
        <p:spPr>
          <a:xfrm rot="18742063">
            <a:off x="3241714" y="3710095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1" name="Lágrima 100"/>
          <p:cNvSpPr>
            <a:spLocks noChangeAspect="1"/>
          </p:cNvSpPr>
          <p:nvPr/>
        </p:nvSpPr>
        <p:spPr>
          <a:xfrm rot="18742063">
            <a:off x="3149540" y="3710095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2" name="Lágrima 101"/>
          <p:cNvSpPr>
            <a:spLocks noChangeAspect="1"/>
          </p:cNvSpPr>
          <p:nvPr/>
        </p:nvSpPr>
        <p:spPr>
          <a:xfrm rot="18742063">
            <a:off x="3443988" y="3378605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3" name="Lágrima 102"/>
          <p:cNvSpPr>
            <a:spLocks noChangeAspect="1"/>
          </p:cNvSpPr>
          <p:nvPr/>
        </p:nvSpPr>
        <p:spPr>
          <a:xfrm rot="18742063">
            <a:off x="3351814" y="3378605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4" name="Lágrima 103"/>
          <p:cNvSpPr>
            <a:spLocks noChangeAspect="1"/>
          </p:cNvSpPr>
          <p:nvPr/>
        </p:nvSpPr>
        <p:spPr>
          <a:xfrm rot="18742063">
            <a:off x="3450863" y="3487196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5" name="Lágrima 104"/>
          <p:cNvSpPr>
            <a:spLocks noChangeAspect="1"/>
          </p:cNvSpPr>
          <p:nvPr/>
        </p:nvSpPr>
        <p:spPr>
          <a:xfrm rot="18742063">
            <a:off x="3358689" y="3487196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6" name="Lágrima 105"/>
          <p:cNvSpPr>
            <a:spLocks noChangeAspect="1"/>
          </p:cNvSpPr>
          <p:nvPr/>
        </p:nvSpPr>
        <p:spPr>
          <a:xfrm rot="18742063">
            <a:off x="3450863" y="3593579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7" name="Lágrima 106"/>
          <p:cNvSpPr>
            <a:spLocks noChangeAspect="1"/>
          </p:cNvSpPr>
          <p:nvPr/>
        </p:nvSpPr>
        <p:spPr>
          <a:xfrm rot="18742063">
            <a:off x="3358689" y="3593579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8" name="Lágrima 107"/>
          <p:cNvSpPr>
            <a:spLocks noChangeAspect="1"/>
          </p:cNvSpPr>
          <p:nvPr/>
        </p:nvSpPr>
        <p:spPr>
          <a:xfrm rot="18742063">
            <a:off x="3457738" y="3702170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109" name="Lágrima 108"/>
          <p:cNvSpPr>
            <a:spLocks noChangeAspect="1"/>
          </p:cNvSpPr>
          <p:nvPr/>
        </p:nvSpPr>
        <p:spPr>
          <a:xfrm rot="18742063">
            <a:off x="3365564" y="3702170"/>
            <a:ext cx="72000" cy="72000"/>
          </a:xfrm>
          <a:prstGeom prst="teardrop">
            <a:avLst>
              <a:gd name="adj" fmla="val 125463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sym typeface="Arial"/>
              <a:rtl val="0"/>
            </a:endParaRPr>
          </a:p>
        </p:txBody>
      </p:sp>
      <p:sp>
        <p:nvSpPr>
          <p:cNvPr id="33" name="Título 3"/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60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  <a:endParaRPr lang="pt-PT" sz="26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0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ção de Conteúdo 2"/>
          <p:cNvSpPr txBox="1">
            <a:spLocks/>
          </p:cNvSpPr>
          <p:nvPr/>
        </p:nvSpPr>
        <p:spPr>
          <a:xfrm>
            <a:off x="628650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Como abordar a problemática</a:t>
            </a:r>
            <a:r>
              <a:rPr kumimoji="0" lang="pt-PT" sz="2000" b="0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 das perdas de água?</a:t>
            </a:r>
            <a:endParaRPr kumimoji="0" lang="pt-PT" sz="2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492583" y="4582683"/>
            <a:ext cx="3131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Ações de curto, médio e longo prazo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Exemplo: zonamento; monitorização de caudais; deteção de vazamentos; procedimentos de reparação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63948" y="168451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Balanço Hídrico: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Procedimentos de medição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Calibração de medidores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Inspeção de medidores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Implementação de procedimentos</a:t>
            </a:r>
          </a:p>
        </p:txBody>
      </p: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3467868043"/>
              </p:ext>
            </p:extLst>
          </p:nvPr>
        </p:nvGraphicFramePr>
        <p:xfrm>
          <a:off x="2010508" y="1408536"/>
          <a:ext cx="5136232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upo 33"/>
          <p:cNvGrpSpPr/>
          <p:nvPr/>
        </p:nvGrpSpPr>
        <p:grpSpPr>
          <a:xfrm>
            <a:off x="4286329" y="2590764"/>
            <a:ext cx="792088" cy="720304"/>
            <a:chOff x="7858096" y="2492468"/>
            <a:chExt cx="792088" cy="720304"/>
          </a:xfrm>
        </p:grpSpPr>
        <p:sp>
          <p:nvSpPr>
            <p:cNvPr id="35" name="Oval 34"/>
            <p:cNvSpPr/>
            <p:nvPr/>
          </p:nvSpPr>
          <p:spPr>
            <a:xfrm>
              <a:off x="7858096" y="2492772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50" dirty="0">
                <a:latin typeface="Tw Cen MT" panose="020B0602020104020603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930104" y="249246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dirty="0">
                  <a:solidFill>
                    <a:schemeClr val="bg1"/>
                  </a:solidFill>
                  <a:latin typeface="Tw Cen MT" panose="020B0602020104020603" pitchFamily="34" charset="0"/>
                  <a:cs typeface="Aharoni" panose="02010803020104030203" pitchFamily="2" charset="-79"/>
                </a:rPr>
                <a:t>?</a:t>
              </a:r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1985105" y="1669343"/>
            <a:ext cx="1511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0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pt-PT" sz="1100" b="1" dirty="0">
                <a:latin typeface="Tw Cen MT" panose="020B0602020104020603" pitchFamily="34" charset="0"/>
              </a:rPr>
              <a:t>Medição dos componentes de água não faturada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68213" y="1577641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Quantificar os componentes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5889668" y="3113259"/>
            <a:ext cx="1417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Avaliação da rede </a:t>
            </a:r>
            <a:br>
              <a:rPr lang="pt-PT" sz="11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pt-PT" sz="11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e das práticas operacionais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989385" y="4653021"/>
            <a:ext cx="1470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0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PT" sz="1100" b="1" dirty="0">
                <a:latin typeface="Tw Cen MT" panose="020B0602020104020603" pitchFamily="34" charset="0"/>
              </a:rPr>
              <a:t>Definição de um Plano de Intervenção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985105" y="3249753"/>
            <a:ext cx="13420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Capacitação</a:t>
            </a:r>
          </a:p>
          <a:p>
            <a:r>
              <a:rPr lang="pt-P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Organização de procedimentos</a:t>
            </a:r>
          </a:p>
        </p:txBody>
      </p:sp>
      <p:cxnSp>
        <p:nvCxnSpPr>
          <p:cNvPr id="43" name="Conexão recta 8"/>
          <p:cNvCxnSpPr/>
          <p:nvPr/>
        </p:nvCxnSpPr>
        <p:spPr>
          <a:xfrm flipH="1">
            <a:off x="1948124" y="1669343"/>
            <a:ext cx="4462" cy="103287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31"/>
          <p:cNvCxnSpPr/>
          <p:nvPr/>
        </p:nvCxnSpPr>
        <p:spPr>
          <a:xfrm>
            <a:off x="1952586" y="3249753"/>
            <a:ext cx="0" cy="65474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32"/>
          <p:cNvCxnSpPr/>
          <p:nvPr/>
        </p:nvCxnSpPr>
        <p:spPr>
          <a:xfrm>
            <a:off x="6580381" y="1584267"/>
            <a:ext cx="0" cy="101770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33"/>
          <p:cNvCxnSpPr/>
          <p:nvPr/>
        </p:nvCxnSpPr>
        <p:spPr>
          <a:xfrm>
            <a:off x="7304776" y="3113259"/>
            <a:ext cx="0" cy="83099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cta 34"/>
          <p:cNvCxnSpPr/>
          <p:nvPr/>
        </p:nvCxnSpPr>
        <p:spPr>
          <a:xfrm>
            <a:off x="4458780" y="4689330"/>
            <a:ext cx="0" cy="360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6600259" y="157764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Auditoria da rede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Análise de roturas (reservatórios, </a:t>
            </a:r>
            <a:b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</a:b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aduções, rede de distribuição)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Consumos ilegais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7304776" y="3113259"/>
            <a:ext cx="1081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Revisão de procedimentos operacionais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42356" y="3238067"/>
            <a:ext cx="1278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Capacitação </a:t>
            </a:r>
          </a:p>
          <a:p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- Monitorização do Plano de Intervenção</a:t>
            </a:r>
          </a:p>
        </p:txBody>
      </p:sp>
      <p:sp>
        <p:nvSpPr>
          <p:cNvPr id="52" name="Oval 51"/>
          <p:cNvSpPr/>
          <p:nvPr/>
        </p:nvSpPr>
        <p:spPr>
          <a:xfrm>
            <a:off x="4023616" y="2525778"/>
            <a:ext cx="1094522" cy="1049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050" dirty="0">
              <a:latin typeface="Tw Cen MT" panose="020B0602020104020603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906225" y="2688866"/>
            <a:ext cx="134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Tw Cen MT" panose="020B0602020104020603" pitchFamily="34" charset="0"/>
              </a:rPr>
              <a:t>O que fazer ?</a:t>
            </a:r>
          </a:p>
        </p:txBody>
      </p:sp>
      <p:sp>
        <p:nvSpPr>
          <p:cNvPr id="27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</p:spTree>
    <p:extLst>
      <p:ext uri="{BB962C8B-B14F-4D97-AF65-F5344CB8AC3E}">
        <p14:creationId xmlns:p14="http://schemas.microsoft.com/office/powerpoint/2010/main" val="113640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  <p:sp>
        <p:nvSpPr>
          <p:cNvPr id="29" name="Divisa 28"/>
          <p:cNvSpPr/>
          <p:nvPr/>
        </p:nvSpPr>
        <p:spPr>
          <a:xfrm>
            <a:off x="7274168" y="2250053"/>
            <a:ext cx="782052" cy="781200"/>
          </a:xfrm>
          <a:prstGeom prst="chevron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Divisa 29"/>
          <p:cNvSpPr/>
          <p:nvPr/>
        </p:nvSpPr>
        <p:spPr>
          <a:xfrm>
            <a:off x="7274168" y="3210819"/>
            <a:ext cx="782052" cy="781200"/>
          </a:xfrm>
          <a:prstGeom prst="chevron">
            <a:avLst>
              <a:gd name="adj" fmla="val 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Divisa 30"/>
          <p:cNvSpPr/>
          <p:nvPr/>
        </p:nvSpPr>
        <p:spPr>
          <a:xfrm>
            <a:off x="7274168" y="4171136"/>
            <a:ext cx="782052" cy="781200"/>
          </a:xfrm>
          <a:prstGeom prst="chevron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Divisa 18"/>
          <p:cNvSpPr/>
          <p:nvPr/>
        </p:nvSpPr>
        <p:spPr>
          <a:xfrm>
            <a:off x="7274168" y="1292577"/>
            <a:ext cx="782052" cy="781200"/>
          </a:xfrm>
          <a:prstGeom prst="chevron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1087311" y="1292577"/>
            <a:ext cx="3677194" cy="78239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01. Diagnóstico</a:t>
            </a:r>
          </a:p>
        </p:txBody>
      </p:sp>
      <p:sp>
        <p:nvSpPr>
          <p:cNvPr id="5" name="Pentágono 4"/>
          <p:cNvSpPr/>
          <p:nvPr/>
        </p:nvSpPr>
        <p:spPr>
          <a:xfrm>
            <a:off x="1087311" y="2251698"/>
            <a:ext cx="3677194" cy="78239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02. Plano de intervenção</a:t>
            </a:r>
          </a:p>
        </p:txBody>
      </p:sp>
      <p:sp>
        <p:nvSpPr>
          <p:cNvPr id="6" name="Pentágono 5"/>
          <p:cNvSpPr/>
          <p:nvPr/>
        </p:nvSpPr>
        <p:spPr>
          <a:xfrm>
            <a:off x="1087311" y="3210819"/>
            <a:ext cx="3677194" cy="78239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03. Implementação do plano</a:t>
            </a:r>
          </a:p>
        </p:txBody>
      </p:sp>
      <p:sp>
        <p:nvSpPr>
          <p:cNvPr id="7" name="Pentágono 6"/>
          <p:cNvSpPr/>
          <p:nvPr/>
        </p:nvSpPr>
        <p:spPr>
          <a:xfrm>
            <a:off x="1087311" y="4169941"/>
            <a:ext cx="3677194" cy="782396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04. Suporte técnico e controlo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50106" y="121616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950106" y="212119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950106" y="307143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919336" y="404966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1396162"/>
            <a:ext cx="378931" cy="360000"/>
          </a:xfrm>
          <a:prstGeom prst="rect">
            <a:avLst/>
          </a:prstGeom>
        </p:spPr>
      </p:pic>
      <p:pic>
        <p:nvPicPr>
          <p:cNvPr id="13" name="Picture 4" descr="C:\Users\pramalho\Downloads\worker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6" y="422966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3251432"/>
            <a:ext cx="378931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62" y="2301190"/>
            <a:ext cx="378931" cy="360000"/>
          </a:xfrm>
          <a:prstGeom prst="rect">
            <a:avLst/>
          </a:prstGeom>
        </p:spPr>
      </p:pic>
      <p:sp>
        <p:nvSpPr>
          <p:cNvPr id="18" name="Divisa 17"/>
          <p:cNvSpPr/>
          <p:nvPr/>
        </p:nvSpPr>
        <p:spPr>
          <a:xfrm>
            <a:off x="4528220" y="1292577"/>
            <a:ext cx="3528000" cy="78239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do sistema de avaliação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Avaliação da performance dos DMC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Identificação de problemas e prioridades</a:t>
            </a:r>
          </a:p>
        </p:txBody>
      </p:sp>
      <p:sp>
        <p:nvSpPr>
          <p:cNvPr id="20" name="Divisa 19"/>
          <p:cNvSpPr/>
          <p:nvPr/>
        </p:nvSpPr>
        <p:spPr>
          <a:xfrm>
            <a:off x="4528220" y="2251698"/>
            <a:ext cx="3528000" cy="78239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das atividades a desenvolver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Cronograma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Recursos</a:t>
            </a:r>
          </a:p>
        </p:txBody>
      </p:sp>
      <p:sp>
        <p:nvSpPr>
          <p:cNvPr id="21" name="Divisa 20"/>
          <p:cNvSpPr/>
          <p:nvPr/>
        </p:nvSpPr>
        <p:spPr>
          <a:xfrm>
            <a:off x="4528220" y="3210819"/>
            <a:ext cx="3528000" cy="782395"/>
          </a:xfrm>
          <a:prstGeom prst="chevron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Programa de ações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Atividades operacionais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Capacitação das equipas</a:t>
            </a:r>
          </a:p>
        </p:txBody>
      </p:sp>
      <p:sp>
        <p:nvSpPr>
          <p:cNvPr id="22" name="Divisa 21"/>
          <p:cNvSpPr/>
          <p:nvPr/>
        </p:nvSpPr>
        <p:spPr>
          <a:xfrm>
            <a:off x="4528220" y="4169941"/>
            <a:ext cx="3528000" cy="78239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Monitorização da performance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Análise de resultados</a:t>
            </a:r>
          </a:p>
        </p:txBody>
      </p:sp>
      <p:cxnSp>
        <p:nvCxnSpPr>
          <p:cNvPr id="33" name="Conexão em ângulos retos 32"/>
          <p:cNvCxnSpPr>
            <a:stCxn id="11" idx="1"/>
            <a:endCxn id="3" idx="1"/>
          </p:cNvCxnSpPr>
          <p:nvPr/>
        </p:nvCxnSpPr>
        <p:spPr>
          <a:xfrm rot="10800000" flipH="1">
            <a:off x="919336" y="1576162"/>
            <a:ext cx="30770" cy="2833498"/>
          </a:xfrm>
          <a:prstGeom prst="bentConnector3">
            <a:avLst>
              <a:gd name="adj1" fmla="val -7429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 rot="-5400000">
            <a:off x="-137541" y="2804636"/>
            <a:ext cx="1315275" cy="40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Tw Cen MT" panose="020B0602020104020603" pitchFamily="34" charset="0"/>
              </a:rPr>
              <a:t>Revisão</a:t>
            </a:r>
          </a:p>
        </p:txBody>
      </p:sp>
    </p:spTree>
    <p:extLst>
      <p:ext uri="{BB962C8B-B14F-4D97-AF65-F5344CB8AC3E}">
        <p14:creationId xmlns:p14="http://schemas.microsoft.com/office/powerpoint/2010/main" val="174638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visa 28"/>
          <p:cNvSpPr/>
          <p:nvPr/>
        </p:nvSpPr>
        <p:spPr>
          <a:xfrm>
            <a:off x="7274168" y="2250053"/>
            <a:ext cx="782052" cy="78120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Divisa 29"/>
          <p:cNvSpPr/>
          <p:nvPr/>
        </p:nvSpPr>
        <p:spPr>
          <a:xfrm>
            <a:off x="7274168" y="3210819"/>
            <a:ext cx="782052" cy="78120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Divisa 30"/>
          <p:cNvSpPr/>
          <p:nvPr/>
        </p:nvSpPr>
        <p:spPr>
          <a:xfrm>
            <a:off x="7274168" y="4171136"/>
            <a:ext cx="782052" cy="78120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Divisa 18"/>
          <p:cNvSpPr/>
          <p:nvPr/>
        </p:nvSpPr>
        <p:spPr>
          <a:xfrm>
            <a:off x="7274168" y="1292577"/>
            <a:ext cx="782052" cy="781200"/>
          </a:xfrm>
          <a:prstGeom prst="chevron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1087311" y="1292577"/>
            <a:ext cx="3677194" cy="78239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01. Diagnóstico</a:t>
            </a:r>
          </a:p>
        </p:txBody>
      </p:sp>
      <p:sp>
        <p:nvSpPr>
          <p:cNvPr id="5" name="Pentágono 4"/>
          <p:cNvSpPr/>
          <p:nvPr/>
        </p:nvSpPr>
        <p:spPr>
          <a:xfrm>
            <a:off x="1087311" y="2251698"/>
            <a:ext cx="3677194" cy="7823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02. Plano de intervenção</a:t>
            </a:r>
          </a:p>
        </p:txBody>
      </p:sp>
      <p:sp>
        <p:nvSpPr>
          <p:cNvPr id="6" name="Pentágono 5"/>
          <p:cNvSpPr/>
          <p:nvPr/>
        </p:nvSpPr>
        <p:spPr>
          <a:xfrm>
            <a:off x="1087311" y="3210819"/>
            <a:ext cx="3677194" cy="7823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03. Implementação do plano</a:t>
            </a:r>
          </a:p>
        </p:txBody>
      </p:sp>
      <p:sp>
        <p:nvSpPr>
          <p:cNvPr id="7" name="Pentágono 6"/>
          <p:cNvSpPr/>
          <p:nvPr/>
        </p:nvSpPr>
        <p:spPr>
          <a:xfrm>
            <a:off x="1087311" y="4169941"/>
            <a:ext cx="3677194" cy="7823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04. Suporte técnico e controlo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50106" y="121616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950106" y="212119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950106" y="307143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919336" y="404966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1396162"/>
            <a:ext cx="378931" cy="360000"/>
          </a:xfrm>
          <a:prstGeom prst="rect">
            <a:avLst/>
          </a:prstGeom>
        </p:spPr>
      </p:pic>
      <p:pic>
        <p:nvPicPr>
          <p:cNvPr id="13" name="Picture 4" descr="C:\Users\pramalho\Downloads\worker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6" y="422966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3251432"/>
            <a:ext cx="378931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62" y="2301190"/>
            <a:ext cx="378931" cy="360000"/>
          </a:xfrm>
          <a:prstGeom prst="rect">
            <a:avLst/>
          </a:prstGeom>
        </p:spPr>
      </p:pic>
      <p:sp>
        <p:nvSpPr>
          <p:cNvPr id="18" name="Divisa 17"/>
          <p:cNvSpPr/>
          <p:nvPr/>
        </p:nvSpPr>
        <p:spPr>
          <a:xfrm>
            <a:off x="4528220" y="1292577"/>
            <a:ext cx="3528000" cy="78239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do sistema de avaliação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Avaliação da performance dos DMC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Identificação de problemas e prioridades</a:t>
            </a:r>
          </a:p>
        </p:txBody>
      </p:sp>
      <p:sp>
        <p:nvSpPr>
          <p:cNvPr id="20" name="Divisa 19"/>
          <p:cNvSpPr/>
          <p:nvPr/>
        </p:nvSpPr>
        <p:spPr>
          <a:xfrm>
            <a:off x="4528220" y="2251698"/>
            <a:ext cx="3528000" cy="782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das atividades a desenvolver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Cronograma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Recursos</a:t>
            </a:r>
          </a:p>
        </p:txBody>
      </p:sp>
      <p:sp>
        <p:nvSpPr>
          <p:cNvPr id="21" name="Divisa 20"/>
          <p:cNvSpPr/>
          <p:nvPr/>
        </p:nvSpPr>
        <p:spPr>
          <a:xfrm>
            <a:off x="4528220" y="3210819"/>
            <a:ext cx="3528000" cy="782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Programa de ações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Atividades operacionais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Capacitação das equipas</a:t>
            </a:r>
          </a:p>
        </p:txBody>
      </p:sp>
      <p:sp>
        <p:nvSpPr>
          <p:cNvPr id="22" name="Divisa 21"/>
          <p:cNvSpPr/>
          <p:nvPr/>
        </p:nvSpPr>
        <p:spPr>
          <a:xfrm>
            <a:off x="4528220" y="4169941"/>
            <a:ext cx="3528000" cy="782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Monitorização da performance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Análise de resultados</a:t>
            </a:r>
          </a:p>
        </p:txBody>
      </p:sp>
      <p:cxnSp>
        <p:nvCxnSpPr>
          <p:cNvPr id="23" name="Conexão em ângulos retos 22"/>
          <p:cNvCxnSpPr/>
          <p:nvPr/>
        </p:nvCxnSpPr>
        <p:spPr>
          <a:xfrm rot="10800000" flipH="1">
            <a:off x="919336" y="1576162"/>
            <a:ext cx="30770" cy="2833498"/>
          </a:xfrm>
          <a:prstGeom prst="bentConnector3">
            <a:avLst>
              <a:gd name="adj1" fmla="val -742931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 rot="-5400000">
            <a:off x="-137541" y="2804636"/>
            <a:ext cx="1315275" cy="40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Revisão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</p:spTree>
    <p:extLst>
      <p:ext uri="{BB962C8B-B14F-4D97-AF65-F5344CB8AC3E}">
        <p14:creationId xmlns:p14="http://schemas.microsoft.com/office/powerpoint/2010/main" val="271572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126573" y="1152000"/>
            <a:ext cx="559075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Diagnóstico</a:t>
            </a:r>
          </a:p>
        </p:txBody>
      </p:sp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568068" y="1656520"/>
            <a:ext cx="7324224" cy="6052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Objetivos</a:t>
            </a:r>
            <a:r>
              <a:rPr kumimoji="0" lang="pt-PT" sz="16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: 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avaliar</a:t>
            </a:r>
            <a:r>
              <a:rPr kumimoji="0" lang="pt-PT" sz="160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 a dimensão de água não faturada, as componentes de perdas, identificar os problemas e definir as áreas prioritárias de atuação</a:t>
            </a:r>
            <a:endParaRPr kumimoji="0" lang="pt-PT" sz="16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68068" y="2278277"/>
            <a:ext cx="4592279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600" dirty="0">
                <a:solidFill>
                  <a:srgbClr val="0070C0"/>
                </a:solidFill>
                <a:latin typeface="Tw Cen MT" panose="020B0602020104020603" pitchFamily="34" charset="0"/>
              </a:rPr>
              <a:t>Exemplo de um Sistema de avaliação da performance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85531"/>
              </p:ext>
            </p:extLst>
          </p:nvPr>
        </p:nvGraphicFramePr>
        <p:xfrm>
          <a:off x="616193" y="2770638"/>
          <a:ext cx="4644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167646592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1367320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26298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Objetivo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Critério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Métrica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Garantir</a:t>
                      </a: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 a qualidade do serviço prestado aos consumidores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Continuidade do serviço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Ocorrência de interrupções no abastecimento</a:t>
                      </a: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 </a:t>
                      </a:r>
                      <a:br>
                        <a:rPr lang="pt-PT" sz="1200" baseline="0" dirty="0">
                          <a:latin typeface="Tw Cen MT" panose="020B0602020104020603" pitchFamily="34" charset="0"/>
                        </a:rPr>
                      </a:b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[N.º/(1000 ligações.ano)]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06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Assegurar a sustentabilidade económica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Garantir</a:t>
                      </a: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 a eficiência económica na gestão de perdas de água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Água não faturada em termos de volume (%)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1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b="1" dirty="0">
                          <a:latin typeface="Tw Cen MT" panose="020B0602020104020603" pitchFamily="34" charset="0"/>
                        </a:rPr>
                        <a:t>Assegurar a sustentabilidade infraestrutural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1" dirty="0">
                          <a:latin typeface="Tw Cen MT" panose="020B0602020104020603" pitchFamily="34" charset="0"/>
                        </a:rPr>
                        <a:t>Adequação da integridade</a:t>
                      </a:r>
                      <a:r>
                        <a:rPr lang="pt-PT" sz="1200" b="1" baseline="0" dirty="0">
                          <a:latin typeface="Tw Cen MT" panose="020B0602020104020603" pitchFamily="34" charset="0"/>
                        </a:rPr>
                        <a:t> infraestrutural</a:t>
                      </a:r>
                      <a:endParaRPr lang="pt-PT" sz="1200" b="1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1" dirty="0">
                          <a:latin typeface="Tw Cen MT" panose="020B0602020104020603" pitchFamily="34" charset="0"/>
                        </a:rPr>
                        <a:t>Ocorrência de avarias em tubulações </a:t>
                      </a:r>
                      <a:br>
                        <a:rPr lang="pt-PT" sz="1200" b="1" dirty="0">
                          <a:latin typeface="Tw Cen MT" panose="020B0602020104020603" pitchFamily="34" charset="0"/>
                        </a:rPr>
                      </a:br>
                      <a:r>
                        <a:rPr lang="pt-PT" sz="1200" b="1" dirty="0">
                          <a:latin typeface="Tw Cen MT" panose="020B0602020104020603" pitchFamily="34" charset="0"/>
                        </a:rPr>
                        <a:t>[N.º/(100 km.ano)]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615928"/>
                  </a:ext>
                </a:extLst>
              </a:tr>
            </a:tbl>
          </a:graphicData>
        </a:graphic>
      </p:graphicFrame>
      <p:pic>
        <p:nvPicPr>
          <p:cNvPr id="37" name="Image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00" y="2505290"/>
            <a:ext cx="3666047" cy="2520000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6632029" y="2108952"/>
            <a:ext cx="2511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b="1" dirty="0">
                <a:latin typeface="Tw Cen MT" panose="020B0602020104020603" pitchFamily="34" charset="0"/>
              </a:rPr>
              <a:t>Ocorrência de avarias em tubulações</a:t>
            </a:r>
            <a:br>
              <a:rPr lang="pt-PT" sz="1100" b="1" dirty="0">
                <a:latin typeface="Tw Cen MT" panose="020B0602020104020603" pitchFamily="34" charset="0"/>
              </a:rPr>
            </a:br>
            <a:r>
              <a:rPr lang="pt-PT" sz="1100" b="1" dirty="0">
                <a:latin typeface="Tw Cen MT" panose="020B0602020104020603" pitchFamily="34" charset="0"/>
              </a:rPr>
              <a:t>[(N.º/100 km.ano)]</a:t>
            </a:r>
          </a:p>
        </p:txBody>
      </p:sp>
      <p:sp>
        <p:nvSpPr>
          <p:cNvPr id="53" name="Oval 52"/>
          <p:cNvSpPr/>
          <p:nvPr/>
        </p:nvSpPr>
        <p:spPr>
          <a:xfrm>
            <a:off x="8140343" y="2668606"/>
            <a:ext cx="180000" cy="180000"/>
          </a:xfrm>
          <a:prstGeom prst="ellipse">
            <a:avLst/>
          </a:prstGeom>
          <a:solidFill>
            <a:srgbClr val="CCEDB1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40343" y="3002912"/>
            <a:ext cx="180000" cy="180000"/>
          </a:xfrm>
          <a:prstGeom prst="ellipse">
            <a:avLst/>
          </a:prstGeom>
          <a:solidFill>
            <a:srgbClr val="FFDF7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140343" y="3350611"/>
            <a:ext cx="180000" cy="180000"/>
          </a:xfrm>
          <a:prstGeom prst="ellipse">
            <a:avLst/>
          </a:prstGeom>
          <a:solidFill>
            <a:srgbClr val="FFB3B3"/>
          </a:solidFill>
          <a:ln w="25400" cap="flat" cmpd="sng" algn="ctr">
            <a:solidFill>
              <a:srgbClr val="CC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285468" y="2621451"/>
            <a:ext cx="864000" cy="261610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defTabSz="914400"/>
            <a:r>
              <a:rPr lang="pt-PT" sz="1100" dirty="0">
                <a:solidFill>
                  <a:prstClr val="black"/>
                </a:solidFill>
                <a:latin typeface="Tw Cen MT" panose="020B0602020104020603" pitchFamily="34" charset="0"/>
              </a:rPr>
              <a:t>Bom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8285468" y="2955757"/>
            <a:ext cx="864000" cy="261610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defTabSz="914400"/>
            <a:r>
              <a:rPr lang="pt-PT" sz="1100" dirty="0">
                <a:solidFill>
                  <a:prstClr val="black"/>
                </a:solidFill>
                <a:latin typeface="Tw Cen MT" panose="020B0602020104020603" pitchFamily="34" charset="0"/>
              </a:rPr>
              <a:t>Mediano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8285468" y="3303456"/>
            <a:ext cx="864000" cy="261610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defTabSz="914400"/>
            <a:r>
              <a:rPr lang="pt-PT" sz="1100" dirty="0">
                <a:solidFill>
                  <a:prstClr val="black"/>
                </a:solidFill>
                <a:latin typeface="Tw Cen MT" panose="020B0602020104020603" pitchFamily="34" charset="0"/>
              </a:rPr>
              <a:t>Insatisfatório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6" y="1128184"/>
            <a:ext cx="378931" cy="360000"/>
          </a:xfrm>
          <a:prstGeom prst="rect">
            <a:avLst/>
          </a:prstGeom>
        </p:spPr>
      </p:pic>
      <p:sp>
        <p:nvSpPr>
          <p:cNvPr id="17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</p:spTree>
    <p:extLst>
      <p:ext uri="{BB962C8B-B14F-4D97-AF65-F5344CB8AC3E}">
        <p14:creationId xmlns:p14="http://schemas.microsoft.com/office/powerpoint/2010/main" val="147115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125151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Diagnóstico | Conteúdos</a:t>
            </a:r>
          </a:p>
        </p:txBody>
      </p:sp>
      <p:sp>
        <p:nvSpPr>
          <p:cNvPr id="34" name="Rectângulo arredondado 11"/>
          <p:cNvSpPr/>
          <p:nvPr/>
        </p:nvSpPr>
        <p:spPr>
          <a:xfrm>
            <a:off x="1353024" y="1734637"/>
            <a:ext cx="2988000" cy="4115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1. Atividades de ANF</a:t>
            </a:r>
          </a:p>
        </p:txBody>
      </p:sp>
      <p:sp>
        <p:nvSpPr>
          <p:cNvPr id="35" name="Rectângulo arredondado 12"/>
          <p:cNvSpPr/>
          <p:nvPr/>
        </p:nvSpPr>
        <p:spPr>
          <a:xfrm>
            <a:off x="1353024" y="2364445"/>
            <a:ext cx="2988000" cy="4115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2. Gestão da informação</a:t>
            </a:r>
          </a:p>
        </p:txBody>
      </p:sp>
      <p:sp>
        <p:nvSpPr>
          <p:cNvPr id="36" name="Rectângulo arredondado 13"/>
          <p:cNvSpPr/>
          <p:nvPr/>
        </p:nvSpPr>
        <p:spPr>
          <a:xfrm>
            <a:off x="1353024" y="2994253"/>
            <a:ext cx="2988000" cy="4115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3. Sistemas de abastecimento de água</a:t>
            </a:r>
          </a:p>
        </p:txBody>
      </p:sp>
      <p:sp>
        <p:nvSpPr>
          <p:cNvPr id="37" name="Rectângulo arredondado 14"/>
          <p:cNvSpPr/>
          <p:nvPr/>
        </p:nvSpPr>
        <p:spPr>
          <a:xfrm>
            <a:off x="1353024" y="3624061"/>
            <a:ext cx="2988000" cy="4115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4. </a:t>
            </a:r>
            <a:r>
              <a:rPr lang="pt-PT" sz="14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Avaliação de água não faturada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38" name="Rectângulo arredondado 15"/>
          <p:cNvSpPr/>
          <p:nvPr/>
        </p:nvSpPr>
        <p:spPr>
          <a:xfrm>
            <a:off x="1353024" y="4253867"/>
            <a:ext cx="2988000" cy="4115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5. Aspetos</a:t>
            </a:r>
            <a:r>
              <a:rPr kumimoji="0" lang="pt-PT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relevantes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721723" y="3068106"/>
            <a:ext cx="304868" cy="356192"/>
            <a:chOff x="1962876" y="2151208"/>
            <a:chExt cx="304868" cy="356192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356" y="2181610"/>
              <a:ext cx="295388" cy="295388"/>
            </a:xfrm>
            <a:prstGeom prst="rect">
              <a:avLst/>
            </a:prstGeom>
          </p:spPr>
        </p:pic>
        <p:sp>
          <p:nvSpPr>
            <p:cNvPr id="42" name="Rectângulo 23"/>
            <p:cNvSpPr/>
            <p:nvPr/>
          </p:nvSpPr>
          <p:spPr>
            <a:xfrm>
              <a:off x="1962876" y="2151208"/>
              <a:ext cx="304863" cy="35619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721726" y="2401372"/>
            <a:ext cx="304863" cy="356192"/>
            <a:chOff x="3691073" y="2151208"/>
            <a:chExt cx="304863" cy="356192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128" y="2190224"/>
              <a:ext cx="278160" cy="278160"/>
            </a:xfrm>
            <a:prstGeom prst="rect">
              <a:avLst/>
            </a:prstGeom>
          </p:spPr>
        </p:pic>
        <p:sp>
          <p:nvSpPr>
            <p:cNvPr id="45" name="Rectângulo 27"/>
            <p:cNvSpPr/>
            <p:nvPr/>
          </p:nvSpPr>
          <p:spPr>
            <a:xfrm>
              <a:off x="3691073" y="2151208"/>
              <a:ext cx="304863" cy="356192"/>
            </a:xfrm>
            <a:prstGeom prst="rect">
              <a:avLst/>
            </a:prstGeom>
            <a:solidFill>
              <a:srgbClr val="FFFFFF">
                <a:alpha val="3411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88810" y="1734638"/>
            <a:ext cx="370694" cy="356192"/>
            <a:chOff x="7217299" y="2151208"/>
            <a:chExt cx="370694" cy="356192"/>
          </a:xfrm>
        </p:grpSpPr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383" y="2154499"/>
              <a:ext cx="349610" cy="349610"/>
            </a:xfrm>
            <a:prstGeom prst="rect">
              <a:avLst/>
            </a:prstGeom>
          </p:spPr>
        </p:pic>
        <p:sp>
          <p:nvSpPr>
            <p:cNvPr id="48" name="Rectângulo 31"/>
            <p:cNvSpPr/>
            <p:nvPr/>
          </p:nvSpPr>
          <p:spPr>
            <a:xfrm>
              <a:off x="7217299" y="2151208"/>
              <a:ext cx="370694" cy="35619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Grupo 48"/>
          <p:cNvGrpSpPr>
            <a:grpSpLocks noChangeAspect="1"/>
          </p:cNvGrpSpPr>
          <p:nvPr/>
        </p:nvGrpSpPr>
        <p:grpSpPr>
          <a:xfrm>
            <a:off x="722375" y="3734840"/>
            <a:ext cx="303564" cy="327974"/>
            <a:chOff x="5057796" y="2427734"/>
            <a:chExt cx="522316" cy="564316"/>
          </a:xfrm>
        </p:grpSpPr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97" y="2438587"/>
              <a:ext cx="522315" cy="522315"/>
            </a:xfrm>
            <a:prstGeom prst="rect">
              <a:avLst/>
            </a:prstGeom>
          </p:spPr>
        </p:pic>
        <p:sp>
          <p:nvSpPr>
            <p:cNvPr id="51" name="Rectângulo 34"/>
            <p:cNvSpPr/>
            <p:nvPr/>
          </p:nvSpPr>
          <p:spPr>
            <a:xfrm>
              <a:off x="5057796" y="2427734"/>
              <a:ext cx="522315" cy="564316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766157" y="4373354"/>
            <a:ext cx="216000" cy="216000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!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Rectângulo 38"/>
          <p:cNvSpPr/>
          <p:nvPr/>
        </p:nvSpPr>
        <p:spPr>
          <a:xfrm>
            <a:off x="4484076" y="1709250"/>
            <a:ext cx="370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Análise das </a:t>
            </a:r>
            <a:r>
              <a:rPr lang="pt-PT" sz="1300" b="1" kern="1200" dirty="0">
                <a:solidFill>
                  <a:srgbClr val="0070C0"/>
                </a:solidFill>
                <a:latin typeface="Tw Cen MT" panose="020B0602020104020603" pitchFamily="34" charset="0"/>
              </a:rPr>
              <a:t>atividades</a:t>
            </a: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 de controlo de </a:t>
            </a:r>
            <a:r>
              <a:rPr lang="pt-PT" sz="1300" b="1" kern="1200" dirty="0">
                <a:solidFill>
                  <a:srgbClr val="0070C0"/>
                </a:solidFill>
                <a:latin typeface="Tw Cen MT" panose="020B0602020104020603" pitchFamily="34" charset="0"/>
              </a:rPr>
              <a:t>água não faturada</a:t>
            </a:r>
          </a:p>
        </p:txBody>
      </p:sp>
      <p:sp>
        <p:nvSpPr>
          <p:cNvPr id="57" name="Rectângulo 39"/>
          <p:cNvSpPr/>
          <p:nvPr/>
        </p:nvSpPr>
        <p:spPr>
          <a:xfrm>
            <a:off x="4484076" y="2340527"/>
            <a:ext cx="370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Análise dos </a:t>
            </a:r>
            <a:r>
              <a:rPr lang="pt-PT" sz="1300" b="1" kern="1200" dirty="0">
                <a:solidFill>
                  <a:srgbClr val="0070C0"/>
                </a:solidFill>
                <a:latin typeface="Tw Cen MT" panose="020B0602020104020603" pitchFamily="34" charset="0"/>
              </a:rPr>
              <a:t>dados</a:t>
            </a: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 (quantidade e qualidade) registados nos sistemas de informação</a:t>
            </a:r>
          </a:p>
        </p:txBody>
      </p:sp>
      <p:sp>
        <p:nvSpPr>
          <p:cNvPr id="58" name="Rectângulo 40"/>
          <p:cNvSpPr/>
          <p:nvPr/>
        </p:nvSpPr>
        <p:spPr>
          <a:xfrm>
            <a:off x="4484076" y="2971804"/>
            <a:ext cx="3537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Caracterização do </a:t>
            </a:r>
            <a:r>
              <a:rPr lang="pt-PT" sz="1300" b="1" kern="1200" dirty="0">
                <a:solidFill>
                  <a:srgbClr val="0070C0"/>
                </a:solidFill>
                <a:latin typeface="Tw Cen MT" panose="020B0602020104020603" pitchFamily="34" charset="0"/>
              </a:rPr>
              <a:t>sistema de abastecimento de água </a:t>
            </a: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e elaboração dos esquemas de rede</a:t>
            </a:r>
          </a:p>
        </p:txBody>
      </p:sp>
      <p:sp>
        <p:nvSpPr>
          <p:cNvPr id="59" name="Rectângulo 41"/>
          <p:cNvSpPr/>
          <p:nvPr/>
        </p:nvSpPr>
        <p:spPr>
          <a:xfrm>
            <a:off x="4484076" y="3603081"/>
            <a:ext cx="370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Sistema de avaliação de </a:t>
            </a:r>
            <a:r>
              <a:rPr lang="pt-PT" sz="1300" b="1" kern="1200" dirty="0">
                <a:solidFill>
                  <a:srgbClr val="0070C0"/>
                </a:solidFill>
                <a:latin typeface="Tw Cen MT" panose="020B0602020104020603" pitchFamily="34" charset="0"/>
              </a:rPr>
              <a:t>performance</a:t>
            </a: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, balanço hídrico, análise de roturas</a:t>
            </a:r>
          </a:p>
        </p:txBody>
      </p:sp>
      <p:sp>
        <p:nvSpPr>
          <p:cNvPr id="60" name="Rectângulo 42"/>
          <p:cNvSpPr/>
          <p:nvPr/>
        </p:nvSpPr>
        <p:spPr>
          <a:xfrm>
            <a:off x="4484076" y="4234358"/>
            <a:ext cx="370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Identificação de </a:t>
            </a:r>
            <a:r>
              <a:rPr lang="pt-PT" sz="1300" b="1" kern="1200" dirty="0">
                <a:solidFill>
                  <a:srgbClr val="0070C0"/>
                </a:solidFill>
                <a:latin typeface="Tw Cen MT" panose="020B0602020104020603" pitchFamily="34" charset="0"/>
              </a:rPr>
              <a:t>aspetos relevantes </a:t>
            </a:r>
            <a:r>
              <a:rPr lang="pt-PT" sz="1300" kern="1200" dirty="0">
                <a:solidFill>
                  <a:prstClr val="black"/>
                </a:solidFill>
                <a:latin typeface="Tw Cen MT" panose="020B0602020104020603" pitchFamily="34" charset="0"/>
              </a:rPr>
              <a:t>para o programa de redução de água não faturada</a:t>
            </a:r>
          </a:p>
        </p:txBody>
      </p:sp>
      <p:sp>
        <p:nvSpPr>
          <p:cNvPr id="63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  <p:pic>
        <p:nvPicPr>
          <p:cNvPr id="64" name="Imagem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614" y="2051443"/>
            <a:ext cx="1046705" cy="15155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6" y="1128184"/>
            <a:ext cx="3789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3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visa 28"/>
          <p:cNvSpPr/>
          <p:nvPr/>
        </p:nvSpPr>
        <p:spPr>
          <a:xfrm>
            <a:off x="7274168" y="2250053"/>
            <a:ext cx="782052" cy="781200"/>
          </a:xfrm>
          <a:prstGeom prst="chevron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Divisa 29"/>
          <p:cNvSpPr/>
          <p:nvPr/>
        </p:nvSpPr>
        <p:spPr>
          <a:xfrm>
            <a:off x="7274168" y="3210819"/>
            <a:ext cx="782052" cy="78120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Divisa 30"/>
          <p:cNvSpPr/>
          <p:nvPr/>
        </p:nvSpPr>
        <p:spPr>
          <a:xfrm>
            <a:off x="7274168" y="4171136"/>
            <a:ext cx="782052" cy="78120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Divisa 18"/>
          <p:cNvSpPr/>
          <p:nvPr/>
        </p:nvSpPr>
        <p:spPr>
          <a:xfrm>
            <a:off x="7274168" y="1292577"/>
            <a:ext cx="782052" cy="781200"/>
          </a:xfrm>
          <a:prstGeom prst="chevron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1087311" y="1292577"/>
            <a:ext cx="3677194" cy="782396"/>
          </a:xfrm>
          <a:prstGeom prst="homePlat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01. Diagnóstico</a:t>
            </a:r>
          </a:p>
        </p:txBody>
      </p:sp>
      <p:sp>
        <p:nvSpPr>
          <p:cNvPr id="5" name="Pentágono 4"/>
          <p:cNvSpPr/>
          <p:nvPr/>
        </p:nvSpPr>
        <p:spPr>
          <a:xfrm>
            <a:off x="1087311" y="2251698"/>
            <a:ext cx="3677194" cy="78239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02. Plano de intervenção</a:t>
            </a:r>
          </a:p>
        </p:txBody>
      </p:sp>
      <p:sp>
        <p:nvSpPr>
          <p:cNvPr id="6" name="Pentágono 5"/>
          <p:cNvSpPr/>
          <p:nvPr/>
        </p:nvSpPr>
        <p:spPr>
          <a:xfrm>
            <a:off x="1087311" y="3210819"/>
            <a:ext cx="3677194" cy="7823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03. Implementação do plano</a:t>
            </a:r>
          </a:p>
        </p:txBody>
      </p:sp>
      <p:sp>
        <p:nvSpPr>
          <p:cNvPr id="7" name="Pentágono 6"/>
          <p:cNvSpPr/>
          <p:nvPr/>
        </p:nvSpPr>
        <p:spPr>
          <a:xfrm>
            <a:off x="1087311" y="4169941"/>
            <a:ext cx="3677194" cy="7823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04. Suporte técnico e controlo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50106" y="121616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950106" y="212119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950106" y="307143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919336" y="404966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1396162"/>
            <a:ext cx="378931" cy="360000"/>
          </a:xfrm>
          <a:prstGeom prst="rect">
            <a:avLst/>
          </a:prstGeom>
        </p:spPr>
      </p:pic>
      <p:pic>
        <p:nvPicPr>
          <p:cNvPr id="13" name="Picture 4" descr="C:\Users\pramalho\Downloads\worker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6" y="422966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3251432"/>
            <a:ext cx="378931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62" y="2301190"/>
            <a:ext cx="378931" cy="360000"/>
          </a:xfrm>
          <a:prstGeom prst="rect">
            <a:avLst/>
          </a:prstGeom>
        </p:spPr>
      </p:pic>
      <p:sp>
        <p:nvSpPr>
          <p:cNvPr id="18" name="Divisa 17"/>
          <p:cNvSpPr/>
          <p:nvPr/>
        </p:nvSpPr>
        <p:spPr>
          <a:xfrm>
            <a:off x="4528220" y="1292577"/>
            <a:ext cx="3528000" cy="782395"/>
          </a:xfrm>
          <a:prstGeom prst="chevr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do sistema de avaliação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Avaliação da performance dos DMC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Identificação de problemas e prioridades</a:t>
            </a:r>
          </a:p>
        </p:txBody>
      </p:sp>
      <p:sp>
        <p:nvSpPr>
          <p:cNvPr id="20" name="Divisa 19"/>
          <p:cNvSpPr/>
          <p:nvPr/>
        </p:nvSpPr>
        <p:spPr>
          <a:xfrm>
            <a:off x="4528220" y="2251698"/>
            <a:ext cx="3528000" cy="78239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das atividades a desenvolver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Cronograma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Recursos</a:t>
            </a:r>
          </a:p>
        </p:txBody>
      </p:sp>
      <p:sp>
        <p:nvSpPr>
          <p:cNvPr id="21" name="Divisa 20"/>
          <p:cNvSpPr/>
          <p:nvPr/>
        </p:nvSpPr>
        <p:spPr>
          <a:xfrm>
            <a:off x="4528220" y="3210819"/>
            <a:ext cx="3528000" cy="782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Programa de ações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Atividades operacionais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Capacitação das equipas</a:t>
            </a:r>
          </a:p>
        </p:txBody>
      </p:sp>
      <p:sp>
        <p:nvSpPr>
          <p:cNvPr id="22" name="Divisa 21"/>
          <p:cNvSpPr/>
          <p:nvPr/>
        </p:nvSpPr>
        <p:spPr>
          <a:xfrm>
            <a:off x="4528220" y="4169941"/>
            <a:ext cx="3528000" cy="782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Monitorização da performance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Análise de resultados</a:t>
            </a:r>
          </a:p>
        </p:txBody>
      </p:sp>
      <p:cxnSp>
        <p:nvCxnSpPr>
          <p:cNvPr id="23" name="Conexão em ângulos retos 22"/>
          <p:cNvCxnSpPr/>
          <p:nvPr/>
        </p:nvCxnSpPr>
        <p:spPr>
          <a:xfrm rot="10800000" flipH="1">
            <a:off x="919336" y="1576162"/>
            <a:ext cx="30770" cy="2833498"/>
          </a:xfrm>
          <a:prstGeom prst="bentConnector3">
            <a:avLst>
              <a:gd name="adj1" fmla="val -742931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 rot="-5400000">
            <a:off x="-137541" y="2804636"/>
            <a:ext cx="1315275" cy="40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Revisão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</p:spTree>
    <p:extLst>
      <p:ext uri="{BB962C8B-B14F-4D97-AF65-F5344CB8AC3E}">
        <p14:creationId xmlns:p14="http://schemas.microsoft.com/office/powerpoint/2010/main" val="127018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606528" y="1656520"/>
            <a:ext cx="8034088" cy="6052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: definir um programa estruturado</a:t>
            </a:r>
            <a:r>
              <a:rPr kumimoji="0" lang="pt-PT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pt-PT" sz="1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atividades</a:t>
            </a:r>
            <a:r>
              <a:rPr kumimoji="0" lang="pt-PT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para abordar os problemas identificados no diagnóstico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083304" y="1152788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Plano de intervenção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83304" y="2814544"/>
            <a:ext cx="1882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G1 – Monitorização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da performance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83304" y="3390418"/>
            <a:ext cx="1882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G2 – Monitorização de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vazão e pressão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83304" y="3992050"/>
            <a:ext cx="14223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G3 – Procedimentos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083304" y="4576443"/>
            <a:ext cx="1789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G4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– Dados e informação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419267" y="3253022"/>
            <a:ext cx="16563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E2 – Medição de vazão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419267" y="3706846"/>
            <a:ext cx="24082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E3 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– Deteção ativa de vazamentos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419267" y="4167726"/>
            <a:ext cx="2275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E4 – </a:t>
            </a:r>
            <a:r>
              <a:rPr lang="pt-PT" sz="1200" dirty="0">
                <a:latin typeface="Tw Cen MT" panose="020B0602020104020603" pitchFamily="34" charset="0"/>
              </a:rPr>
              <a:t>Deteção de ligações ilegais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419267" y="4617658"/>
            <a:ext cx="22606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E5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– Substituição de hidrômetros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7055238" y="2812076"/>
            <a:ext cx="20621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E6 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– Reparação de tubulações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7055238" y="3253022"/>
            <a:ext cx="17379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E7 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– Dados e informação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7055238" y="3706846"/>
            <a:ext cx="1371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E8 – Procedimentos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055238" y="4167726"/>
            <a:ext cx="18293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E9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t-PT" sz="1200" dirty="0">
                <a:latin typeface="Tw Cen MT" panose="020B0602020104020603" pitchFamily="34" charset="0"/>
              </a:rPr>
              <a:t>Plano de reabilitação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419267" y="2812076"/>
            <a:ext cx="17716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– Setorização da rede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28650" y="2332837"/>
            <a:ext cx="3317708" cy="388491"/>
          </a:xfrm>
          <a:prstGeom prst="rect">
            <a:avLst/>
          </a:prstGeom>
        </p:spPr>
        <p:txBody>
          <a:bodyPr wrap="square" lIns="90000" tIns="14059" rIns="28118" bIns="14059" anchor="ctr">
            <a:spAutoFit/>
          </a:bodyPr>
          <a:lstStyle>
            <a:defPPr>
              <a:defRPr lang="en-US"/>
            </a:defPPr>
            <a:lvl1pPr defTabSz="1640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/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PT" sz="1400" b="1" dirty="0">
                <a:solidFill>
                  <a:schemeClr val="accent6"/>
                </a:solidFill>
                <a:latin typeface="Tw Cen MT" panose="020B0602020104020603" pitchFamily="34" charset="0"/>
              </a:rPr>
              <a:t>Atividades gerais </a:t>
            </a:r>
            <a:r>
              <a:rPr lang="pt-PT" dirty="0">
                <a:latin typeface="Tw Cen MT" panose="020B0602020104020603" pitchFamily="34" charset="0"/>
              </a:rPr>
              <a:t>destinadas a abordar problemas relativos à entidade e sua organização</a:t>
            </a:r>
            <a:endParaRPr lang="en-GB" sz="1400" b="1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010191" y="2332838"/>
            <a:ext cx="4780476" cy="388491"/>
          </a:xfrm>
          <a:prstGeom prst="rect">
            <a:avLst/>
          </a:prstGeom>
        </p:spPr>
        <p:txBody>
          <a:bodyPr wrap="square" lIns="90000" tIns="14059" rIns="28118" bIns="14059" anchor="ctr">
            <a:spAutoFit/>
          </a:bodyPr>
          <a:lstStyle>
            <a:defPPr>
              <a:defRPr lang="en-US"/>
            </a:defPPr>
            <a:lvl1pPr defTabSz="1640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/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PT" sz="1400" b="1" dirty="0">
                <a:solidFill>
                  <a:schemeClr val="accent4"/>
                </a:solidFill>
                <a:latin typeface="Tw Cen MT" panose="020B0602020104020603" pitchFamily="34" charset="0"/>
              </a:rPr>
              <a:t>Atividades específicas </a:t>
            </a:r>
            <a:r>
              <a:rPr lang="pt-PT" dirty="0">
                <a:latin typeface="Tw Cen MT" panose="020B0602020104020603" pitchFamily="34" charset="0"/>
              </a:rPr>
              <a:t>de natureza mais operacional, destinadas a abordar problemas concretos em determinados DMC</a:t>
            </a:r>
            <a:endParaRPr lang="en-GB" sz="1400" b="1" dirty="0">
              <a:solidFill>
                <a:schemeClr val="accent4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3595" y="2874724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23595" y="3448402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23595" y="4022080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23595" y="4595757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40300" y="2874724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40300" y="3314642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140300" y="4194477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40300" y="4634394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21015" y="2874724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821015" y="3314642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821015" y="4194477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40300" y="3754560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821015" y="3754560"/>
            <a:ext cx="216000" cy="21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9" y="1111774"/>
            <a:ext cx="378931" cy="360000"/>
          </a:xfrm>
          <a:prstGeom prst="rect">
            <a:avLst/>
          </a:prstGeom>
        </p:spPr>
      </p:pic>
      <p:sp>
        <p:nvSpPr>
          <p:cNvPr id="40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</p:spTree>
    <p:extLst>
      <p:ext uri="{BB962C8B-B14F-4D97-AF65-F5344CB8AC3E}">
        <p14:creationId xmlns:p14="http://schemas.microsoft.com/office/powerpoint/2010/main" val="120403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082414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Plano de intervenção | Exemplo</a:t>
            </a:r>
          </a:p>
        </p:txBody>
      </p:sp>
      <p:pic>
        <p:nvPicPr>
          <p:cNvPr id="1026" name="Imagem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65" y="1722261"/>
            <a:ext cx="2700627" cy="13544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704875" y="1739495"/>
            <a:ext cx="7857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Atividade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817991" y="1747848"/>
            <a:ext cx="24082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E3 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– Deteção ativa de vazamentos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704875" y="2151034"/>
            <a:ext cx="10583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Sub-atividade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817990" y="2158193"/>
            <a:ext cx="40993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E3.3a 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– Geofonamento da rede – inspeção completa de DMC</a:t>
            </a:r>
            <a:endParaRPr kumimoji="0" lang="pt-BR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704875" y="2562573"/>
            <a:ext cx="4908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Área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817991" y="2568538"/>
            <a:ext cx="23118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Sistema de distribuição R4,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DMC 6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704875" y="2974112"/>
            <a:ext cx="840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Prioridade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1817991" y="2978883"/>
            <a:ext cx="19239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1 (Extremamente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prioritário)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704875" y="3385651"/>
            <a:ext cx="9256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Responsável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1817991" y="3389228"/>
            <a:ext cx="20712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Chefe de rede da zona Norte 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732896" y="3797190"/>
            <a:ext cx="5998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Equipe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1817991" y="3799573"/>
            <a:ext cx="18246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Equipe de deteção ativa 3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732896" y="4208729"/>
            <a:ext cx="973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Equipamento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1817991" y="4209918"/>
            <a:ext cx="1385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Geofone</a:t>
            </a:r>
            <a:r>
              <a:rPr lang="pt-PT" altLang="pt-PT" sz="12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e </a:t>
            </a:r>
            <a:r>
              <a:rPr lang="pt-PT" altLang="pt-PT" sz="1200" i="1" dirty="0" err="1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leak</a:t>
            </a:r>
            <a:r>
              <a:rPr lang="pt-PT" altLang="pt-PT" sz="1200" i="1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200" i="1" dirty="0" err="1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pen</a:t>
            </a:r>
            <a:endParaRPr kumimoji="0" lang="pt-PT" altLang="pt-PT" sz="12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732896" y="4620267"/>
            <a:ext cx="653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200" dirty="0">
                <a:latin typeface="Tw Cen MT" panose="020B0602020104020603" pitchFamily="34" charset="0"/>
                <a:cs typeface="Times New Roman" pitchFamily="18" charset="0"/>
              </a:rPr>
              <a:t>Período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1817991" y="4620266"/>
            <a:ext cx="17956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3 semanas (8 a 26 março)</a:t>
            </a:r>
            <a:endParaRPr kumimoji="0" lang="pt-PT" altLang="pt-PT" sz="12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 rot="16200000" flipH="1">
            <a:off x="3220502" y="-424663"/>
            <a:ext cx="0" cy="50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02" y="3276252"/>
            <a:ext cx="1026000" cy="13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  <p:cxnSp>
        <p:nvCxnSpPr>
          <p:cNvPr id="28" name="Conexão reta 27"/>
          <p:cNvCxnSpPr/>
          <p:nvPr/>
        </p:nvCxnSpPr>
        <p:spPr>
          <a:xfrm rot="16200000" flipH="1">
            <a:off x="3220502" y="-13540"/>
            <a:ext cx="0" cy="50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/>
          <p:cNvCxnSpPr/>
          <p:nvPr/>
        </p:nvCxnSpPr>
        <p:spPr>
          <a:xfrm rot="16200000" flipH="1">
            <a:off x="3220502" y="397583"/>
            <a:ext cx="0" cy="50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/>
          <p:cNvCxnSpPr/>
          <p:nvPr/>
        </p:nvCxnSpPr>
        <p:spPr>
          <a:xfrm rot="16200000" flipH="1">
            <a:off x="3220502" y="808706"/>
            <a:ext cx="0" cy="50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/>
          <p:cNvCxnSpPr/>
          <p:nvPr/>
        </p:nvCxnSpPr>
        <p:spPr>
          <a:xfrm rot="16200000" flipH="1">
            <a:off x="3220501" y="1219829"/>
            <a:ext cx="0" cy="50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/>
          <p:cNvCxnSpPr/>
          <p:nvPr/>
        </p:nvCxnSpPr>
        <p:spPr>
          <a:xfrm rot="16200000" flipH="1">
            <a:off x="3220501" y="1630952"/>
            <a:ext cx="0" cy="50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/>
          <p:nvPr/>
        </p:nvCxnSpPr>
        <p:spPr>
          <a:xfrm rot="16200000" flipH="1">
            <a:off x="3220501" y="2042075"/>
            <a:ext cx="0" cy="50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940" y="1268016"/>
            <a:ext cx="917237" cy="13248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6"/>
          <a:srcRect b="16589"/>
          <a:stretch/>
        </p:blipFill>
        <p:spPr>
          <a:xfrm>
            <a:off x="5566664" y="3276252"/>
            <a:ext cx="2186772" cy="13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9" y="1111774"/>
            <a:ext cx="3789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visa 28"/>
          <p:cNvSpPr/>
          <p:nvPr/>
        </p:nvSpPr>
        <p:spPr>
          <a:xfrm>
            <a:off x="7274168" y="2250053"/>
            <a:ext cx="782052" cy="781200"/>
          </a:xfrm>
          <a:prstGeom prst="chevron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Divisa 29"/>
          <p:cNvSpPr/>
          <p:nvPr/>
        </p:nvSpPr>
        <p:spPr>
          <a:xfrm>
            <a:off x="7274168" y="3212014"/>
            <a:ext cx="782052" cy="781200"/>
          </a:xfrm>
          <a:prstGeom prst="chevron">
            <a:avLst>
              <a:gd name="adj" fmla="val 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Divisa 30"/>
          <p:cNvSpPr/>
          <p:nvPr/>
        </p:nvSpPr>
        <p:spPr>
          <a:xfrm>
            <a:off x="7274168" y="4171136"/>
            <a:ext cx="782052" cy="78120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Divisa 18"/>
          <p:cNvSpPr/>
          <p:nvPr/>
        </p:nvSpPr>
        <p:spPr>
          <a:xfrm>
            <a:off x="7274168" y="1292577"/>
            <a:ext cx="782052" cy="781200"/>
          </a:xfrm>
          <a:prstGeom prst="chevron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1087311" y="1292577"/>
            <a:ext cx="3677194" cy="782396"/>
          </a:xfrm>
          <a:prstGeom prst="homePlat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01. Diagnóstico</a:t>
            </a:r>
          </a:p>
        </p:txBody>
      </p:sp>
      <p:sp>
        <p:nvSpPr>
          <p:cNvPr id="5" name="Pentágono 4"/>
          <p:cNvSpPr/>
          <p:nvPr/>
        </p:nvSpPr>
        <p:spPr>
          <a:xfrm>
            <a:off x="1087311" y="2251698"/>
            <a:ext cx="3677194" cy="782396"/>
          </a:xfrm>
          <a:prstGeom prst="homePlat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02. Plano de intervenção</a:t>
            </a:r>
          </a:p>
        </p:txBody>
      </p:sp>
      <p:sp>
        <p:nvSpPr>
          <p:cNvPr id="6" name="Pentágono 5"/>
          <p:cNvSpPr/>
          <p:nvPr/>
        </p:nvSpPr>
        <p:spPr>
          <a:xfrm>
            <a:off x="1087311" y="3210819"/>
            <a:ext cx="3677194" cy="782396"/>
          </a:xfrm>
          <a:prstGeom prst="homePlat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03. Implementação do plano</a:t>
            </a:r>
          </a:p>
        </p:txBody>
      </p:sp>
      <p:sp>
        <p:nvSpPr>
          <p:cNvPr id="7" name="Pentágono 6"/>
          <p:cNvSpPr/>
          <p:nvPr/>
        </p:nvSpPr>
        <p:spPr>
          <a:xfrm>
            <a:off x="1087311" y="4169941"/>
            <a:ext cx="3677194" cy="78239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04. Suporte técnico e controlo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50106" y="121616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950106" y="212119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950106" y="307143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919336" y="404966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1396162"/>
            <a:ext cx="378931" cy="360000"/>
          </a:xfrm>
          <a:prstGeom prst="rect">
            <a:avLst/>
          </a:prstGeom>
        </p:spPr>
      </p:pic>
      <p:pic>
        <p:nvPicPr>
          <p:cNvPr id="13" name="Picture 4" descr="C:\Users\pramalho\Downloads\worker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6" y="422966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3251432"/>
            <a:ext cx="378931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62" y="2301190"/>
            <a:ext cx="378931" cy="360000"/>
          </a:xfrm>
          <a:prstGeom prst="rect">
            <a:avLst/>
          </a:prstGeom>
        </p:spPr>
      </p:pic>
      <p:sp>
        <p:nvSpPr>
          <p:cNvPr id="18" name="Divisa 17"/>
          <p:cNvSpPr/>
          <p:nvPr/>
        </p:nvSpPr>
        <p:spPr>
          <a:xfrm>
            <a:off x="4528220" y="1292577"/>
            <a:ext cx="3528000" cy="782395"/>
          </a:xfrm>
          <a:prstGeom prst="chevr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do sistema de avaliação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Avaliação da performance dos DMC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Identificação de problemas e prioridades</a:t>
            </a:r>
          </a:p>
        </p:txBody>
      </p:sp>
      <p:sp>
        <p:nvSpPr>
          <p:cNvPr id="20" name="Divisa 19"/>
          <p:cNvSpPr/>
          <p:nvPr/>
        </p:nvSpPr>
        <p:spPr>
          <a:xfrm>
            <a:off x="4528220" y="2251698"/>
            <a:ext cx="3528000" cy="782395"/>
          </a:xfrm>
          <a:prstGeom prst="chevr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das atividades a desenvolver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Cronograma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Recursos</a:t>
            </a:r>
          </a:p>
        </p:txBody>
      </p:sp>
      <p:sp>
        <p:nvSpPr>
          <p:cNvPr id="21" name="Divisa 20"/>
          <p:cNvSpPr/>
          <p:nvPr/>
        </p:nvSpPr>
        <p:spPr>
          <a:xfrm>
            <a:off x="4528220" y="3210819"/>
            <a:ext cx="3528000" cy="782395"/>
          </a:xfrm>
          <a:prstGeom prst="chevron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Programa de ações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Atividades operacionais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Capacitação das equipas</a:t>
            </a:r>
          </a:p>
        </p:txBody>
      </p:sp>
      <p:sp>
        <p:nvSpPr>
          <p:cNvPr id="22" name="Divisa 21"/>
          <p:cNvSpPr/>
          <p:nvPr/>
        </p:nvSpPr>
        <p:spPr>
          <a:xfrm>
            <a:off x="4528220" y="4169941"/>
            <a:ext cx="3528000" cy="782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Monitorização da performance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Análise de resultados</a:t>
            </a:r>
          </a:p>
        </p:txBody>
      </p:sp>
      <p:cxnSp>
        <p:nvCxnSpPr>
          <p:cNvPr id="23" name="Conexão em ângulos retos 22"/>
          <p:cNvCxnSpPr/>
          <p:nvPr/>
        </p:nvCxnSpPr>
        <p:spPr>
          <a:xfrm rot="10800000" flipH="1">
            <a:off x="919336" y="1576162"/>
            <a:ext cx="30770" cy="2833498"/>
          </a:xfrm>
          <a:prstGeom prst="bentConnector3">
            <a:avLst>
              <a:gd name="adj1" fmla="val -742931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 rot="-5400000">
            <a:off x="-137541" y="2804636"/>
            <a:ext cx="1315275" cy="40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Revisão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</p:spTree>
    <p:extLst>
      <p:ext uri="{BB962C8B-B14F-4D97-AF65-F5344CB8AC3E}">
        <p14:creationId xmlns:p14="http://schemas.microsoft.com/office/powerpoint/2010/main" val="1796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44015" y="1832253"/>
            <a:ext cx="8336637" cy="286392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spc="100" baseline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pt-PT" sz="3200" b="1" i="0" u="none" strike="noStrike" kern="1200" cap="none" spc="10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1. </a:t>
            </a:r>
            <a:r>
              <a:rPr kumimoji="0" lang="pt-PT" sz="2400" b="0" i="0" u="none" strike="noStrike" kern="1200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Introdução</a:t>
            </a:r>
          </a:p>
          <a:p>
            <a:pPr marR="0" lvl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pt-PT" sz="3200" b="1" i="0" u="none" strike="noStrike" kern="1200" cap="none" spc="10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2. </a:t>
            </a:r>
            <a:r>
              <a:rPr kumimoji="0" lang="pt-PT" sz="2400" b="0" i="0" u="none" strike="noStrike" kern="1200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Método para a redução de perdas de água</a:t>
            </a:r>
          </a:p>
          <a:p>
            <a:pPr marR="0" lvl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pt-PT" sz="3200" b="1" i="0" u="none" strike="noStrike" kern="1200" cap="none" spc="10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3. </a:t>
            </a:r>
            <a:r>
              <a:rPr lang="pt-PT" sz="2400" dirty="0">
                <a:solidFill>
                  <a:schemeClr val="tx1"/>
                </a:solidFill>
                <a:latin typeface="+mj-lt"/>
              </a:rPr>
              <a:t>Caso de estudo</a:t>
            </a:r>
            <a:endParaRPr kumimoji="0" lang="pt-PT" sz="2400" i="0" u="none" strike="noStrike" kern="1200" cap="none" spc="10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lvl="0" algn="l">
              <a:spcAft>
                <a:spcPts val="1200"/>
              </a:spcAft>
              <a:defRPr/>
            </a:pPr>
            <a:r>
              <a:rPr lang="pt-PT" b="1" dirty="0">
                <a:solidFill>
                  <a:srgbClr val="0070C0"/>
                </a:solidFill>
                <a:latin typeface="+mj-lt"/>
              </a:rPr>
              <a:t>4</a:t>
            </a:r>
            <a:r>
              <a:rPr lang="pt-PT" b="1" baseline="0" dirty="0">
                <a:solidFill>
                  <a:srgbClr val="0070C0"/>
                </a:solidFill>
                <a:latin typeface="+mj-lt"/>
              </a:rPr>
              <a:t>.</a:t>
            </a:r>
            <a:r>
              <a:rPr lang="pt-PT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pt-PT" sz="2400" dirty="0">
                <a:solidFill>
                  <a:schemeClr val="tx1"/>
                </a:solidFill>
                <a:latin typeface="+mj-lt"/>
              </a:rPr>
              <a:t>Considerações finais</a:t>
            </a:r>
            <a:endParaRPr kumimoji="0" lang="pt-PT" sz="2400" b="0" i="0" u="none" strike="noStrike" kern="1200" cap="none" spc="10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44015" y="55552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spc="100" baseline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77911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080000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Implementação</a:t>
            </a: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do plano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628651" y="1656520"/>
            <a:ext cx="6947484" cy="3488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Objetivo: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implementar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no campo</a:t>
            </a:r>
            <a:r>
              <a:rPr kumimoji="0" lang="pt-PT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as atividades definidas no plano de intervenção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28650" y="1955719"/>
            <a:ext cx="5314951" cy="277929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Tw Cen MT" panose="020B0602020104020603" pitchFamily="34" charset="0"/>
              </a:rPr>
              <a:t>Fase operacional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Tw Cen MT" panose="020B0602020104020603" pitchFamily="34" charset="0"/>
              </a:rPr>
              <a:t>Garantir que as atividades são realizadas de acordo com o planejado e com os recursos necessários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Tw Cen MT" panose="020B0602020104020603" pitchFamily="34" charset="0"/>
              </a:rPr>
              <a:t>Desenvolvimento de procedimentos detalhados de apoio às equipes operacionais, adaptados à realidade de cada EG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Tw Cen MT" panose="020B0602020104020603" pitchFamily="34" charset="0"/>
              </a:rPr>
              <a:t>Monitorização e controlo periódico das atividades (nível de implementação da atividade e performance dos sistemas</a:t>
            </a:r>
            <a:r>
              <a:rPr lang="pt-PT" sz="1400" dirty="0"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033568" y="4472768"/>
            <a:ext cx="2280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Exemplo de procedimento para deteção acústica com </a:t>
            </a:r>
            <a:r>
              <a:rPr kumimoji="0" lang="pt-PT" altLang="pt-PT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loggers</a:t>
            </a:r>
            <a:endParaRPr kumimoji="0" lang="pt-PT" altLang="pt-PT" sz="12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6" y="1179947"/>
            <a:ext cx="378931" cy="360000"/>
          </a:xfrm>
          <a:prstGeom prst="rect">
            <a:avLst/>
          </a:prstGeom>
        </p:spPr>
      </p:pic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667" y="2126975"/>
            <a:ext cx="2161868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visa 28"/>
          <p:cNvSpPr/>
          <p:nvPr/>
        </p:nvSpPr>
        <p:spPr>
          <a:xfrm>
            <a:off x="7274168" y="2250053"/>
            <a:ext cx="782052" cy="781200"/>
          </a:xfrm>
          <a:prstGeom prst="chevron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Divisa 29"/>
          <p:cNvSpPr/>
          <p:nvPr/>
        </p:nvSpPr>
        <p:spPr>
          <a:xfrm>
            <a:off x="7274168" y="3210819"/>
            <a:ext cx="782052" cy="781200"/>
          </a:xfrm>
          <a:prstGeom prst="chevron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Divisa 30"/>
          <p:cNvSpPr/>
          <p:nvPr/>
        </p:nvSpPr>
        <p:spPr>
          <a:xfrm>
            <a:off x="7274168" y="4171136"/>
            <a:ext cx="782052" cy="781200"/>
          </a:xfrm>
          <a:prstGeom prst="chevron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Divisa 18"/>
          <p:cNvSpPr/>
          <p:nvPr/>
        </p:nvSpPr>
        <p:spPr>
          <a:xfrm>
            <a:off x="7274168" y="1292577"/>
            <a:ext cx="782052" cy="781200"/>
          </a:xfrm>
          <a:prstGeom prst="chevron">
            <a:avLst>
              <a:gd name="adj" fmla="val 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2313" algn="ctr"/>
            <a:endParaRPr lang="pt-PT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1087311" y="1292577"/>
            <a:ext cx="3677194" cy="782396"/>
          </a:xfrm>
          <a:prstGeom prst="homePlat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01. Diagnóstico</a:t>
            </a:r>
          </a:p>
        </p:txBody>
      </p:sp>
      <p:sp>
        <p:nvSpPr>
          <p:cNvPr id="5" name="Pentágono 4"/>
          <p:cNvSpPr/>
          <p:nvPr/>
        </p:nvSpPr>
        <p:spPr>
          <a:xfrm>
            <a:off x="1087311" y="2251698"/>
            <a:ext cx="3677194" cy="782396"/>
          </a:xfrm>
          <a:prstGeom prst="homePlat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02. Plano de intervenção</a:t>
            </a:r>
          </a:p>
        </p:txBody>
      </p:sp>
      <p:sp>
        <p:nvSpPr>
          <p:cNvPr id="6" name="Pentágono 5"/>
          <p:cNvSpPr/>
          <p:nvPr/>
        </p:nvSpPr>
        <p:spPr>
          <a:xfrm>
            <a:off x="1087311" y="3210819"/>
            <a:ext cx="3677194" cy="782396"/>
          </a:xfrm>
          <a:prstGeom prst="homePlat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03. Implementação do plano</a:t>
            </a:r>
          </a:p>
        </p:txBody>
      </p:sp>
      <p:sp>
        <p:nvSpPr>
          <p:cNvPr id="7" name="Pentágono 6"/>
          <p:cNvSpPr/>
          <p:nvPr/>
        </p:nvSpPr>
        <p:spPr>
          <a:xfrm>
            <a:off x="1087311" y="4169941"/>
            <a:ext cx="3677194" cy="782396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722313"/>
            <a:r>
              <a:rPr lang="pt-PT" sz="1800" dirty="0">
                <a:latin typeface="Tw Cen MT" panose="020B0602020104020603" pitchFamily="34" charset="0"/>
              </a:rPr>
              <a:t>04. Suporte técnico e controlo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50106" y="121616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950106" y="212119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950106" y="3071432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919336" y="4049660"/>
            <a:ext cx="75786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1396162"/>
            <a:ext cx="378931" cy="360000"/>
          </a:xfrm>
          <a:prstGeom prst="rect">
            <a:avLst/>
          </a:prstGeom>
        </p:spPr>
      </p:pic>
      <p:pic>
        <p:nvPicPr>
          <p:cNvPr id="13" name="Picture 4" descr="C:\Users\pramalho\Downloads\worker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6" y="422966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6" y="3251432"/>
            <a:ext cx="378931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62" y="2301190"/>
            <a:ext cx="378931" cy="360000"/>
          </a:xfrm>
          <a:prstGeom prst="rect">
            <a:avLst/>
          </a:prstGeom>
        </p:spPr>
      </p:pic>
      <p:sp>
        <p:nvSpPr>
          <p:cNvPr id="18" name="Divisa 17"/>
          <p:cNvSpPr/>
          <p:nvPr/>
        </p:nvSpPr>
        <p:spPr>
          <a:xfrm>
            <a:off x="4528220" y="1292577"/>
            <a:ext cx="3528000" cy="782395"/>
          </a:xfrm>
          <a:prstGeom prst="chevr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do sistema de avaliação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Avaliação da performance dos DMC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Identificação de problemas e prioridades</a:t>
            </a:r>
          </a:p>
        </p:txBody>
      </p:sp>
      <p:sp>
        <p:nvSpPr>
          <p:cNvPr id="20" name="Divisa 19"/>
          <p:cNvSpPr/>
          <p:nvPr/>
        </p:nvSpPr>
        <p:spPr>
          <a:xfrm>
            <a:off x="4528220" y="2251698"/>
            <a:ext cx="3528000" cy="782395"/>
          </a:xfrm>
          <a:prstGeom prst="chevr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Definição das atividades a desenvolver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Cronograma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Recursos</a:t>
            </a:r>
          </a:p>
        </p:txBody>
      </p:sp>
      <p:sp>
        <p:nvSpPr>
          <p:cNvPr id="21" name="Divisa 20"/>
          <p:cNvSpPr/>
          <p:nvPr/>
        </p:nvSpPr>
        <p:spPr>
          <a:xfrm>
            <a:off x="4528220" y="3210819"/>
            <a:ext cx="3528000" cy="782395"/>
          </a:xfrm>
          <a:prstGeom prst="chevr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Programa de ações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Atividades operacionais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Capacitação das equipas</a:t>
            </a:r>
          </a:p>
        </p:txBody>
      </p:sp>
      <p:sp>
        <p:nvSpPr>
          <p:cNvPr id="22" name="Divisa 21"/>
          <p:cNvSpPr/>
          <p:nvPr/>
        </p:nvSpPr>
        <p:spPr>
          <a:xfrm>
            <a:off x="4528220" y="4169941"/>
            <a:ext cx="3528000" cy="78239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Monitorização da performance</a:t>
            </a:r>
          </a:p>
          <a:p>
            <a:pPr indent="79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bg1"/>
                </a:solidFill>
                <a:latin typeface="Tw Cen MT" panose="020B0602020104020603" pitchFamily="34" charset="0"/>
              </a:rPr>
              <a:t> Análise de resultados</a:t>
            </a:r>
          </a:p>
        </p:txBody>
      </p:sp>
      <p:cxnSp>
        <p:nvCxnSpPr>
          <p:cNvPr id="23" name="Conexão em ângulos retos 22"/>
          <p:cNvCxnSpPr/>
          <p:nvPr/>
        </p:nvCxnSpPr>
        <p:spPr>
          <a:xfrm rot="10800000" flipH="1">
            <a:off x="919336" y="1576162"/>
            <a:ext cx="30770" cy="2833498"/>
          </a:xfrm>
          <a:prstGeom prst="bentConnector3">
            <a:avLst>
              <a:gd name="adj1" fmla="val -742931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 rot="-5400000">
            <a:off x="-137541" y="2804636"/>
            <a:ext cx="1315275" cy="40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Revisão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</p:spTree>
    <p:extLst>
      <p:ext uri="{BB962C8B-B14F-4D97-AF65-F5344CB8AC3E}">
        <p14:creationId xmlns:p14="http://schemas.microsoft.com/office/powerpoint/2010/main" val="49862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061786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Suporte</a:t>
            </a: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técnico e controlo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628650" y="1656520"/>
            <a:ext cx="8034088" cy="3488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monitorizar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pt-PT" sz="1600" b="1" dirty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controlar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lang="pt-PT" sz="1600" b="1" dirty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avaliar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os resultados da implementação do plano</a:t>
            </a:r>
          </a:p>
        </p:txBody>
      </p:sp>
      <p:pic>
        <p:nvPicPr>
          <p:cNvPr id="3074" name="Picture 2" descr="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0" y="2338473"/>
            <a:ext cx="4353470" cy="20094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8650" y="2053588"/>
            <a:ext cx="388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400" b="1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Ferramenta de monitorização de vazão e pressão</a:t>
            </a:r>
            <a:endParaRPr kumimoji="0" lang="pt-PT" altLang="pt-P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8649" y="2835895"/>
            <a:ext cx="388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Deteção</a:t>
            </a:r>
            <a:r>
              <a:rPr lang="pt-PT" sz="1400" b="1" dirty="0">
                <a:latin typeface="Tw Cen MT" panose="020B0602020104020603" pitchFamily="34" charset="0"/>
                <a:ea typeface="Karla" panose="020B0604020202020204" charset="0"/>
              </a:rPr>
              <a:t> 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de eventos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anómalos</a:t>
            </a:r>
            <a:r>
              <a:rPr lang="pt-PT" sz="1400" b="1" dirty="0">
                <a:latin typeface="Tw Cen MT" panose="020B0602020104020603" pitchFamily="34" charset="0"/>
                <a:ea typeface="Karla" panose="020B0604020202020204" charset="0"/>
              </a:rPr>
              <a:t> 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na rede </a:t>
            </a:r>
            <a:b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</a:br>
            <a:r>
              <a:rPr lang="pt-PT" sz="14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Karla" panose="020B0604020202020204" charset="0"/>
              </a:rPr>
              <a:t>Aumentos de vazão, roturas e vazamentos, falhas de macromedição, operações de manutenção, …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8649" y="3769534"/>
            <a:ext cx="403960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Eventos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são detetados através da comparação com o padrão típico de cada DMC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28649" y="4446694"/>
            <a:ext cx="668655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Geração de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alertas em tempo real 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por correio eletrónico permite uma resposta mais rápida, com os benefícios associados em termos da qualidade do serviço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8649" y="2415217"/>
            <a:ext cx="3820367" cy="33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Tratamento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estatístico</a:t>
            </a:r>
            <a:r>
              <a:rPr lang="pt-PT" sz="1400" b="1" dirty="0">
                <a:latin typeface="Tw Cen MT" panose="020B0602020104020603" pitchFamily="34" charset="0"/>
                <a:ea typeface="Karla" panose="020B0604020202020204" charset="0"/>
              </a:rPr>
              <a:t> 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de dados</a:t>
            </a: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  <p:pic>
        <p:nvPicPr>
          <p:cNvPr id="11" name="Picture 4" descr="C:\Users\pramalho\Downloads\worker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" y="115200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8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628650" y="1656520"/>
            <a:ext cx="8034088" cy="3488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monitorizar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pt-PT" sz="1600" b="1" dirty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controlar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lang="pt-PT" sz="1600" b="1" dirty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avaliar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os resultados da implementação do plano</a:t>
            </a:r>
          </a:p>
        </p:txBody>
      </p:sp>
      <p:pic>
        <p:nvPicPr>
          <p:cNvPr id="307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"/>
          <a:stretch>
            <a:fillRect/>
          </a:stretch>
        </p:blipFill>
        <p:spPr bwMode="auto">
          <a:xfrm>
            <a:off x="5005142" y="2403075"/>
            <a:ext cx="3943350" cy="23043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8650" y="2053588"/>
            <a:ext cx="45118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400" b="1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Ferramenta de avaliação e monitorização da performance</a:t>
            </a:r>
            <a:endParaRPr kumimoji="0" lang="pt-PT" altLang="pt-P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8649" y="3120451"/>
            <a:ext cx="43200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Determina o grau de sucesso de implementação do plano e a distância às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metas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estabelecidas</a:t>
            </a:r>
            <a:endParaRPr lang="pt-PT" sz="1400" i="1" dirty="0">
              <a:latin typeface="Tw Cen MT" panose="020B0602020104020603" pitchFamily="34" charset="0"/>
              <a:ea typeface="Karla" panose="020B060402020202020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8649" y="3825685"/>
            <a:ext cx="43200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Permite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redefinir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atividades alternativas 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ajustar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os recursos necessários à realização das atividades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8649" y="4530918"/>
            <a:ext cx="4320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Permite a redefinição de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áreas prioritárias 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de atuação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8648" y="2415217"/>
            <a:ext cx="418398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Suporta a monitorização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quantitativa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qualitativa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da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performance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através de indicadores-chave</a:t>
            </a: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23" y="2099984"/>
            <a:ext cx="2330867" cy="1346597"/>
          </a:xfrm>
          <a:prstGeom prst="rect">
            <a:avLst/>
          </a:prstGeom>
        </p:spPr>
      </p:pic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1061786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Suporte</a:t>
            </a: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técnico e controlo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" descr="C:\Users\pramalho\Downloads\worker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" y="115200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4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628650" y="1656520"/>
            <a:ext cx="8034088" cy="3488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monitorizar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pt-PT" sz="1600" b="1" dirty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controlar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lang="pt-PT" sz="1600" b="1" dirty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avaliar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os resultados da implementação do plano</a:t>
            </a:r>
          </a:p>
        </p:txBody>
      </p:sp>
      <p:pic>
        <p:nvPicPr>
          <p:cNvPr id="4098" name="Picture 2" descr="Optimized-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5" y="2424498"/>
            <a:ext cx="4454703" cy="2211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8650" y="2053588"/>
            <a:ext cx="37295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400" b="1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Ferramenta de controlo operacional (workwise)</a:t>
            </a:r>
            <a:endParaRPr kumimoji="0" lang="pt-PT" altLang="pt-P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8649" y="2415217"/>
            <a:ext cx="302895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Assegura a gestão de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intervenções nas redes 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de água 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8647" y="3162329"/>
            <a:ext cx="377767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Permite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acompanhar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planejar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as atividades de exploração e manutenção da rede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8646" y="3909441"/>
            <a:ext cx="38258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Permite um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controlo efetivo 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dos trabalhos operacionais, a consulta geográfica de intervenções e o controlo dos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Karla" panose="020B0604020202020204" charset="0"/>
              </a:rPr>
              <a:t>recursos</a:t>
            </a:r>
            <a:r>
              <a:rPr lang="pt-PT" sz="1400" dirty="0">
                <a:latin typeface="Tw Cen MT" panose="020B0602020104020603" pitchFamily="34" charset="0"/>
                <a:ea typeface="Karla" panose="020B0604020202020204" charset="0"/>
              </a:rPr>
              <a:t> utilizados</a:t>
            </a:r>
          </a:p>
        </p:txBody>
      </p:sp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2600" dirty="0">
                <a:solidFill>
                  <a:srgbClr val="0070C0"/>
                </a:solidFill>
                <a:latin typeface="Tw Cen MT" panose="020B0602020104020603" pitchFamily="34" charset="0"/>
              </a:rPr>
              <a:t>MÉTODO PARA A REDUÇÃO DE PERDAS DE ÁGUA</a:t>
            </a: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1061786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Suporte</a:t>
            </a: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técnico e controlo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" descr="C:\Users\pramalho\Downloads\worker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" y="1152000"/>
            <a:ext cx="3789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6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3332" y="1935495"/>
            <a:ext cx="1393200" cy="1393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2361750" y="1787846"/>
            <a:ext cx="6159398" cy="1068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sz="6000" b="0" dirty="0">
                <a:solidFill>
                  <a:srgbClr val="FFFFFF"/>
                </a:solidFill>
                <a:latin typeface="+mj-lt"/>
              </a:rPr>
              <a:t>CASO DE ESTUDO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350" y="4193298"/>
            <a:ext cx="5096228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 defTabSz="914400">
              <a:defRPr/>
            </a:pPr>
            <a:r>
              <a:rPr lang="pt-PT" sz="1400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XX Exposição de Experiências Municipais em Saneamento</a:t>
            </a:r>
          </a:p>
          <a:p>
            <a:pPr lvl="0" defTabSz="914400">
              <a:defRPr/>
            </a:pP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16</a:t>
            </a:r>
            <a:r>
              <a:rPr kumimoji="0" lang="pt-PT" sz="1400" b="0" i="0" u="none" strike="noStrike" kern="0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a 19 m</a:t>
            </a: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aio 2016</a:t>
            </a:r>
          </a:p>
        </p:txBody>
      </p:sp>
      <p:sp>
        <p:nvSpPr>
          <p:cNvPr id="8" name="Shape 77"/>
          <p:cNvSpPr txBox="1">
            <a:spLocks/>
          </p:cNvSpPr>
          <p:nvPr/>
        </p:nvSpPr>
        <p:spPr>
          <a:xfrm>
            <a:off x="2403790" y="2901795"/>
            <a:ext cx="6117358" cy="739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9pPr>
          </a:lstStyle>
          <a:p>
            <a:pPr defTabSz="914400">
              <a:lnSpc>
                <a:spcPts val="2800"/>
              </a:lnSpc>
              <a:spcBef>
                <a:spcPts val="0"/>
              </a:spcBef>
              <a:buNone/>
            </a:pPr>
            <a:r>
              <a:rPr lang="pt-PT" sz="2000" i="1" kern="0" dirty="0">
                <a:solidFill>
                  <a:srgbClr val="000000"/>
                </a:solidFill>
                <a:latin typeface="+mj-lt"/>
              </a:rPr>
              <a:t>Como promover a redução de perdas de água através de projetos integrados com diferentes entidades gestoras</a:t>
            </a:r>
          </a:p>
        </p:txBody>
      </p:sp>
    </p:spTree>
    <p:extLst>
      <p:ext uri="{BB962C8B-B14F-4D97-AF65-F5344CB8AC3E}">
        <p14:creationId xmlns:p14="http://schemas.microsoft.com/office/powerpoint/2010/main" val="4170285393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628650" y="1273059"/>
            <a:ext cx="3989302" cy="570957"/>
          </a:xfrm>
          <a:prstGeom prst="roundRect">
            <a:avLst>
              <a:gd name="adj" fmla="val 0"/>
            </a:avLst>
          </a:prstGeom>
          <a:solidFill>
            <a:srgbClr val="92D050"/>
          </a:solidFill>
        </p:spPr>
        <p:txBody>
          <a:bodyPr vert="horz" wrap="square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8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Programa de Redução de  </a:t>
            </a:r>
            <a:br>
              <a:rPr lang="pt-PT" sz="18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pt-PT" sz="18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Perdas de Água </a:t>
            </a:r>
            <a:endParaRPr kumimoji="0" lang="pt-PT" sz="18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" y="2115138"/>
            <a:ext cx="360000" cy="360000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201785" y="2113395"/>
            <a:ext cx="24218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Reduzir os níveis de perdas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201785" y="2589643"/>
            <a:ext cx="304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Aumentar os níveis de eficácia e eficiência dos serviços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201786" y="3313129"/>
            <a:ext cx="35191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Contribuir para o aumento da qualidade do serviço prestados aos munícipes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" y="2726213"/>
            <a:ext cx="360000" cy="360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" y="3406039"/>
            <a:ext cx="360000" cy="360000"/>
          </a:xfrm>
          <a:prstGeom prst="rect">
            <a:avLst/>
          </a:prstGeom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107241" y="2384524"/>
            <a:ext cx="546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EG1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107241" y="2965552"/>
            <a:ext cx="546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EG2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107241" y="3561094"/>
            <a:ext cx="546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EG3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107241" y="4142121"/>
            <a:ext cx="546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EG4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36" y="1268016"/>
            <a:ext cx="576000" cy="57600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02" y="1340016"/>
            <a:ext cx="432000" cy="43200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210" y="1358016"/>
            <a:ext cx="396000" cy="396000"/>
          </a:xfrm>
          <a:prstGeom prst="rect">
            <a:avLst/>
          </a:prstGeom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514621" y="1681400"/>
            <a:ext cx="1324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Comprimento de rede (km)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678066" y="1804510"/>
            <a:ext cx="1324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solidFill>
                  <a:srgbClr val="0070C0"/>
                </a:solidFill>
                <a:latin typeface="Tw Cen MT" panose="020B0602020104020603" pitchFamily="34" charset="0"/>
                <a:cs typeface="Times New Roman" pitchFamily="18" charset="0"/>
              </a:rPr>
              <a:t>DMC (n.º)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735762" y="1804510"/>
            <a:ext cx="1324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 err="1">
                <a:solidFill>
                  <a:srgbClr val="0070C0"/>
                </a:solidFill>
                <a:latin typeface="Tw Cen MT" panose="020B0602020104020603" pitchFamily="34" charset="0"/>
                <a:cs typeface="Times New Roman" pitchFamily="18" charset="0"/>
              </a:rPr>
              <a:t>ANF</a:t>
            </a:r>
            <a:r>
              <a:rPr lang="pt-PT" altLang="pt-PT" sz="1600" i="1" baseline="-25000" dirty="0" err="1">
                <a:solidFill>
                  <a:srgbClr val="0070C0"/>
                </a:solidFill>
                <a:latin typeface="Tw Cen MT" panose="020B0602020104020603" pitchFamily="34" charset="0"/>
                <a:cs typeface="Times New Roman" pitchFamily="18" charset="0"/>
              </a:rPr>
              <a:t>i</a:t>
            </a:r>
            <a:r>
              <a:rPr lang="pt-PT" altLang="pt-PT" sz="1600" dirty="0">
                <a:solidFill>
                  <a:srgbClr val="0070C0"/>
                </a:solidFill>
                <a:latin typeface="Tw Cen MT" panose="020B0602020104020603" pitchFamily="34" charset="0"/>
                <a:cs typeface="Times New Roman" pitchFamily="18" charset="0"/>
              </a:rPr>
              <a:t> (%)</a:t>
            </a:r>
            <a:endParaRPr kumimoji="0" lang="pt-PT" altLang="pt-PT" sz="16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40095"/>
              </p:ext>
            </p:extLst>
          </p:nvPr>
        </p:nvGraphicFramePr>
        <p:xfrm>
          <a:off x="5703906" y="2283398"/>
          <a:ext cx="3232059" cy="230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53">
                  <a:extLst>
                    <a:ext uri="{9D8B030D-6E8A-4147-A177-3AD203B41FA5}">
                      <a16:colId xmlns:a16="http://schemas.microsoft.com/office/drawing/2014/main" val="1281732530"/>
                    </a:ext>
                  </a:extLst>
                </a:gridCol>
                <a:gridCol w="1077353">
                  <a:extLst>
                    <a:ext uri="{9D8B030D-6E8A-4147-A177-3AD203B41FA5}">
                      <a16:colId xmlns:a16="http://schemas.microsoft.com/office/drawing/2014/main" val="1736241842"/>
                    </a:ext>
                  </a:extLst>
                </a:gridCol>
                <a:gridCol w="1077353">
                  <a:extLst>
                    <a:ext uri="{9D8B030D-6E8A-4147-A177-3AD203B41FA5}">
                      <a16:colId xmlns:a16="http://schemas.microsoft.com/office/drawing/2014/main" val="4192429268"/>
                    </a:ext>
                  </a:extLst>
                </a:gridCol>
              </a:tblGrid>
              <a:tr h="576079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1.283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27%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55391"/>
                  </a:ext>
                </a:extLst>
              </a:tr>
              <a:tr h="576079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237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44%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614815"/>
                  </a:ext>
                </a:extLst>
              </a:tr>
              <a:tr h="576079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429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39%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04183"/>
                  </a:ext>
                </a:extLst>
              </a:tr>
              <a:tr h="576079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300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24%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415901"/>
                  </a:ext>
                </a:extLst>
              </a:tr>
            </a:tbl>
          </a:graphicData>
        </a:graphic>
      </p:graphicFrame>
      <p:sp>
        <p:nvSpPr>
          <p:cNvPr id="43" name="Marcador de Posição de Conteúdo 2"/>
          <p:cNvSpPr txBox="1">
            <a:spLocks/>
          </p:cNvSpPr>
          <p:nvPr/>
        </p:nvSpPr>
        <p:spPr>
          <a:xfrm>
            <a:off x="342859" y="4411222"/>
            <a:ext cx="1224000" cy="468000"/>
          </a:xfrm>
          <a:prstGeom prst="roundRect">
            <a:avLst>
              <a:gd name="adj" fmla="val 21788"/>
            </a:avLst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600" b="1" dirty="0">
                <a:latin typeface="Tw Cen MT" panose="020B0602020104020603" pitchFamily="34" charset="0"/>
                <a:cs typeface="Arial" panose="020B0604020202020204" pitchFamily="34" charset="0"/>
              </a:rPr>
              <a:t>3 anos</a:t>
            </a: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1813865" y="4411222"/>
            <a:ext cx="1224000" cy="468000"/>
          </a:xfrm>
          <a:prstGeom prst="roundRect">
            <a:avLst>
              <a:gd name="adj" fmla="val 21788"/>
            </a:avLst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600" b="1" dirty="0">
                <a:latin typeface="Tw Cen MT" panose="020B0602020104020603" pitchFamily="34" charset="0"/>
                <a:cs typeface="Arial" panose="020B0604020202020204" pitchFamily="34" charset="0"/>
              </a:rPr>
              <a:t>Método comum</a:t>
            </a:r>
          </a:p>
        </p:txBody>
      </p:sp>
      <p:sp>
        <p:nvSpPr>
          <p:cNvPr id="45" name="Marcador de Posição de Conteúdo 2"/>
          <p:cNvSpPr txBox="1">
            <a:spLocks/>
          </p:cNvSpPr>
          <p:nvPr/>
        </p:nvSpPr>
        <p:spPr>
          <a:xfrm>
            <a:off x="3239714" y="4411222"/>
            <a:ext cx="1224000" cy="468000"/>
          </a:xfrm>
          <a:prstGeom prst="roundRect">
            <a:avLst>
              <a:gd name="adj" fmla="val 21788"/>
            </a:avLst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600" b="1" dirty="0">
                <a:latin typeface="Tw Cen MT" panose="020B0602020104020603" pitchFamily="34" charset="0"/>
                <a:cs typeface="Arial" panose="020B0604020202020204" pitchFamily="34" charset="0"/>
              </a:rPr>
              <a:t>Formação conjunta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" y="3963887"/>
            <a:ext cx="360000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2" y="3963887"/>
            <a:ext cx="360000" cy="3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11" y="396388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4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28650" y="1091579"/>
            <a:ext cx="3381876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Avaliação da performance (Ano 0)</a:t>
            </a:r>
          </a:p>
        </p:txBody>
      </p:sp>
      <p:graphicFrame>
        <p:nvGraphicFramePr>
          <p:cNvPr id="134" name="Tabela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30155"/>
              </p:ext>
            </p:extLst>
          </p:nvPr>
        </p:nvGraphicFramePr>
        <p:xfrm>
          <a:off x="664743" y="1615597"/>
          <a:ext cx="6840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676465927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81367320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26298263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7234424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88886298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2337212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56009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Objetivo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Critério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Métrica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1</a:t>
                      </a:r>
                    </a:p>
                  </a:txBody>
                  <a:tcPr marL="36000" marR="3600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2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3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4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Assegurar a eficiência na utilização</a:t>
                      </a: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 dos recursos ambientais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Adequação do nível de perdas reais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Op27 - Perdas reais por ligação [l/(ligação.dia)]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133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90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129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74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06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Assegurar a sustentabilidade infraestrutural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Adequação da integridade</a:t>
                      </a:r>
                      <a:r>
                        <a:rPr lang="pt-PT" sz="1200" b="0" baseline="0" dirty="0">
                          <a:latin typeface="Tw Cen MT" panose="020B0602020104020603" pitchFamily="34" charset="0"/>
                        </a:rPr>
                        <a:t> infraestrutural</a:t>
                      </a:r>
                      <a:endParaRPr lang="pt-PT" sz="1200" b="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Op31</a:t>
                      </a:r>
                      <a:r>
                        <a:rPr lang="pt-PT" sz="1200" b="0" baseline="0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Ocorrência de avarias em tubulações </a:t>
                      </a:r>
                      <a:br>
                        <a:rPr lang="pt-PT" sz="1200" b="0" dirty="0">
                          <a:latin typeface="Tw Cen MT" panose="020B0602020104020603" pitchFamily="34" charset="0"/>
                        </a:rPr>
                      </a:b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[N.º/(100 km.ano)]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108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65199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Assegurar a sustentabilidade económica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Garantir</a:t>
                      </a: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 a eficiência económica na gestão de perdas de água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>
                          <a:latin typeface="Tw Cen MT" panose="020B0602020104020603" pitchFamily="34" charset="0"/>
                        </a:rPr>
                        <a:t>Op26 - Perdas aparentes por volume de água entrada no</a:t>
                      </a:r>
                      <a:r>
                        <a:rPr lang="pt-PT" sz="1200" baseline="0">
                          <a:latin typeface="Tw Cen MT" panose="020B0602020104020603" pitchFamily="34" charset="0"/>
                        </a:rPr>
                        <a:t> sistema (%)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Tw Cen MT" panose="020B0602020104020603" pitchFamily="34" charset="0"/>
                        </a:rPr>
                        <a:t>7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3168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>
                          <a:latin typeface="Tw Cen MT" panose="020B0602020104020603" pitchFamily="34" charset="0"/>
                        </a:rPr>
                        <a:t>Fi46 - Água não faturada em termos de volume (%)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27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44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19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Fi47 - Água não faturada em termos de custo (%)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996313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634877" y="4803920"/>
            <a:ext cx="5284657" cy="29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Métricas IWA </a:t>
            </a:r>
            <a:r>
              <a:rPr lang="en-US" sz="10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indicators for water supply services</a:t>
            </a:r>
            <a:r>
              <a:rPr lang="en-US" sz="1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(Alegre </a:t>
            </a:r>
            <a:r>
              <a:rPr lang="en-US" sz="10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1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2006)</a:t>
            </a:r>
            <a:endParaRPr lang="pt-PT" sz="14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260000"/>
            <a:ext cx="1389600" cy="12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2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260000"/>
            <a:ext cx="1389600" cy="127872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28650" y="1091579"/>
            <a:ext cx="3381876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Avaliação da performance (Ano 0)</a:t>
            </a:r>
          </a:p>
        </p:txBody>
      </p:sp>
      <p:graphicFrame>
        <p:nvGraphicFramePr>
          <p:cNvPr id="134" name="Tabela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78201"/>
              </p:ext>
            </p:extLst>
          </p:nvPr>
        </p:nvGraphicFramePr>
        <p:xfrm>
          <a:off x="664743" y="1615597"/>
          <a:ext cx="6840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676465927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81367320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26298263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7234424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88886298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2337212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56009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Objetivo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Critério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Métrica</a:t>
                      </a:r>
                      <a:endParaRPr lang="pt-PT" sz="1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1</a:t>
                      </a:r>
                    </a:p>
                  </a:txBody>
                  <a:tcPr marL="36000" marR="3600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2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3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EG 4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Assegurar a eficiência na utilização</a:t>
                      </a: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 dos recursos ambientais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Adequação do nível de perdas reais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Op27 - Perdas reais por ligação [l/(ligação.dia)]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133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90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129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74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06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Assegurar a sustentabilidade infraestrutural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Adequação da integridade</a:t>
                      </a:r>
                      <a:r>
                        <a:rPr lang="pt-PT" sz="1200" b="0" baseline="0" dirty="0">
                          <a:latin typeface="Tw Cen MT" panose="020B0602020104020603" pitchFamily="34" charset="0"/>
                        </a:rPr>
                        <a:t> infraestrutural</a:t>
                      </a:r>
                      <a:endParaRPr lang="pt-PT" sz="1200" b="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Op31</a:t>
                      </a:r>
                      <a:r>
                        <a:rPr lang="pt-PT" sz="1200" b="0" baseline="0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Ocorrência de avarias em tubulações </a:t>
                      </a:r>
                      <a:br>
                        <a:rPr lang="pt-PT" sz="1200" b="0" dirty="0">
                          <a:latin typeface="Tw Cen MT" panose="020B0602020104020603" pitchFamily="34" charset="0"/>
                        </a:rPr>
                      </a:b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[N.º/(100 km.ano)]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108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65199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Assegurar a sustentabilidade económica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Garantir</a:t>
                      </a:r>
                      <a:r>
                        <a:rPr lang="pt-PT" sz="1200" baseline="0" dirty="0">
                          <a:latin typeface="Tw Cen MT" panose="020B0602020104020603" pitchFamily="34" charset="0"/>
                        </a:rPr>
                        <a:t> a eficiência económica na gestão de perdas de água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>
                          <a:latin typeface="Tw Cen MT" panose="020B0602020104020603" pitchFamily="34" charset="0"/>
                        </a:rPr>
                        <a:t>Op26 - Perdas aparentes por volume de água entrada no</a:t>
                      </a:r>
                      <a:r>
                        <a:rPr lang="pt-PT" sz="1200" baseline="0">
                          <a:latin typeface="Tw Cen MT" panose="020B0602020104020603" pitchFamily="34" charset="0"/>
                        </a:rPr>
                        <a:t> sistema (%)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>
                          <a:latin typeface="Tw Cen MT" panose="020B0602020104020603" pitchFamily="34" charset="0"/>
                        </a:rPr>
                        <a:t>7</a:t>
                      </a:r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3168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>
                          <a:latin typeface="Tw Cen MT" panose="020B0602020104020603" pitchFamily="34" charset="0"/>
                        </a:rPr>
                        <a:t>Fi46 - Água não faturada em termos de volume (%)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27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44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>
                          <a:latin typeface="Tw Cen MT" panose="020B0602020104020603" pitchFamily="34" charset="0"/>
                        </a:rPr>
                        <a:t>24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19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 sz="1200" dirty="0">
                        <a:latin typeface="Tw Cen MT" panose="020B0602020104020603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latin typeface="Tw Cen MT" panose="020B0602020104020603" pitchFamily="34" charset="0"/>
                        </a:rPr>
                        <a:t>Fi47 - Água não faturada em termos de custo (%)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36000" marR="3600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rgbClr val="0070C0"/>
                          </a:solidFill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996313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634877" y="4803920"/>
            <a:ext cx="5284657" cy="29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Métricas IWA </a:t>
            </a:r>
            <a:r>
              <a:rPr lang="en-US" sz="10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indicators for water supply services</a:t>
            </a:r>
            <a:r>
              <a:rPr lang="en-US" sz="1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(Alegre </a:t>
            </a:r>
            <a:r>
              <a:rPr lang="en-US" sz="10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1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2006)</a:t>
            </a:r>
            <a:endParaRPr lang="pt-PT" sz="14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riângulo isósceles 4"/>
          <p:cNvSpPr/>
          <p:nvPr/>
        </p:nvSpPr>
        <p:spPr>
          <a:xfrm rot="-5400000">
            <a:off x="6500680" y="2679022"/>
            <a:ext cx="1176522" cy="5400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Fluxograma: Atraso 2"/>
          <p:cNvSpPr/>
          <p:nvPr/>
        </p:nvSpPr>
        <p:spPr>
          <a:xfrm>
            <a:off x="7372391" y="2360761"/>
            <a:ext cx="1314403" cy="1176522"/>
          </a:xfrm>
          <a:prstGeom prst="flowChartDelay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riângulo isósceles 10"/>
          <p:cNvSpPr/>
          <p:nvPr/>
        </p:nvSpPr>
        <p:spPr>
          <a:xfrm rot="-5400000">
            <a:off x="6500680" y="3315403"/>
            <a:ext cx="1176522" cy="5400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Fluxograma: Atraso 12"/>
          <p:cNvSpPr/>
          <p:nvPr/>
        </p:nvSpPr>
        <p:spPr>
          <a:xfrm>
            <a:off x="7372391" y="2997142"/>
            <a:ext cx="1314403" cy="1176522"/>
          </a:xfrm>
          <a:prstGeom prst="flowChartDelay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-5400000">
            <a:off x="5890497" y="4250236"/>
            <a:ext cx="1176522" cy="5400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Fluxograma: Atraso 14"/>
          <p:cNvSpPr/>
          <p:nvPr/>
        </p:nvSpPr>
        <p:spPr>
          <a:xfrm>
            <a:off x="6762208" y="3931975"/>
            <a:ext cx="1314403" cy="1176522"/>
          </a:xfrm>
          <a:prstGeom prst="flowChartDelay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28649" y="1091579"/>
            <a:ext cx="5988719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Avaliação qualitativa dos sistemas e das atividades de controlo operacional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31386"/>
              </p:ext>
            </p:extLst>
          </p:nvPr>
        </p:nvGraphicFramePr>
        <p:xfrm>
          <a:off x="714542" y="1620000"/>
          <a:ext cx="5544000" cy="30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429047319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52846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563482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8735441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934652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Tema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1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2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3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4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8147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Nível de setorização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rgbClr val="FF0000"/>
                          </a:solidFill>
                          <a:effectLst/>
                          <a:latin typeface="Webdings" panose="05030102010509060703" pitchFamily="18" charset="2"/>
                        </a:rPr>
                        <a:t>n</a:t>
                      </a:r>
                      <a:endParaRPr lang="pt-PT" sz="1400" b="0" i="0" u="none" strike="noStrike" dirty="0">
                        <a:solidFill>
                          <a:srgbClr val="FF0000"/>
                        </a:solidFill>
                        <a:effectLst/>
                        <a:latin typeface="Webdings" panose="05030102010509060703" pitchFamily="18" charset="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8834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Cobertura de medição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5088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Análise e monitorização de vazões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64175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Campanhas de deteção ativa de vazamentos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74953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Gestão de pressão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0974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Procedimentos de reparação de roturas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14193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Condição e idade do parque de hidrômetros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1663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Campanhas de deteção de fraudes e ilícitos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39439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Condição infraestrutural da rede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ebdings" panose="05030102010509060703" pitchFamily="18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533775"/>
                  </a:ext>
                </a:extLst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676774" y="4708826"/>
            <a:ext cx="2880000" cy="37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FF0000"/>
                </a:solidFill>
                <a:latin typeface="Webdings" panose="05030102010509060703" pitchFamily="18" charset="2"/>
              </a:rPr>
              <a:t>n</a:t>
            </a:r>
            <a:r>
              <a:rPr lang="pt-PT" sz="1200" dirty="0">
                <a:solidFill>
                  <a:schemeClr val="tx1"/>
                </a:solidFill>
                <a:latin typeface="Tw Cen MT" panose="020B0602020104020603" pitchFamily="34" charset="0"/>
              </a:rPr>
              <a:t>  Insatisfatório   </a:t>
            </a:r>
            <a:r>
              <a:rPr lang="pt-PT" sz="1200" dirty="0">
                <a:solidFill>
                  <a:srgbClr val="FFC000"/>
                </a:solidFill>
                <a:latin typeface="Webdings" panose="05030102010509060703" pitchFamily="18" charset="2"/>
              </a:rPr>
              <a:t>n</a:t>
            </a:r>
            <a:r>
              <a:rPr lang="pt-PT" sz="1200" dirty="0">
                <a:solidFill>
                  <a:schemeClr val="tx1"/>
                </a:solidFill>
                <a:latin typeface="Tw Cen MT" panose="020B0602020104020603" pitchFamily="34" charset="0"/>
              </a:rPr>
              <a:t>  Mediano   </a:t>
            </a:r>
            <a:r>
              <a:rPr lang="pt-PT" sz="1200" dirty="0">
                <a:solidFill>
                  <a:srgbClr val="92D050"/>
                </a:solidFill>
                <a:latin typeface="Webdings" panose="05030102010509060703" pitchFamily="18" charset="2"/>
              </a:rPr>
              <a:t>n</a:t>
            </a:r>
            <a:r>
              <a:rPr lang="pt-PT" sz="1200" dirty="0">
                <a:solidFill>
                  <a:schemeClr val="tx1"/>
                </a:solidFill>
                <a:latin typeface="Tw Cen MT" panose="020B0602020104020603" pitchFamily="34" charset="0"/>
              </a:rPr>
              <a:t>  Bom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369605" y="2553088"/>
            <a:ext cx="269017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pt-PT" altLang="pt-P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Identificação</a:t>
            </a:r>
            <a:r>
              <a:rPr kumimoji="0" lang="pt-PT" altLang="pt-PT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</a:t>
            </a:r>
            <a:r>
              <a:rPr kumimoji="0" lang="pt-PT" altLang="pt-P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os principais problemas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pt-PT" altLang="pt-P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Aplicação</a:t>
            </a:r>
            <a:r>
              <a:rPr kumimoji="0" lang="pt-PT" altLang="pt-PT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aos DMC permitiu identificar as áreas com prioridades de intervenção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pt-PT" altLang="pt-P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cs typeface="Arial" pitchFamily="34" charset="0"/>
              </a:rPr>
              <a:t>Base</a:t>
            </a:r>
            <a:r>
              <a:rPr kumimoji="0" lang="pt-PT" altLang="pt-PT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cs typeface="Arial" pitchFamily="34" charset="0"/>
              </a:rPr>
              <a:t> para d</a:t>
            </a:r>
            <a:r>
              <a:rPr kumimoji="0" lang="pt-PT" altLang="pt-P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cs typeface="Arial" pitchFamily="34" charset="0"/>
              </a:rPr>
              <a:t>efinir o programa de atividades</a:t>
            </a:r>
            <a:r>
              <a:rPr kumimoji="0" lang="pt-PT" altLang="pt-PT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cs typeface="Arial" pitchFamily="34" charset="0"/>
              </a:rPr>
              <a:t> gerais e específicas para cada EG</a:t>
            </a:r>
            <a:endParaRPr kumimoji="0" lang="pt-PT" altLang="pt-PT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260000"/>
            <a:ext cx="1389600" cy="12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3332" y="1935495"/>
            <a:ext cx="1393200" cy="1393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350" y="4193298"/>
            <a:ext cx="5096228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 defTabSz="914400">
              <a:defRPr/>
            </a:pPr>
            <a:r>
              <a:rPr lang="pt-PT" sz="1400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XX Exposição de Experiências Municipais em Saneamento</a:t>
            </a:r>
          </a:p>
          <a:p>
            <a:pPr lvl="0" defTabSz="914400">
              <a:defRPr/>
            </a:pP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16</a:t>
            </a:r>
            <a:r>
              <a:rPr kumimoji="0" lang="pt-PT" sz="1400" b="0" i="0" u="none" strike="noStrike" kern="0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a 19 m</a:t>
            </a: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aio 2016</a:t>
            </a:r>
          </a:p>
        </p:txBody>
      </p:sp>
      <p:sp>
        <p:nvSpPr>
          <p:cNvPr id="9" name="Shape 77"/>
          <p:cNvSpPr txBox="1">
            <a:spLocks/>
          </p:cNvSpPr>
          <p:nvPr/>
        </p:nvSpPr>
        <p:spPr>
          <a:xfrm>
            <a:off x="2403790" y="2901795"/>
            <a:ext cx="6117358" cy="739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9pPr>
          </a:lstStyle>
          <a:p>
            <a:pPr defTabSz="914400">
              <a:lnSpc>
                <a:spcPts val="2800"/>
              </a:lnSpc>
              <a:spcBef>
                <a:spcPts val="0"/>
              </a:spcBef>
              <a:buNone/>
            </a:pPr>
            <a:r>
              <a:rPr lang="pt-PT" sz="2000" i="1" kern="0" dirty="0">
                <a:solidFill>
                  <a:srgbClr val="000000"/>
                </a:solidFill>
                <a:latin typeface="+mj-lt"/>
              </a:rPr>
              <a:t>Como promover a redução de perdas de água através de projetos integrados com diferentes entidades gestoras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2361750" y="1641089"/>
            <a:ext cx="5450161" cy="1068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sz="6000" b="0" dirty="0">
                <a:solidFill>
                  <a:srgbClr val="FFFFFF"/>
                </a:solidFill>
                <a:latin typeface="+mj-lt"/>
              </a:rPr>
              <a:t>INTRODUÇÃO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746027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229600" y="42291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8649" y="1091579"/>
            <a:ext cx="5988719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Definição de </a:t>
            </a:r>
            <a:r>
              <a:rPr lang="pt-PT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atividades gerais 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a aplicar ao nível da EG</a:t>
            </a:r>
            <a:endParaRPr lang="pt-PT" sz="14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37013"/>
              </p:ext>
            </p:extLst>
          </p:nvPr>
        </p:nvGraphicFramePr>
        <p:xfrm>
          <a:off x="716400" y="1512000"/>
          <a:ext cx="6228000" cy="194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2000">
                  <a:extLst>
                    <a:ext uri="{9D8B030D-6E8A-4147-A177-3AD203B41FA5}">
                      <a16:colId xmlns:a16="http://schemas.microsoft.com/office/drawing/2014/main" val="36208300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86990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236631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98511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1635216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</a:rPr>
                        <a:t>Atividade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</a:rPr>
                        <a:t> geral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1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2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3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4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327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Implementação de um sistema de monitorização de vazões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9222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Implementação de um sistema de monitorização de</a:t>
                      </a:r>
                      <a:r>
                        <a:rPr lang="pt-BR" sz="1200" b="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performance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5566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Uniformização de procedimentos operacionais (Manual de rede)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179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Revisão do procedimento de reparação de roturas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424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Revisão do procedimento de instalação de hidrômetros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74293"/>
                  </a:ext>
                </a:extLst>
              </a:tr>
            </a:tbl>
          </a:graphicData>
        </a:graphic>
      </p:graphicFrame>
      <p:pic>
        <p:nvPicPr>
          <p:cNvPr id="2049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3345" r="2866" b="3751"/>
          <a:stretch>
            <a:fillRect/>
          </a:stretch>
        </p:blipFill>
        <p:spPr bwMode="auto">
          <a:xfrm>
            <a:off x="880839" y="3570601"/>
            <a:ext cx="994581" cy="14002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79492" y="3786058"/>
            <a:ext cx="23962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Guia de gestão do sistema de abastecimento com procedimentos e práticas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operacionais para gestão e controlo de perdas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42799" y="3618729"/>
            <a:ext cx="131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Esquemas da</a:t>
            </a:r>
            <a:r>
              <a:rPr kumimoji="0" lang="pt-PT" altLang="pt-PT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rede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811513" y="3434063"/>
            <a:ext cx="1141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Geofonamento </a:t>
            </a:r>
            <a:b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da rede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2051" name="Imagem 9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65" y="3937455"/>
            <a:ext cx="1354356" cy="100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390866" y="3618729"/>
            <a:ext cx="11176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Balanço hídrico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2052" name="Imagem 7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46" y="3950774"/>
            <a:ext cx="1645447" cy="100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82" y="3937455"/>
            <a:ext cx="912906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000" y="1260000"/>
            <a:ext cx="1389600" cy="12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4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72385"/>
              </p:ext>
            </p:extLst>
          </p:nvPr>
        </p:nvGraphicFramePr>
        <p:xfrm>
          <a:off x="716400" y="1548194"/>
          <a:ext cx="6120000" cy="349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val="36208300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86990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236631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98511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16352161"/>
                    </a:ext>
                  </a:extLst>
                </a:gridCol>
              </a:tblGrid>
              <a:tr h="2304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</a:rPr>
                        <a:t>Atividade específica</a:t>
                      </a: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1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2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3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EG 4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32725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Aumento da setorização da rede (criação de novos DMC)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558019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Validação de DMC existentes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462469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Aumento da cobertura de medição de vazão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7746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Inspeção e calibração de medidores de vazão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891049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Deteção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ativa de vazamentos: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40352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- </a:t>
                      </a:r>
                      <a:r>
                        <a:rPr lang="pt-BR" sz="1200" b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Sub-zonamentos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e </a:t>
                      </a:r>
                      <a:r>
                        <a:rPr lang="pt-BR" sz="1200" b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step-test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83603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-</a:t>
                      </a:r>
                      <a:r>
                        <a:rPr lang="pt-BR" sz="1200" b="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pt-BR" sz="1200" b="0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Geofonamento</a:t>
                      </a:r>
                      <a:r>
                        <a:rPr lang="pt-BR" sz="1200" b="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da rede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700966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- Testes de pressão em adutoras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1391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- Inspeção de acessórios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343479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Testes de extravasamento a reservatórios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71928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Gestão de pressão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514583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Deteção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de ligações ilícitas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181519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Substituição de hidrômetros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770095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Plano de reabilitação de tubulações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</a:endParaRPr>
                    </a:p>
                  </a:txBody>
                  <a:tcPr marL="35632" marR="35632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779091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628649" y="1091579"/>
            <a:ext cx="5988719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Definição de </a:t>
            </a:r>
            <a:r>
              <a:rPr lang="pt-PT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atividades específicas 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a aplicar ao nível do DMC</a:t>
            </a:r>
            <a:endParaRPr lang="pt-PT" sz="14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9555"/>
          <a:stretch/>
        </p:blipFill>
        <p:spPr>
          <a:xfrm>
            <a:off x="7160222" y="2598821"/>
            <a:ext cx="1785249" cy="9907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7674584" y="2634908"/>
            <a:ext cx="142129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Teste de pressão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454005" y="4483761"/>
            <a:ext cx="142129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PT" sz="11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Step-</a:t>
            </a:r>
            <a:r>
              <a:rPr lang="pt-PT" sz="1100" b="1" dirty="0" err="1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tests</a:t>
            </a:r>
            <a:endParaRPr lang="pt-PT" sz="11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9" name="Grupo 18"/>
          <p:cNvGrpSpPr>
            <a:grpSpLocks noChangeAspect="1"/>
          </p:cNvGrpSpPr>
          <p:nvPr/>
        </p:nvGrpSpPr>
        <p:grpSpPr>
          <a:xfrm>
            <a:off x="7261500" y="3795917"/>
            <a:ext cx="1253850" cy="1124505"/>
            <a:chOff x="0" y="0"/>
            <a:chExt cx="8964613" cy="8166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" y="115887"/>
              <a:ext cx="8772525" cy="7915275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21" name="Forma livre 20"/>
            <p:cNvSpPr/>
            <p:nvPr/>
          </p:nvSpPr>
          <p:spPr>
            <a:xfrm>
              <a:off x="501650" y="5240337"/>
              <a:ext cx="2678113" cy="2925763"/>
            </a:xfrm>
            <a:custGeom>
              <a:avLst/>
              <a:gdLst>
                <a:gd name="connsiteX0" fmla="*/ 2647950 w 2678113"/>
                <a:gd name="connsiteY0" fmla="*/ 895350 h 2925763"/>
                <a:gd name="connsiteX1" fmla="*/ 2590800 w 2678113"/>
                <a:gd name="connsiteY1" fmla="*/ 666750 h 2925763"/>
                <a:gd name="connsiteX2" fmla="*/ 2447925 w 2678113"/>
                <a:gd name="connsiteY2" fmla="*/ 485775 h 2925763"/>
                <a:gd name="connsiteX3" fmla="*/ 2171700 w 2678113"/>
                <a:gd name="connsiteY3" fmla="*/ 533400 h 2925763"/>
                <a:gd name="connsiteX4" fmla="*/ 1771650 w 2678113"/>
                <a:gd name="connsiteY4" fmla="*/ 828675 h 2925763"/>
                <a:gd name="connsiteX5" fmla="*/ 1657350 w 2678113"/>
                <a:gd name="connsiteY5" fmla="*/ 1514475 h 2925763"/>
                <a:gd name="connsiteX6" fmla="*/ 1362075 w 2678113"/>
                <a:gd name="connsiteY6" fmla="*/ 1704975 h 2925763"/>
                <a:gd name="connsiteX7" fmla="*/ 1228725 w 2678113"/>
                <a:gd name="connsiteY7" fmla="*/ 1266825 h 2925763"/>
                <a:gd name="connsiteX8" fmla="*/ 1247775 w 2678113"/>
                <a:gd name="connsiteY8" fmla="*/ 847725 h 2925763"/>
                <a:gd name="connsiteX9" fmla="*/ 1238250 w 2678113"/>
                <a:gd name="connsiteY9" fmla="*/ 428625 h 2925763"/>
                <a:gd name="connsiteX10" fmla="*/ 876300 w 2678113"/>
                <a:gd name="connsiteY10" fmla="*/ 133350 h 2925763"/>
                <a:gd name="connsiteX11" fmla="*/ 19050 w 2678113"/>
                <a:gd name="connsiteY11" fmla="*/ 1228725 h 2925763"/>
                <a:gd name="connsiteX12" fmla="*/ 990600 w 2678113"/>
                <a:gd name="connsiteY12" fmla="*/ 1838325 h 2925763"/>
                <a:gd name="connsiteX13" fmla="*/ 1247775 w 2678113"/>
                <a:gd name="connsiteY13" fmla="*/ 2409825 h 2925763"/>
                <a:gd name="connsiteX14" fmla="*/ 1028700 w 2678113"/>
                <a:gd name="connsiteY14" fmla="*/ 2809875 h 2925763"/>
                <a:gd name="connsiteX15" fmla="*/ 2057400 w 2678113"/>
                <a:gd name="connsiteY15" fmla="*/ 2857500 h 2925763"/>
                <a:gd name="connsiteX16" fmla="*/ 2409825 w 2678113"/>
                <a:gd name="connsiteY16" fmla="*/ 2400300 h 2925763"/>
                <a:gd name="connsiteX17" fmla="*/ 2647950 w 2678113"/>
                <a:gd name="connsiteY17" fmla="*/ 895350 h 292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8113" h="2925763">
                  <a:moveTo>
                    <a:pt x="2647950" y="895350"/>
                  </a:moveTo>
                  <a:cubicBezTo>
                    <a:pt x="2678113" y="606425"/>
                    <a:pt x="2624137" y="735012"/>
                    <a:pt x="2590800" y="666750"/>
                  </a:cubicBezTo>
                  <a:cubicBezTo>
                    <a:pt x="2557463" y="598488"/>
                    <a:pt x="2517775" y="508000"/>
                    <a:pt x="2447925" y="485775"/>
                  </a:cubicBezTo>
                  <a:cubicBezTo>
                    <a:pt x="2378075" y="463550"/>
                    <a:pt x="2284413" y="476250"/>
                    <a:pt x="2171700" y="533400"/>
                  </a:cubicBezTo>
                  <a:cubicBezTo>
                    <a:pt x="2058988" y="590550"/>
                    <a:pt x="1857375" y="665163"/>
                    <a:pt x="1771650" y="828675"/>
                  </a:cubicBezTo>
                  <a:cubicBezTo>
                    <a:pt x="1685925" y="992187"/>
                    <a:pt x="1725612" y="1368425"/>
                    <a:pt x="1657350" y="1514475"/>
                  </a:cubicBezTo>
                  <a:cubicBezTo>
                    <a:pt x="1589088" y="1660525"/>
                    <a:pt x="1433512" y="1746250"/>
                    <a:pt x="1362075" y="1704975"/>
                  </a:cubicBezTo>
                  <a:cubicBezTo>
                    <a:pt x="1290638" y="1663700"/>
                    <a:pt x="1247775" y="1409700"/>
                    <a:pt x="1228725" y="1266825"/>
                  </a:cubicBezTo>
                  <a:cubicBezTo>
                    <a:pt x="1209675" y="1123950"/>
                    <a:pt x="1246188" y="987425"/>
                    <a:pt x="1247775" y="847725"/>
                  </a:cubicBezTo>
                  <a:cubicBezTo>
                    <a:pt x="1249363" y="708025"/>
                    <a:pt x="1300163" y="547688"/>
                    <a:pt x="1238250" y="428625"/>
                  </a:cubicBezTo>
                  <a:cubicBezTo>
                    <a:pt x="1176337" y="309562"/>
                    <a:pt x="1079500" y="0"/>
                    <a:pt x="876300" y="133350"/>
                  </a:cubicBezTo>
                  <a:cubicBezTo>
                    <a:pt x="673100" y="266700"/>
                    <a:pt x="0" y="944563"/>
                    <a:pt x="19050" y="1228725"/>
                  </a:cubicBezTo>
                  <a:cubicBezTo>
                    <a:pt x="38100" y="1512887"/>
                    <a:pt x="785813" y="1641475"/>
                    <a:pt x="990600" y="1838325"/>
                  </a:cubicBezTo>
                  <a:cubicBezTo>
                    <a:pt x="1195387" y="2035175"/>
                    <a:pt x="1241425" y="2247900"/>
                    <a:pt x="1247775" y="2409825"/>
                  </a:cubicBezTo>
                  <a:cubicBezTo>
                    <a:pt x="1254125" y="2571750"/>
                    <a:pt x="893763" y="2735263"/>
                    <a:pt x="1028700" y="2809875"/>
                  </a:cubicBezTo>
                  <a:cubicBezTo>
                    <a:pt x="1163637" y="2884487"/>
                    <a:pt x="1827213" y="2925763"/>
                    <a:pt x="2057400" y="2857500"/>
                  </a:cubicBezTo>
                  <a:cubicBezTo>
                    <a:pt x="2287588" y="2789238"/>
                    <a:pt x="2311400" y="2728913"/>
                    <a:pt x="2409825" y="2400300"/>
                  </a:cubicBezTo>
                  <a:cubicBezTo>
                    <a:pt x="2508250" y="2071688"/>
                    <a:pt x="2617788" y="1184275"/>
                    <a:pt x="2647950" y="895350"/>
                  </a:cubicBezTo>
                  <a:close/>
                </a:path>
              </a:pathLst>
            </a:custGeom>
            <a:solidFill>
              <a:srgbClr val="FFC000">
                <a:alpha val="29000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0" y="3203575"/>
              <a:ext cx="3017837" cy="2371724"/>
            </a:xfrm>
            <a:custGeom>
              <a:avLst/>
              <a:gdLst>
                <a:gd name="connsiteX0" fmla="*/ 2892425 w 3017837"/>
                <a:gd name="connsiteY0" fmla="*/ 2170112 h 2371724"/>
                <a:gd name="connsiteX1" fmla="*/ 3016250 w 3017837"/>
                <a:gd name="connsiteY1" fmla="*/ 2036762 h 2371724"/>
                <a:gd name="connsiteX2" fmla="*/ 2901950 w 3017837"/>
                <a:gd name="connsiteY2" fmla="*/ 1512887 h 2371724"/>
                <a:gd name="connsiteX3" fmla="*/ 2463800 w 3017837"/>
                <a:gd name="connsiteY3" fmla="*/ 236537 h 2371724"/>
                <a:gd name="connsiteX4" fmla="*/ 1587500 w 3017837"/>
                <a:gd name="connsiteY4" fmla="*/ 93662 h 2371724"/>
                <a:gd name="connsiteX5" fmla="*/ 1244600 w 3017837"/>
                <a:gd name="connsiteY5" fmla="*/ 293687 h 2371724"/>
                <a:gd name="connsiteX6" fmla="*/ 777875 w 3017837"/>
                <a:gd name="connsiteY6" fmla="*/ 227012 h 2371724"/>
                <a:gd name="connsiteX7" fmla="*/ 796925 w 3017837"/>
                <a:gd name="connsiteY7" fmla="*/ 979487 h 2371724"/>
                <a:gd name="connsiteX8" fmla="*/ 387350 w 3017837"/>
                <a:gd name="connsiteY8" fmla="*/ 1627187 h 2371724"/>
                <a:gd name="connsiteX9" fmla="*/ 63500 w 3017837"/>
                <a:gd name="connsiteY9" fmla="*/ 1931987 h 2371724"/>
                <a:gd name="connsiteX10" fmla="*/ 768350 w 3017837"/>
                <a:gd name="connsiteY10" fmla="*/ 1970087 h 2371724"/>
                <a:gd name="connsiteX11" fmla="*/ 1416050 w 3017837"/>
                <a:gd name="connsiteY11" fmla="*/ 2008187 h 2371724"/>
                <a:gd name="connsiteX12" fmla="*/ 1768475 w 3017837"/>
                <a:gd name="connsiteY12" fmla="*/ 2322512 h 2371724"/>
                <a:gd name="connsiteX13" fmla="*/ 2492375 w 3017837"/>
                <a:gd name="connsiteY13" fmla="*/ 2303462 h 2371724"/>
                <a:gd name="connsiteX14" fmla="*/ 2892425 w 3017837"/>
                <a:gd name="connsiteY14" fmla="*/ 2170112 h 23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17837" h="2371724">
                  <a:moveTo>
                    <a:pt x="2892425" y="2170112"/>
                  </a:moveTo>
                  <a:cubicBezTo>
                    <a:pt x="2979737" y="2125662"/>
                    <a:pt x="3014663" y="2146299"/>
                    <a:pt x="3016250" y="2036762"/>
                  </a:cubicBezTo>
                  <a:cubicBezTo>
                    <a:pt x="3017837" y="1927225"/>
                    <a:pt x="2994025" y="1812924"/>
                    <a:pt x="2901950" y="1512887"/>
                  </a:cubicBezTo>
                  <a:cubicBezTo>
                    <a:pt x="2809875" y="1212850"/>
                    <a:pt x="2682875" y="473075"/>
                    <a:pt x="2463800" y="236537"/>
                  </a:cubicBezTo>
                  <a:cubicBezTo>
                    <a:pt x="2244725" y="0"/>
                    <a:pt x="1790700" y="84137"/>
                    <a:pt x="1587500" y="93662"/>
                  </a:cubicBezTo>
                  <a:cubicBezTo>
                    <a:pt x="1384300" y="103187"/>
                    <a:pt x="1379538" y="271462"/>
                    <a:pt x="1244600" y="293687"/>
                  </a:cubicBezTo>
                  <a:cubicBezTo>
                    <a:pt x="1109662" y="315912"/>
                    <a:pt x="852488" y="112712"/>
                    <a:pt x="777875" y="227012"/>
                  </a:cubicBezTo>
                  <a:cubicBezTo>
                    <a:pt x="703263" y="341312"/>
                    <a:pt x="862012" y="746125"/>
                    <a:pt x="796925" y="979487"/>
                  </a:cubicBezTo>
                  <a:cubicBezTo>
                    <a:pt x="731838" y="1212849"/>
                    <a:pt x="509587" y="1468437"/>
                    <a:pt x="387350" y="1627187"/>
                  </a:cubicBezTo>
                  <a:cubicBezTo>
                    <a:pt x="265113" y="1785937"/>
                    <a:pt x="0" y="1874837"/>
                    <a:pt x="63500" y="1931987"/>
                  </a:cubicBezTo>
                  <a:cubicBezTo>
                    <a:pt x="127000" y="1989137"/>
                    <a:pt x="768350" y="1970087"/>
                    <a:pt x="768350" y="1970087"/>
                  </a:cubicBezTo>
                  <a:cubicBezTo>
                    <a:pt x="993775" y="1982787"/>
                    <a:pt x="1249363" y="1949450"/>
                    <a:pt x="1416050" y="2008187"/>
                  </a:cubicBezTo>
                  <a:cubicBezTo>
                    <a:pt x="1582738" y="2066925"/>
                    <a:pt x="1589088" y="2273300"/>
                    <a:pt x="1768475" y="2322512"/>
                  </a:cubicBezTo>
                  <a:cubicBezTo>
                    <a:pt x="1947862" y="2371724"/>
                    <a:pt x="2303463" y="2330449"/>
                    <a:pt x="2492375" y="2303462"/>
                  </a:cubicBezTo>
                  <a:cubicBezTo>
                    <a:pt x="2681287" y="2276475"/>
                    <a:pt x="2805113" y="2214562"/>
                    <a:pt x="2892425" y="2170112"/>
                  </a:cubicBezTo>
                  <a:close/>
                </a:path>
              </a:pathLst>
            </a:custGeom>
            <a:solidFill>
              <a:srgbClr val="008000">
                <a:alpha val="36000"/>
              </a:srgbClr>
            </a:solidFill>
            <a:ln w="3175"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2901950" y="2574925"/>
              <a:ext cx="2705100" cy="3929062"/>
            </a:xfrm>
            <a:custGeom>
              <a:avLst/>
              <a:gdLst>
                <a:gd name="connsiteX0" fmla="*/ 2209800 w 2705100"/>
                <a:gd name="connsiteY0" fmla="*/ 255587 h 3929062"/>
                <a:gd name="connsiteX1" fmla="*/ 2143125 w 2705100"/>
                <a:gd name="connsiteY1" fmla="*/ 150812 h 3929062"/>
                <a:gd name="connsiteX2" fmla="*/ 1933575 w 2705100"/>
                <a:gd name="connsiteY2" fmla="*/ 74612 h 3929062"/>
                <a:gd name="connsiteX3" fmla="*/ 1695450 w 2705100"/>
                <a:gd name="connsiteY3" fmla="*/ 93662 h 3929062"/>
                <a:gd name="connsiteX4" fmla="*/ 1466850 w 2705100"/>
                <a:gd name="connsiteY4" fmla="*/ 636587 h 3929062"/>
                <a:gd name="connsiteX5" fmla="*/ 419100 w 2705100"/>
                <a:gd name="connsiteY5" fmla="*/ 1093787 h 3929062"/>
                <a:gd name="connsiteX6" fmla="*/ 457200 w 2705100"/>
                <a:gd name="connsiteY6" fmla="*/ 1427162 h 3929062"/>
                <a:gd name="connsiteX7" fmla="*/ 723900 w 2705100"/>
                <a:gd name="connsiteY7" fmla="*/ 1474787 h 3929062"/>
                <a:gd name="connsiteX8" fmla="*/ 466725 w 2705100"/>
                <a:gd name="connsiteY8" fmla="*/ 2332037 h 3929062"/>
                <a:gd name="connsiteX9" fmla="*/ 85725 w 2705100"/>
                <a:gd name="connsiteY9" fmla="*/ 2779712 h 3929062"/>
                <a:gd name="connsiteX10" fmla="*/ 38100 w 2705100"/>
                <a:gd name="connsiteY10" fmla="*/ 2865437 h 3929062"/>
                <a:gd name="connsiteX11" fmla="*/ 57150 w 2705100"/>
                <a:gd name="connsiteY11" fmla="*/ 3141662 h 3929062"/>
                <a:gd name="connsiteX12" fmla="*/ 381000 w 2705100"/>
                <a:gd name="connsiteY12" fmla="*/ 3570287 h 3929062"/>
                <a:gd name="connsiteX13" fmla="*/ 1543050 w 2705100"/>
                <a:gd name="connsiteY13" fmla="*/ 3827462 h 3929062"/>
                <a:gd name="connsiteX14" fmla="*/ 2667000 w 2705100"/>
                <a:gd name="connsiteY14" fmla="*/ 2960687 h 3929062"/>
                <a:gd name="connsiteX15" fmla="*/ 1771650 w 2705100"/>
                <a:gd name="connsiteY15" fmla="*/ 1970087 h 3929062"/>
                <a:gd name="connsiteX16" fmla="*/ 2171700 w 2705100"/>
                <a:gd name="connsiteY16" fmla="*/ 1169987 h 3929062"/>
                <a:gd name="connsiteX17" fmla="*/ 2495550 w 2705100"/>
                <a:gd name="connsiteY17" fmla="*/ 960437 h 3929062"/>
                <a:gd name="connsiteX18" fmla="*/ 2028825 w 2705100"/>
                <a:gd name="connsiteY18" fmla="*/ 836612 h 3929062"/>
                <a:gd name="connsiteX19" fmla="*/ 2209800 w 2705100"/>
                <a:gd name="connsiteY19" fmla="*/ 255587 h 392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5100" h="3929062">
                  <a:moveTo>
                    <a:pt x="2209800" y="255587"/>
                  </a:moveTo>
                  <a:cubicBezTo>
                    <a:pt x="2228850" y="141287"/>
                    <a:pt x="2189162" y="180974"/>
                    <a:pt x="2143125" y="150812"/>
                  </a:cubicBezTo>
                  <a:cubicBezTo>
                    <a:pt x="2097088" y="120650"/>
                    <a:pt x="2008187" y="84137"/>
                    <a:pt x="1933575" y="74612"/>
                  </a:cubicBezTo>
                  <a:cubicBezTo>
                    <a:pt x="1858963" y="65087"/>
                    <a:pt x="1773237" y="0"/>
                    <a:pt x="1695450" y="93662"/>
                  </a:cubicBezTo>
                  <a:cubicBezTo>
                    <a:pt x="1617663" y="187324"/>
                    <a:pt x="1679575" y="469900"/>
                    <a:pt x="1466850" y="636587"/>
                  </a:cubicBezTo>
                  <a:cubicBezTo>
                    <a:pt x="1254125" y="803274"/>
                    <a:pt x="587375" y="962025"/>
                    <a:pt x="419100" y="1093787"/>
                  </a:cubicBezTo>
                  <a:cubicBezTo>
                    <a:pt x="250825" y="1225549"/>
                    <a:pt x="406400" y="1363662"/>
                    <a:pt x="457200" y="1427162"/>
                  </a:cubicBezTo>
                  <a:cubicBezTo>
                    <a:pt x="508000" y="1490662"/>
                    <a:pt x="722313" y="1323975"/>
                    <a:pt x="723900" y="1474787"/>
                  </a:cubicBezTo>
                  <a:cubicBezTo>
                    <a:pt x="725487" y="1625599"/>
                    <a:pt x="573088" y="2114550"/>
                    <a:pt x="466725" y="2332037"/>
                  </a:cubicBezTo>
                  <a:cubicBezTo>
                    <a:pt x="360363" y="2549525"/>
                    <a:pt x="157163" y="2690812"/>
                    <a:pt x="85725" y="2779712"/>
                  </a:cubicBezTo>
                  <a:cubicBezTo>
                    <a:pt x="14288" y="2868612"/>
                    <a:pt x="42863" y="2805112"/>
                    <a:pt x="38100" y="2865437"/>
                  </a:cubicBezTo>
                  <a:cubicBezTo>
                    <a:pt x="33338" y="2925762"/>
                    <a:pt x="0" y="3024187"/>
                    <a:pt x="57150" y="3141662"/>
                  </a:cubicBezTo>
                  <a:cubicBezTo>
                    <a:pt x="114300" y="3259137"/>
                    <a:pt x="133350" y="3455987"/>
                    <a:pt x="381000" y="3570287"/>
                  </a:cubicBezTo>
                  <a:cubicBezTo>
                    <a:pt x="628650" y="3684587"/>
                    <a:pt x="1162050" y="3929062"/>
                    <a:pt x="1543050" y="3827462"/>
                  </a:cubicBezTo>
                  <a:cubicBezTo>
                    <a:pt x="1924050" y="3725862"/>
                    <a:pt x="2628900" y="3270249"/>
                    <a:pt x="2667000" y="2960687"/>
                  </a:cubicBezTo>
                  <a:cubicBezTo>
                    <a:pt x="2705100" y="2651125"/>
                    <a:pt x="1854200" y="2268537"/>
                    <a:pt x="1771650" y="1970087"/>
                  </a:cubicBezTo>
                  <a:cubicBezTo>
                    <a:pt x="1689100" y="1671637"/>
                    <a:pt x="2051050" y="1338262"/>
                    <a:pt x="2171700" y="1169987"/>
                  </a:cubicBezTo>
                  <a:cubicBezTo>
                    <a:pt x="2292350" y="1001712"/>
                    <a:pt x="2519362" y="1015999"/>
                    <a:pt x="2495550" y="960437"/>
                  </a:cubicBezTo>
                  <a:cubicBezTo>
                    <a:pt x="2471738" y="904875"/>
                    <a:pt x="2076450" y="955674"/>
                    <a:pt x="2028825" y="836612"/>
                  </a:cubicBezTo>
                  <a:cubicBezTo>
                    <a:pt x="1981200" y="717550"/>
                    <a:pt x="2190750" y="369887"/>
                    <a:pt x="2209800" y="255587"/>
                  </a:cubicBezTo>
                  <a:close/>
                </a:path>
              </a:pathLst>
            </a:custGeom>
            <a:solidFill>
              <a:schemeClr val="accent1">
                <a:alpha val="47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4332288" y="654050"/>
              <a:ext cx="679450" cy="1333500"/>
            </a:xfrm>
            <a:custGeom>
              <a:avLst/>
              <a:gdLst>
                <a:gd name="connsiteX0" fmla="*/ 436562 w 679450"/>
                <a:gd name="connsiteY0" fmla="*/ 1014412 h 1333500"/>
                <a:gd name="connsiteX1" fmla="*/ 608012 w 679450"/>
                <a:gd name="connsiteY1" fmla="*/ 976312 h 1333500"/>
                <a:gd name="connsiteX2" fmla="*/ 655637 w 679450"/>
                <a:gd name="connsiteY2" fmla="*/ 795337 h 1333500"/>
                <a:gd name="connsiteX3" fmla="*/ 627062 w 679450"/>
                <a:gd name="connsiteY3" fmla="*/ 490537 h 1333500"/>
                <a:gd name="connsiteX4" fmla="*/ 617537 w 679450"/>
                <a:gd name="connsiteY4" fmla="*/ 147637 h 1333500"/>
                <a:gd name="connsiteX5" fmla="*/ 255587 w 679450"/>
                <a:gd name="connsiteY5" fmla="*/ 157162 h 1333500"/>
                <a:gd name="connsiteX6" fmla="*/ 17462 w 679450"/>
                <a:gd name="connsiteY6" fmla="*/ 1090612 h 1333500"/>
                <a:gd name="connsiteX7" fmla="*/ 150812 w 679450"/>
                <a:gd name="connsiteY7" fmla="*/ 1319212 h 1333500"/>
                <a:gd name="connsiteX8" fmla="*/ 436562 w 679450"/>
                <a:gd name="connsiteY8" fmla="*/ 1014412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450" h="1333500">
                  <a:moveTo>
                    <a:pt x="436562" y="1014412"/>
                  </a:moveTo>
                  <a:cubicBezTo>
                    <a:pt x="512762" y="957262"/>
                    <a:pt x="571500" y="1012824"/>
                    <a:pt x="608012" y="976312"/>
                  </a:cubicBezTo>
                  <a:cubicBezTo>
                    <a:pt x="644524" y="939800"/>
                    <a:pt x="652462" y="876299"/>
                    <a:pt x="655637" y="795337"/>
                  </a:cubicBezTo>
                  <a:cubicBezTo>
                    <a:pt x="658812" y="714375"/>
                    <a:pt x="633412" y="598487"/>
                    <a:pt x="627062" y="490537"/>
                  </a:cubicBezTo>
                  <a:cubicBezTo>
                    <a:pt x="620712" y="382587"/>
                    <a:pt x="679450" y="203200"/>
                    <a:pt x="617537" y="147637"/>
                  </a:cubicBezTo>
                  <a:cubicBezTo>
                    <a:pt x="555625" y="92075"/>
                    <a:pt x="355599" y="0"/>
                    <a:pt x="255587" y="157162"/>
                  </a:cubicBezTo>
                  <a:cubicBezTo>
                    <a:pt x="155575" y="314324"/>
                    <a:pt x="34925" y="896937"/>
                    <a:pt x="17462" y="1090612"/>
                  </a:cubicBezTo>
                  <a:cubicBezTo>
                    <a:pt x="0" y="1284287"/>
                    <a:pt x="79375" y="1333500"/>
                    <a:pt x="150812" y="1319212"/>
                  </a:cubicBezTo>
                  <a:cubicBezTo>
                    <a:pt x="222250" y="1304925"/>
                    <a:pt x="360362" y="1071562"/>
                    <a:pt x="436562" y="1014412"/>
                  </a:cubicBezTo>
                  <a:close/>
                </a:path>
              </a:pathLst>
            </a:custGeom>
            <a:solidFill>
              <a:srgbClr val="C00000">
                <a:alpha val="29000"/>
              </a:srgbClr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5775325" y="303212"/>
              <a:ext cx="3189288" cy="1643062"/>
            </a:xfrm>
            <a:custGeom>
              <a:avLst/>
              <a:gdLst>
                <a:gd name="connsiteX0" fmla="*/ 1212850 w 3189288"/>
                <a:gd name="connsiteY0" fmla="*/ 1546225 h 1643062"/>
                <a:gd name="connsiteX1" fmla="*/ 1069975 w 3189288"/>
                <a:gd name="connsiteY1" fmla="*/ 1498600 h 1643062"/>
                <a:gd name="connsiteX2" fmla="*/ 898525 w 3189288"/>
                <a:gd name="connsiteY2" fmla="*/ 1555750 h 1643062"/>
                <a:gd name="connsiteX3" fmla="*/ 822325 w 3189288"/>
                <a:gd name="connsiteY3" fmla="*/ 1346200 h 1643062"/>
                <a:gd name="connsiteX4" fmla="*/ 165100 w 3189288"/>
                <a:gd name="connsiteY4" fmla="*/ 812800 h 1643062"/>
                <a:gd name="connsiteX5" fmla="*/ 50800 w 3189288"/>
                <a:gd name="connsiteY5" fmla="*/ 641350 h 1643062"/>
                <a:gd name="connsiteX6" fmla="*/ 469900 w 3189288"/>
                <a:gd name="connsiteY6" fmla="*/ 250825 h 1643062"/>
                <a:gd name="connsiteX7" fmla="*/ 2689225 w 3189288"/>
                <a:gd name="connsiteY7" fmla="*/ 117475 h 1643062"/>
                <a:gd name="connsiteX8" fmla="*/ 3165475 w 3189288"/>
                <a:gd name="connsiteY8" fmla="*/ 955675 h 1643062"/>
                <a:gd name="connsiteX9" fmla="*/ 2546350 w 3189288"/>
                <a:gd name="connsiteY9" fmla="*/ 1546225 h 1643062"/>
                <a:gd name="connsiteX10" fmla="*/ 1212850 w 3189288"/>
                <a:gd name="connsiteY10" fmla="*/ 1546225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9288" h="1643062">
                  <a:moveTo>
                    <a:pt x="1212850" y="1546225"/>
                  </a:moveTo>
                  <a:cubicBezTo>
                    <a:pt x="966788" y="1538288"/>
                    <a:pt x="1122362" y="1497013"/>
                    <a:pt x="1069975" y="1498600"/>
                  </a:cubicBezTo>
                  <a:cubicBezTo>
                    <a:pt x="1017588" y="1500187"/>
                    <a:pt x="939800" y="1581150"/>
                    <a:pt x="898525" y="1555750"/>
                  </a:cubicBezTo>
                  <a:cubicBezTo>
                    <a:pt x="857250" y="1530350"/>
                    <a:pt x="944563" y="1470025"/>
                    <a:pt x="822325" y="1346200"/>
                  </a:cubicBezTo>
                  <a:cubicBezTo>
                    <a:pt x="700088" y="1222375"/>
                    <a:pt x="293688" y="930275"/>
                    <a:pt x="165100" y="812800"/>
                  </a:cubicBezTo>
                  <a:cubicBezTo>
                    <a:pt x="36513" y="695325"/>
                    <a:pt x="0" y="735012"/>
                    <a:pt x="50800" y="641350"/>
                  </a:cubicBezTo>
                  <a:cubicBezTo>
                    <a:pt x="101600" y="547688"/>
                    <a:pt x="30163" y="338138"/>
                    <a:pt x="469900" y="250825"/>
                  </a:cubicBezTo>
                  <a:cubicBezTo>
                    <a:pt x="909638" y="163513"/>
                    <a:pt x="2239963" y="0"/>
                    <a:pt x="2689225" y="117475"/>
                  </a:cubicBezTo>
                  <a:cubicBezTo>
                    <a:pt x="3138487" y="234950"/>
                    <a:pt x="3189288" y="717550"/>
                    <a:pt x="3165475" y="955675"/>
                  </a:cubicBezTo>
                  <a:cubicBezTo>
                    <a:pt x="3141662" y="1193800"/>
                    <a:pt x="2870200" y="1449388"/>
                    <a:pt x="2546350" y="1546225"/>
                  </a:cubicBezTo>
                  <a:cubicBezTo>
                    <a:pt x="2222500" y="1643062"/>
                    <a:pt x="1458912" y="1554162"/>
                    <a:pt x="1212850" y="1546225"/>
                  </a:cubicBezTo>
                  <a:close/>
                </a:path>
              </a:pathLst>
            </a:custGeom>
            <a:solidFill>
              <a:srgbClr val="9900CC">
                <a:alpha val="26667"/>
              </a:srgbClr>
            </a:solidFill>
            <a:ln w="3175">
              <a:solidFill>
                <a:srgbClr val="9900CC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3409950" y="0"/>
              <a:ext cx="4098925" cy="3408362"/>
            </a:xfrm>
            <a:custGeom>
              <a:avLst/>
              <a:gdLst>
                <a:gd name="connsiteX0" fmla="*/ 3949700 w 4098925"/>
                <a:gd name="connsiteY0" fmla="*/ 2030412 h 3408362"/>
                <a:gd name="connsiteX1" fmla="*/ 3492500 w 4098925"/>
                <a:gd name="connsiteY1" fmla="*/ 1868487 h 3408362"/>
                <a:gd name="connsiteX2" fmla="*/ 3216275 w 4098925"/>
                <a:gd name="connsiteY2" fmla="*/ 1897062 h 3408362"/>
                <a:gd name="connsiteX3" fmla="*/ 3149600 w 4098925"/>
                <a:gd name="connsiteY3" fmla="*/ 1677987 h 3408362"/>
                <a:gd name="connsiteX4" fmla="*/ 2397125 w 4098925"/>
                <a:gd name="connsiteY4" fmla="*/ 1039812 h 3408362"/>
                <a:gd name="connsiteX5" fmla="*/ 2730500 w 4098925"/>
                <a:gd name="connsiteY5" fmla="*/ 525462 h 3408362"/>
                <a:gd name="connsiteX6" fmla="*/ 3549650 w 4098925"/>
                <a:gd name="connsiteY6" fmla="*/ 125412 h 3408362"/>
                <a:gd name="connsiteX7" fmla="*/ 2301875 w 4098925"/>
                <a:gd name="connsiteY7" fmla="*/ 153987 h 3408362"/>
                <a:gd name="connsiteX8" fmla="*/ 1606550 w 4098925"/>
                <a:gd name="connsiteY8" fmla="*/ 1049337 h 3408362"/>
                <a:gd name="connsiteX9" fmla="*/ 1616075 w 4098925"/>
                <a:gd name="connsiteY9" fmla="*/ 1354137 h 3408362"/>
                <a:gd name="connsiteX10" fmla="*/ 1597025 w 4098925"/>
                <a:gd name="connsiteY10" fmla="*/ 1649412 h 3408362"/>
                <a:gd name="connsiteX11" fmla="*/ 758825 w 4098925"/>
                <a:gd name="connsiteY11" fmla="*/ 2087562 h 3408362"/>
                <a:gd name="connsiteX12" fmla="*/ 82550 w 4098925"/>
                <a:gd name="connsiteY12" fmla="*/ 2316162 h 3408362"/>
                <a:gd name="connsiteX13" fmla="*/ 263525 w 4098925"/>
                <a:gd name="connsiteY13" fmla="*/ 2954337 h 3408362"/>
                <a:gd name="connsiteX14" fmla="*/ 749300 w 4098925"/>
                <a:gd name="connsiteY14" fmla="*/ 2830512 h 3408362"/>
                <a:gd name="connsiteX15" fmla="*/ 1244600 w 4098925"/>
                <a:gd name="connsiteY15" fmla="*/ 2573337 h 3408362"/>
                <a:gd name="connsiteX16" fmla="*/ 1806575 w 4098925"/>
                <a:gd name="connsiteY16" fmla="*/ 2792412 h 3408362"/>
                <a:gd name="connsiteX17" fmla="*/ 2911475 w 4098925"/>
                <a:gd name="connsiteY17" fmla="*/ 3354387 h 3408362"/>
                <a:gd name="connsiteX18" fmla="*/ 3930650 w 4098925"/>
                <a:gd name="connsiteY18" fmla="*/ 3116262 h 3408362"/>
                <a:gd name="connsiteX19" fmla="*/ 3949700 w 4098925"/>
                <a:gd name="connsiteY19" fmla="*/ 2030412 h 340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8925" h="3408362">
                  <a:moveTo>
                    <a:pt x="3949700" y="2030412"/>
                  </a:moveTo>
                  <a:cubicBezTo>
                    <a:pt x="3876675" y="1822450"/>
                    <a:pt x="3614737" y="1890712"/>
                    <a:pt x="3492500" y="1868487"/>
                  </a:cubicBezTo>
                  <a:cubicBezTo>
                    <a:pt x="3370263" y="1846262"/>
                    <a:pt x="3273425" y="1928812"/>
                    <a:pt x="3216275" y="1897062"/>
                  </a:cubicBezTo>
                  <a:cubicBezTo>
                    <a:pt x="3159125" y="1865312"/>
                    <a:pt x="3286125" y="1820862"/>
                    <a:pt x="3149600" y="1677987"/>
                  </a:cubicBezTo>
                  <a:cubicBezTo>
                    <a:pt x="3013075" y="1535112"/>
                    <a:pt x="2466975" y="1231899"/>
                    <a:pt x="2397125" y="1039812"/>
                  </a:cubicBezTo>
                  <a:cubicBezTo>
                    <a:pt x="2327275" y="847725"/>
                    <a:pt x="2538413" y="677862"/>
                    <a:pt x="2730500" y="525462"/>
                  </a:cubicBezTo>
                  <a:cubicBezTo>
                    <a:pt x="2922587" y="373062"/>
                    <a:pt x="3621088" y="187325"/>
                    <a:pt x="3549650" y="125412"/>
                  </a:cubicBezTo>
                  <a:cubicBezTo>
                    <a:pt x="3478212" y="63499"/>
                    <a:pt x="2625725" y="0"/>
                    <a:pt x="2301875" y="153987"/>
                  </a:cubicBezTo>
                  <a:cubicBezTo>
                    <a:pt x="1978025" y="307974"/>
                    <a:pt x="1720850" y="849312"/>
                    <a:pt x="1606550" y="1049337"/>
                  </a:cubicBezTo>
                  <a:cubicBezTo>
                    <a:pt x="1492250" y="1249362"/>
                    <a:pt x="1617662" y="1254125"/>
                    <a:pt x="1616075" y="1354137"/>
                  </a:cubicBezTo>
                  <a:cubicBezTo>
                    <a:pt x="1614488" y="1454149"/>
                    <a:pt x="1739900" y="1527175"/>
                    <a:pt x="1597025" y="1649412"/>
                  </a:cubicBezTo>
                  <a:cubicBezTo>
                    <a:pt x="1454150" y="1771649"/>
                    <a:pt x="1011238" y="1976437"/>
                    <a:pt x="758825" y="2087562"/>
                  </a:cubicBezTo>
                  <a:cubicBezTo>
                    <a:pt x="506413" y="2198687"/>
                    <a:pt x="165100" y="2171700"/>
                    <a:pt x="82550" y="2316162"/>
                  </a:cubicBezTo>
                  <a:cubicBezTo>
                    <a:pt x="0" y="2460625"/>
                    <a:pt x="152400" y="2868612"/>
                    <a:pt x="263525" y="2954337"/>
                  </a:cubicBezTo>
                  <a:cubicBezTo>
                    <a:pt x="374650" y="3040062"/>
                    <a:pt x="585788" y="2894012"/>
                    <a:pt x="749300" y="2830512"/>
                  </a:cubicBezTo>
                  <a:cubicBezTo>
                    <a:pt x="912812" y="2767012"/>
                    <a:pt x="1068388" y="2579687"/>
                    <a:pt x="1244600" y="2573337"/>
                  </a:cubicBezTo>
                  <a:cubicBezTo>
                    <a:pt x="1420812" y="2566987"/>
                    <a:pt x="1528763" y="2662237"/>
                    <a:pt x="1806575" y="2792412"/>
                  </a:cubicBezTo>
                  <a:cubicBezTo>
                    <a:pt x="2084387" y="2922587"/>
                    <a:pt x="2557463" y="3300412"/>
                    <a:pt x="2911475" y="3354387"/>
                  </a:cubicBezTo>
                  <a:cubicBezTo>
                    <a:pt x="3265488" y="3408362"/>
                    <a:pt x="3762375" y="3340099"/>
                    <a:pt x="3930650" y="3116262"/>
                  </a:cubicBezTo>
                  <a:cubicBezTo>
                    <a:pt x="4098925" y="2892425"/>
                    <a:pt x="4022725" y="2238375"/>
                    <a:pt x="3949700" y="2030412"/>
                  </a:cubicBezTo>
                  <a:close/>
                </a:path>
              </a:pathLst>
            </a:custGeom>
            <a:solidFill>
              <a:schemeClr val="accent6">
                <a:alpha val="35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000" y="1260000"/>
            <a:ext cx="1389600" cy="12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9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971116" y="1854050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Balanço hídrico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971117" y="2375639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Perdas aparentes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971117" y="2893125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Perdas reais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971117" y="3374242"/>
            <a:ext cx="140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Avaliação</a:t>
            </a:r>
            <a:r>
              <a:rPr kumimoji="0" lang="pt-PT" sz="12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da</a:t>
            </a: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água não faturada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971117" y="3914394"/>
            <a:ext cx="13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Avaliação</a:t>
            </a:r>
            <a:r>
              <a:rPr kumimoji="0" lang="pt-PT" sz="12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de desempenho</a:t>
            </a:r>
            <a:endParaRPr kumimoji="0" lang="pt-PT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665456" y="1854050"/>
            <a:ext cx="99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Setorização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2665456" y="2375639"/>
            <a:ext cx="157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Gestão</a:t>
            </a:r>
            <a:r>
              <a:rPr kumimoji="0" lang="pt-PT" sz="12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de pressões</a:t>
            </a:r>
            <a:endParaRPr kumimoji="0" lang="pt-PT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665456" y="2893125"/>
            <a:ext cx="168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Monitorização</a:t>
            </a:r>
            <a:r>
              <a:rPr kumimoji="0" lang="pt-PT" sz="12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de vazão</a:t>
            </a:r>
            <a:endParaRPr kumimoji="0" lang="pt-PT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2665456" y="3374242"/>
            <a:ext cx="157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Deteção ativa de fugas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2665456" y="4038052"/>
            <a:ext cx="162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Modelação</a:t>
            </a:r>
            <a:r>
              <a:rPr kumimoji="0" lang="pt-PT" sz="12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hidráulica</a:t>
            </a:r>
            <a:endParaRPr kumimoji="0" lang="pt-PT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47" name="Picture 4" descr="C:\Users\pramalho\Downloads\worker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66" y="3388999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upo 47"/>
          <p:cNvGrpSpPr>
            <a:grpSpLocks noChangeAspect="1"/>
          </p:cNvGrpSpPr>
          <p:nvPr/>
        </p:nvGrpSpPr>
        <p:grpSpPr>
          <a:xfrm>
            <a:off x="613490" y="3410250"/>
            <a:ext cx="360000" cy="288000"/>
            <a:chOff x="6318000" y="1849765"/>
            <a:chExt cx="540000" cy="432000"/>
          </a:xfrm>
        </p:grpSpPr>
        <p:sp>
          <p:nvSpPr>
            <p:cNvPr id="49" name="Rectângulo 6"/>
            <p:cNvSpPr/>
            <p:nvPr/>
          </p:nvSpPr>
          <p:spPr>
            <a:xfrm>
              <a:off x="6318000" y="1849765"/>
              <a:ext cx="540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50" name="Grupo 49"/>
            <p:cNvGrpSpPr>
              <a:grpSpLocks noChangeAspect="1"/>
            </p:cNvGrpSpPr>
            <p:nvPr/>
          </p:nvGrpSpPr>
          <p:grpSpPr>
            <a:xfrm>
              <a:off x="6372248" y="1921814"/>
              <a:ext cx="432000" cy="319499"/>
              <a:chOff x="2133600" y="1197208"/>
              <a:chExt cx="4876800" cy="3606790"/>
            </a:xfrm>
          </p:grpSpPr>
          <p:pic>
            <p:nvPicPr>
              <p:cNvPr id="51" name="Picture 3" descr="C:\Users\pramalho\Downloads\pipe9.png"/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133600" y="1197208"/>
                <a:ext cx="4876800" cy="335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3" descr="C:\Users\pramalho\Downloads\pipe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922158" y="3304317"/>
                <a:ext cx="1326292" cy="1499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3" name="Grupo 52"/>
          <p:cNvGrpSpPr>
            <a:grpSpLocks noChangeAspect="1"/>
          </p:cNvGrpSpPr>
          <p:nvPr/>
        </p:nvGrpSpPr>
        <p:grpSpPr>
          <a:xfrm>
            <a:off x="568490" y="2308270"/>
            <a:ext cx="450000" cy="360000"/>
            <a:chOff x="6228184" y="1728000"/>
            <a:chExt cx="720000" cy="576000"/>
          </a:xfrm>
        </p:grpSpPr>
        <p:sp>
          <p:nvSpPr>
            <p:cNvPr id="54" name="Rectângulo 4"/>
            <p:cNvSpPr/>
            <p:nvPr/>
          </p:nvSpPr>
          <p:spPr>
            <a:xfrm>
              <a:off x="6228184" y="1908000"/>
              <a:ext cx="720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5" name="Picture 2" descr="C:\Users\pramalho\Documents\03 - library\Banco de imagens\icons\measurement\png\water_meter_pr.pn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839" y="1728000"/>
              <a:ext cx="575260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Imagem 5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" y="4016457"/>
            <a:ext cx="288000" cy="288000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0" y="1837826"/>
            <a:ext cx="252000" cy="252000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" y="2897364"/>
            <a:ext cx="288000" cy="288000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10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66" y="1843049"/>
            <a:ext cx="288000" cy="288000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11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66" y="3944457"/>
            <a:ext cx="360000" cy="360000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66" y="2372167"/>
            <a:ext cx="288000" cy="288000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66" y="2839120"/>
            <a:ext cx="288000" cy="288000"/>
          </a:xfrm>
          <a:prstGeom prst="rect">
            <a:avLst/>
          </a:prstGeom>
        </p:spPr>
      </p:pic>
      <p:sp>
        <p:nvSpPr>
          <p:cNvPr id="2" name="Pentágono 1"/>
          <p:cNvSpPr/>
          <p:nvPr/>
        </p:nvSpPr>
        <p:spPr>
          <a:xfrm>
            <a:off x="568490" y="4608101"/>
            <a:ext cx="3780000" cy="287225"/>
          </a:xfrm>
          <a:prstGeom prst="homePlat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  <a:latin typeface="Tw Cen MT" panose="020B0602020104020603" pitchFamily="34" charset="0"/>
              </a:rPr>
              <a:t>Áreas de formação </a:t>
            </a:r>
            <a:r>
              <a:rPr lang="pt-PT" sz="1400" i="1" dirty="0">
                <a:solidFill>
                  <a:schemeClr val="bg1"/>
                </a:solidFill>
                <a:latin typeface="Tw Cen MT" panose="020B0602020104020603" pitchFamily="34" charset="0"/>
              </a:rPr>
              <a:t>(workshop)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28650" y="1137042"/>
            <a:ext cx="3346040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A implementação do plano iniciou-se com um programa de formação, abordando as seguintes áreas:</a:t>
            </a:r>
            <a:endParaRPr lang="pt-PT" sz="14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4" name="Pentágono 63"/>
          <p:cNvSpPr/>
          <p:nvPr/>
        </p:nvSpPr>
        <p:spPr>
          <a:xfrm>
            <a:off x="4418182" y="4608101"/>
            <a:ext cx="4248000" cy="2872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Acompanhamento operacional (ferramentas)</a:t>
            </a:r>
            <a:endParaRPr lang="pt-PT" sz="14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074" name="Imagem 4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49" y="1865529"/>
            <a:ext cx="2901950" cy="1223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tângulo 64"/>
          <p:cNvSpPr/>
          <p:nvPr/>
        </p:nvSpPr>
        <p:spPr>
          <a:xfrm>
            <a:off x="4418182" y="1077498"/>
            <a:ext cx="3330951" cy="7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Acompanhamento operacional suportado nas ferramentas de monitorização de vazões e de avaliação da performance</a:t>
            </a:r>
            <a:endParaRPr lang="pt-PT" sz="14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7560000" y="2714987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Evento de rotura</a:t>
            </a:r>
          </a:p>
        </p:txBody>
      </p:sp>
      <p:pic>
        <p:nvPicPr>
          <p:cNvPr id="67" name="Imagem 4"/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24354" b="-1"/>
          <a:stretch/>
        </p:blipFill>
        <p:spPr bwMode="auto">
          <a:xfrm>
            <a:off x="6083380" y="3221527"/>
            <a:ext cx="2488196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4544600" y="3514867"/>
            <a:ext cx="153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Contribuiu para a melhoria continua dos dados e da gestão</a:t>
            </a:r>
            <a:r>
              <a:rPr kumimoji="0" lang="pt-PT" sz="120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da informação</a:t>
            </a:r>
            <a:endParaRPr kumimoji="0" lang="pt-PT" sz="12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0000" y="1080000"/>
            <a:ext cx="1389600" cy="12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3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628650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Resultados diretos | Evolução</a:t>
            </a: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da performance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49867"/>
              </p:ext>
            </p:extLst>
          </p:nvPr>
        </p:nvGraphicFramePr>
        <p:xfrm>
          <a:off x="628650" y="1573628"/>
          <a:ext cx="5976000" cy="32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77472352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952239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9035937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0789571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9628852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155969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160765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0477257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43492723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Métricas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0000" marR="90000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1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2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3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EG 4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71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0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0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0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0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  <a:latin typeface="Tw Cen MT" panose="020B0602020104020603" pitchFamily="34" charset="0"/>
                        </a:rPr>
                        <a:t>Ano 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4849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Op27 - Perdas reais por ligação [l/(ligação.dia)]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0000" marR="90000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133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90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38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129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86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74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53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0577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Op31 - Ocorrência de avarias em tubulações [N.º/(100 km.ano)]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0000" marR="90000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52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108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85614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Op26 - Perdas aparentes por volume de água entrada no sistema (%)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0000" marR="90000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1290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u="none" strike="noStrike" dirty="0">
                          <a:effectLst/>
                          <a:latin typeface="Tw Cen MT" panose="020B0602020104020603" pitchFamily="34" charset="0"/>
                        </a:rPr>
                        <a:t>Fi46 - Água não faturada em termos de volume (%)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0000" marR="90000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rgbClr val="FFC000"/>
                          </a:solidFill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  <a:endParaRPr lang="pt-PT" sz="1200" b="1" i="0" u="none" strike="noStrike" dirty="0">
                        <a:solidFill>
                          <a:srgbClr val="FFC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pt-PT" sz="1200" b="1" i="0" u="none" strike="noStrike" dirty="0">
                        <a:solidFill>
                          <a:schemeClr val="accent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44</a:t>
                      </a:r>
                      <a:endParaRPr lang="pt-PT" sz="1200" b="1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  <a:endParaRPr lang="pt-PT" sz="1200" b="1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  <a:endParaRPr lang="pt-PT" sz="1200" b="1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rgbClr val="FFC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  <a:endParaRPr lang="pt-PT" sz="1200" b="1" i="0" u="none" strike="noStrike" dirty="0">
                        <a:solidFill>
                          <a:srgbClr val="FFC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rgbClr val="FFC000"/>
                          </a:solidFill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  <a:endParaRPr lang="pt-PT" sz="1200" b="1" i="0" u="none" strike="noStrike" dirty="0">
                        <a:solidFill>
                          <a:srgbClr val="FFC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pt-PT" sz="1200" b="1" i="0" u="none" strike="noStrike" dirty="0">
                        <a:solidFill>
                          <a:schemeClr val="accent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653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Fi47 - Água não faturada em termos de custo (%)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0000" marR="90000" marT="9525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1769"/>
                  </a:ext>
                </a:extLst>
              </a:tr>
            </a:tbl>
          </a:graphicData>
        </a:graphic>
      </p:graphicFrame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633102" y="2146382"/>
            <a:ext cx="248683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pt-PT" altLang="pt-P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Melhorias significativas</a:t>
            </a:r>
            <a:r>
              <a:rPr kumimoji="0" lang="pt-PT" altLang="pt-PT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ao nível da </a:t>
            </a: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eficiência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alt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Redução</a:t>
            </a:r>
            <a:r>
              <a:rPr lang="pt-PT" altLang="pt-PT" sz="14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do volume das </a:t>
            </a:r>
            <a:r>
              <a:rPr lang="pt-PT" alt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perdas</a:t>
            </a:r>
            <a:r>
              <a:rPr lang="pt-PT" altLang="pt-PT" sz="14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de água por ligação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Diminuição</a:t>
            </a:r>
            <a:r>
              <a:rPr kumimoji="0" lang="pt-PT" altLang="pt-PT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da ocorrência de </a:t>
            </a:r>
            <a:r>
              <a:rPr kumimoji="0" lang="pt-PT" altLang="pt-PT" sz="1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avarias</a:t>
            </a:r>
            <a:r>
              <a:rPr kumimoji="0" lang="pt-PT" altLang="pt-PT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em tubagens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altLang="pt-PT" sz="1400" b="1" baseline="0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Redução</a:t>
            </a:r>
            <a:r>
              <a:rPr lang="pt-PT" altLang="pt-PT" sz="1400" baseline="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da</a:t>
            </a:r>
            <a:r>
              <a:rPr lang="pt-PT" altLang="pt-PT" sz="14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4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água não faturada</a:t>
            </a:r>
            <a:r>
              <a:rPr lang="pt-PT" altLang="pt-PT" sz="14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em volume e custo</a:t>
            </a:r>
            <a:endParaRPr kumimoji="0" lang="pt-PT" altLang="pt-PT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20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628650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Resultados diretos | Evolução da água não faturada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8649" y="1500655"/>
            <a:ext cx="7612983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Redução do nível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</a:rPr>
              <a:t>global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 de ANF de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</a:rPr>
              <a:t>34%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 para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</a:rPr>
              <a:t>23%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, correspondendo a um volume de 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</a:rPr>
              <a:t>760.000 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m</a:t>
            </a:r>
            <a:r>
              <a:rPr lang="pt-PT" sz="1400" baseline="30000" dirty="0">
                <a:solidFill>
                  <a:schemeClr val="tx1"/>
                </a:solidFill>
                <a:latin typeface="Tw Cen MT" panose="020B0602020104020603" pitchFamily="34" charset="0"/>
              </a:rPr>
              <a:t>3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/ano</a:t>
            </a:r>
            <a:endParaRPr lang="pt-PT" sz="1400" b="1" baseline="30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81" y="1966243"/>
            <a:ext cx="4663552" cy="25215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35531" y="4572778"/>
            <a:ext cx="6072939" cy="47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Poupança global superior a 300.000 €/ano (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</a:rPr>
              <a:t>1,2 milhões R$/ano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), considerando um preço médio de produção ou compra de água de 0.50 €/m</a:t>
            </a:r>
            <a:r>
              <a:rPr lang="pt-PT" sz="1400" baseline="30000" dirty="0">
                <a:solidFill>
                  <a:schemeClr val="tx1"/>
                </a:solidFill>
                <a:latin typeface="Tw Cen MT" panose="020B0602020104020603" pitchFamily="34" charset="0"/>
              </a:rPr>
              <a:t>3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 (</a:t>
            </a:r>
            <a:r>
              <a:rPr lang="pt-PT" sz="1400" b="1" dirty="0">
                <a:solidFill>
                  <a:srgbClr val="0070C0"/>
                </a:solidFill>
                <a:latin typeface="Tw Cen MT" panose="020B0602020104020603" pitchFamily="34" charset="0"/>
              </a:rPr>
              <a:t>2 R$/m</a:t>
            </a:r>
            <a:r>
              <a:rPr lang="pt-PT" sz="1400" b="1" baseline="30000" dirty="0">
                <a:solidFill>
                  <a:srgbClr val="0070C0"/>
                </a:solidFill>
                <a:latin typeface="Tw Cen MT" panose="020B0602020104020603" pitchFamily="34" charset="0"/>
              </a:rPr>
              <a:t>3</a:t>
            </a:r>
            <a:r>
              <a:rPr lang="pt-PT" sz="1400" dirty="0">
                <a:solidFill>
                  <a:schemeClr val="tx1"/>
                </a:solidFill>
                <a:latin typeface="Tw Cen MT" panose="020B0602020104020603" pitchFamily="34" charset="0"/>
              </a:rPr>
              <a:t>) </a:t>
            </a:r>
            <a:endParaRPr lang="pt-PT" sz="1400" b="1" baseline="30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43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CASO DE ESTUDO</a:t>
            </a:r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628650" y="1152000"/>
            <a:ext cx="608867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Resultados indiretos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48" y="1721094"/>
            <a:ext cx="788670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pt-PT" altLang="pt-PT" sz="160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Melhoria do </a:t>
            </a: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conhecimento</a:t>
            </a:r>
            <a:r>
              <a:rPr kumimoji="0" lang="pt-PT" altLang="pt-PT" sz="1600" b="1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60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dos sistemas e do seu desempenho</a:t>
            </a:r>
            <a:r>
              <a:rPr kumimoji="0" lang="pt-PT" altLang="pt-PT" sz="1600" i="0" u="none" strike="noStrike" cap="none" normalizeH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altLang="pt-PT" sz="1600" i="0" u="none" strike="noStrike" cap="none" normalizeH="0" baseline="0" dirty="0">
              <a:ln>
                <a:noFill/>
              </a:ln>
              <a:effectLst/>
              <a:latin typeface="Tw Cen MT" panose="020B0602020104020603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pt-PT" altLang="pt-PT" sz="160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Implementação de </a:t>
            </a: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ferramentas</a:t>
            </a:r>
            <a:r>
              <a:rPr kumimoji="0" lang="pt-PT" altLang="pt-PT" sz="1600" i="0" u="none" strike="noStrike" cap="none" normalizeH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de análise e suporte ao controlo operacional de perdas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Melhoria da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qualidade dos dados</a:t>
            </a:r>
            <a:r>
              <a:rPr lang="pt-PT" altLang="pt-PT" sz="1600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 da gestão da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informação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produzida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PT" altLang="pt-PT" sz="1600" baseline="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Promoç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ão da pró-atividade entre os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colaboradores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aos vários níveis de decisão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PT" altLang="pt-PT" sz="1600" baseline="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Implementação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de uma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abordagem sistematizada ao controlo de perdas de água</a:t>
            </a:r>
            <a:endParaRPr lang="pt-PT" altLang="pt-PT" sz="1600" b="1" baseline="0" dirty="0">
              <a:solidFill>
                <a:srgbClr val="0070C0"/>
              </a:solidFill>
              <a:latin typeface="Tw Cen MT" panose="020B0602020104020603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20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3332" y="1935495"/>
            <a:ext cx="1393200" cy="1393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2361750" y="873447"/>
            <a:ext cx="6159398" cy="2028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sz="6000" b="0" dirty="0">
                <a:solidFill>
                  <a:srgbClr val="FFFFFF"/>
                </a:solidFill>
                <a:latin typeface="+mj-lt"/>
              </a:rPr>
              <a:t>CONSIDERAÇÕES FINAIS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350" y="4193298"/>
            <a:ext cx="5096228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 defTabSz="914400">
              <a:defRPr/>
            </a:pPr>
            <a:r>
              <a:rPr lang="pt-PT" sz="1400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XX Exposição de Experiências Municipais em Saneamento</a:t>
            </a:r>
          </a:p>
          <a:p>
            <a:pPr lvl="0" defTabSz="914400">
              <a:defRPr/>
            </a:pP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16</a:t>
            </a:r>
            <a:r>
              <a:rPr kumimoji="0" lang="pt-PT" sz="1400" b="0" i="0" u="none" strike="noStrike" kern="0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a 19 m</a:t>
            </a: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aio 2016</a:t>
            </a:r>
          </a:p>
        </p:txBody>
      </p:sp>
      <p:sp>
        <p:nvSpPr>
          <p:cNvPr id="8" name="Shape 77"/>
          <p:cNvSpPr txBox="1">
            <a:spLocks/>
          </p:cNvSpPr>
          <p:nvPr/>
        </p:nvSpPr>
        <p:spPr>
          <a:xfrm>
            <a:off x="2403790" y="2901795"/>
            <a:ext cx="6117358" cy="739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9pPr>
          </a:lstStyle>
          <a:p>
            <a:pPr defTabSz="914400">
              <a:lnSpc>
                <a:spcPts val="2800"/>
              </a:lnSpc>
              <a:spcBef>
                <a:spcPts val="0"/>
              </a:spcBef>
              <a:buNone/>
            </a:pPr>
            <a:r>
              <a:rPr lang="pt-PT" sz="2000" i="1" kern="0" dirty="0">
                <a:solidFill>
                  <a:srgbClr val="000000"/>
                </a:solidFill>
                <a:latin typeface="+mj-lt"/>
              </a:rPr>
              <a:t>Como promover a redução de perdas de água através de projetos integrados com diferentes entidades gestoras</a:t>
            </a:r>
          </a:p>
        </p:txBody>
      </p:sp>
    </p:spTree>
    <p:extLst>
      <p:ext uri="{BB962C8B-B14F-4D97-AF65-F5344CB8AC3E}">
        <p14:creationId xmlns:p14="http://schemas.microsoft.com/office/powerpoint/2010/main" val="1808235019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rgbClr val="0070C0"/>
                </a:solidFill>
                <a:latin typeface="Tw Cen MT" panose="020B0602020104020603" pitchFamily="34" charset="0"/>
              </a:rPr>
              <a:t>CONSIDERAÇÕES FINAIS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8648" y="1296436"/>
            <a:ext cx="788670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pt-PT" altLang="pt-PT" sz="160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Método</a:t>
            </a:r>
            <a:r>
              <a:rPr kumimoji="0" lang="pt-PT" altLang="pt-PT" sz="1600" i="0" u="none" strike="noStrike" cap="none" normalizeH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proposto pela AGS foi </a:t>
            </a:r>
            <a:r>
              <a:rPr kumimoji="0" lang="pt-PT" altLang="pt-PT" sz="16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testado</a:t>
            </a:r>
            <a:r>
              <a:rPr kumimoji="0" lang="pt-PT" altLang="pt-PT" sz="1600" i="0" u="none" strike="noStrike" cap="none" normalizeH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pt-PT" altLang="pt-PT" sz="16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validado</a:t>
            </a:r>
            <a:r>
              <a:rPr kumimoji="0" lang="pt-PT" altLang="pt-PT" sz="1600" i="0" u="none" strike="noStrike" cap="none" normalizeH="0" dirty="0">
                <a:ln>
                  <a:noFill/>
                </a:ln>
                <a:effectLst/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e pode ser facilmente implementado por qualquer entidade gestora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altLang="pt-PT" sz="1600" baseline="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Ganhos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diretos ao nível da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redução do volume de água não faturada 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com a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poupança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correspondente em termos de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gastos</a:t>
            </a:r>
            <a:endParaRPr kumimoji="0" lang="pt-PT" altLang="pt-PT" sz="1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w Cen MT" panose="020B0602020104020603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Ganhos indiretos com o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aumento da eficiência operacional 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com claras vantagens para a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qualidade do serviço prestado 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aos munícipes</a:t>
            </a:r>
            <a:endParaRPr kumimoji="0" lang="pt-PT" altLang="pt-PT" sz="1600" i="0" u="none" strike="noStrike" cap="none" normalizeH="0" dirty="0">
              <a:ln>
                <a:noFill/>
              </a:ln>
              <a:effectLst/>
              <a:latin typeface="Tw Cen MT" panose="020B0602020104020603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 implementação de um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programa colaborativo 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com várias EG permitiu acelerar o cumprimento dos objetivos propostos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altLang="pt-PT" sz="1600" baseline="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 estratégia para o controlo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das perdas de água deve ter uma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perspetiva transversal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que promova o </a:t>
            </a:r>
            <a:r>
              <a:rPr lang="pt-PT" altLang="pt-PT" sz="1600" b="1" dirty="0">
                <a:solidFill>
                  <a:srgbClr val="0070C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envolvimento</a:t>
            </a:r>
            <a:r>
              <a:rPr lang="pt-PT" altLang="pt-PT" sz="1600" dirty="0"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 da entidade aos vários níveis de decisão</a:t>
            </a:r>
            <a:endParaRPr lang="pt-PT" altLang="pt-PT" sz="1600" b="1" baseline="0" dirty="0">
              <a:solidFill>
                <a:srgbClr val="0070C0"/>
              </a:solidFill>
              <a:latin typeface="Tw Cen MT" panose="020B0602020104020603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16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5"/>
          <p:cNvSpPr/>
          <p:nvPr/>
        </p:nvSpPr>
        <p:spPr>
          <a:xfrm>
            <a:off x="0" y="4505805"/>
            <a:ext cx="9144000" cy="6376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419165" y="643669"/>
            <a:ext cx="6724835" cy="23762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2630889" y="690536"/>
            <a:ext cx="6444208" cy="1612481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200" kern="1200" cap="all" baseline="0">
                <a:solidFill>
                  <a:schemeClr val="tx2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3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PROMOVER A REDUÇÃO DE PERDAS DE ÁGUA ATRAVÉS DE PROJETOS INTEGRADOS </a:t>
            </a:r>
            <a:br>
              <a:rPr kumimoji="0" lang="pt-PT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DIFERENTES ENTIDADES GESTORAS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28" y="2292383"/>
            <a:ext cx="1221605" cy="64807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902822" y="4663314"/>
            <a:ext cx="217227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8"/>
            <a:r>
              <a:rPr lang="pt-PT" dirty="0"/>
              <a:t>Jaraguá do Sul, SC</a:t>
            </a:r>
          </a:p>
        </p:txBody>
      </p:sp>
      <p:sp>
        <p:nvSpPr>
          <p:cNvPr id="13" name="Rectângulo 3"/>
          <p:cNvSpPr/>
          <p:nvPr/>
        </p:nvSpPr>
        <p:spPr>
          <a:xfrm>
            <a:off x="107504" y="4674856"/>
            <a:ext cx="53399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GB" kern="0" dirty="0">
                <a:solidFill>
                  <a:sysClr val="windowText" lastClr="000000"/>
                </a:solidFill>
                <a:latin typeface="+mj-lt"/>
              </a:rPr>
              <a:t>J. Feliciano, R. Almeida, A. R. Santos, </a:t>
            </a:r>
            <a:r>
              <a:rPr lang="en-GB" u="sng" kern="0" dirty="0">
                <a:solidFill>
                  <a:sysClr val="windowText" lastClr="000000"/>
                </a:solidFill>
                <a:latin typeface="+mj-lt"/>
              </a:rPr>
              <a:t>P. Ramalho</a:t>
            </a:r>
            <a:r>
              <a:rPr lang="en-GB" kern="0" dirty="0">
                <a:solidFill>
                  <a:sysClr val="windowText" lastClr="000000"/>
                </a:solidFill>
                <a:latin typeface="+mj-lt"/>
              </a:rPr>
              <a:t>, J. M. Maia, P. F. Oliveira</a:t>
            </a:r>
            <a:endParaRPr lang="pt-PT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" name="Rectângulo 5"/>
          <p:cNvSpPr/>
          <p:nvPr/>
        </p:nvSpPr>
        <p:spPr>
          <a:xfrm>
            <a:off x="2419164" y="3156366"/>
            <a:ext cx="6724835" cy="7484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t-PT" sz="18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174396" y="3192560"/>
            <a:ext cx="490070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spcBef>
                <a:spcPts val="0"/>
              </a:spcBef>
              <a:spcAft>
                <a:spcPts val="600"/>
              </a:spcAft>
              <a:buFont typeface="Titillium Web"/>
              <a:buNone/>
            </a:pPr>
            <a:r>
              <a:rPr lang="pt-PT" sz="1600" kern="0" dirty="0">
                <a:solidFill>
                  <a:srgbClr val="0070C0"/>
                </a:solidFill>
              </a:rPr>
              <a:t>XX Exposição de Experiências Municipais em Saneamento</a:t>
            </a:r>
          </a:p>
          <a:p>
            <a:pPr algn="r" defTabSz="914400">
              <a:spcBef>
                <a:spcPts val="0"/>
              </a:spcBef>
              <a:spcAft>
                <a:spcPts val="600"/>
              </a:spcAft>
              <a:buFont typeface="Titillium Web"/>
              <a:buNone/>
            </a:pPr>
            <a:r>
              <a:rPr lang="pt-PT" sz="1600" kern="0" dirty="0">
                <a:solidFill>
                  <a:srgbClr val="0070C0"/>
                </a:solidFill>
              </a:rPr>
              <a:t>16 a 19 de maio de 2016</a:t>
            </a:r>
          </a:p>
        </p:txBody>
      </p:sp>
    </p:spTree>
    <p:extLst>
      <p:ext uri="{BB962C8B-B14F-4D97-AF65-F5344CB8AC3E}">
        <p14:creationId xmlns:p14="http://schemas.microsoft.com/office/powerpoint/2010/main" val="179965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ção de Conteúdo 2"/>
          <p:cNvSpPr txBox="1">
            <a:spLocks/>
          </p:cNvSpPr>
          <p:nvPr/>
        </p:nvSpPr>
        <p:spPr>
          <a:xfrm>
            <a:off x="628650" y="1152000"/>
            <a:ext cx="268375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AGS</a:t>
            </a:r>
          </a:p>
        </p:txBody>
      </p:sp>
      <p:sp>
        <p:nvSpPr>
          <p:cNvPr id="24" name="Marcador de Posição de Conteúdo 1"/>
          <p:cNvSpPr txBox="1">
            <a:spLocks/>
          </p:cNvSpPr>
          <p:nvPr/>
        </p:nvSpPr>
        <p:spPr>
          <a:xfrm>
            <a:off x="628650" y="1638340"/>
            <a:ext cx="563290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just"/>
          </a:lstStyle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Operador</a:t>
            </a: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 de serviços de água,</a:t>
            </a:r>
            <a:r>
              <a:rPr kumimoji="0" lang="pt-PT" sz="1600" b="0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 dedicada à gestão, operação e manutenção de infraestruturas de água e esgoto</a:t>
            </a:r>
            <a:endParaRPr kumimoji="0" lang="pt-PT" sz="16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Detida pela Marubeni e INCJ – </a:t>
            </a:r>
            <a:r>
              <a:rPr kumimoji="0" lang="pt-PT" sz="1600" b="0" i="0" u="none" strike="noStrike" kern="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Innovation</a:t>
            </a: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 Network </a:t>
            </a:r>
            <a:r>
              <a:rPr kumimoji="0" lang="pt-PT" sz="1600" b="0" i="0" u="none" strike="noStrike" kern="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Corporation</a:t>
            </a: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pt-PT" sz="1600" b="0" i="0" u="none" strike="noStrike" kern="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of</a:t>
            </a: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pt-PT" sz="1600" b="0" i="0" u="none" strike="noStrike" kern="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Japan</a:t>
            </a:r>
            <a:endParaRPr kumimoji="0" lang="pt-PT" sz="16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Responsável pela gestão de 11 entidades gestoras </a:t>
            </a:r>
            <a:b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municipais em Portugal e 2 no Brasil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O&amp;M em mais de 1.000 instalações </a:t>
            </a:r>
            <a:b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</a:rPr>
              <a:t>em Portugal (ETA, ETE, EE, …)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0070C0"/>
                </a:solidFill>
                <a:latin typeface="Tw Cen MT" panose="020B0602020104020603" pitchFamily="34" charset="0"/>
              </a:rPr>
              <a:t>INTRODUÇÃO</a:t>
            </a:r>
          </a:p>
        </p:txBody>
      </p:sp>
      <p:pic>
        <p:nvPicPr>
          <p:cNvPr id="23" name="Picture 2" descr="9001 + 14001 + 18001 + IQNe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64" y="4452118"/>
            <a:ext cx="1043425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6" r="2882"/>
          <a:stretch/>
        </p:blipFill>
        <p:spPr bwMode="auto">
          <a:xfrm>
            <a:off x="5876520" y="1576732"/>
            <a:ext cx="2945027" cy="2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>
          <a:xfrm>
            <a:off x="7054106" y="1864765"/>
            <a:ext cx="576000" cy="576000"/>
          </a:xfrm>
          <a:prstGeom prst="ellipse">
            <a:avLst/>
          </a:prstGeom>
          <a:solidFill>
            <a:srgbClr val="B4DCF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6946062" y="2045043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PT" sz="800" kern="0" dirty="0">
                <a:solidFill>
                  <a:prstClr val="white"/>
                </a:solidFill>
                <a:cs typeface="Arial"/>
                <a:sym typeface="Arial"/>
                <a:rtl val="0"/>
              </a:rPr>
              <a:t>Ambiente</a:t>
            </a:r>
          </a:p>
        </p:txBody>
      </p:sp>
      <p:sp>
        <p:nvSpPr>
          <p:cNvPr id="51" name="Oval 50"/>
          <p:cNvSpPr/>
          <p:nvPr/>
        </p:nvSpPr>
        <p:spPr>
          <a:xfrm>
            <a:off x="8009262" y="2575383"/>
            <a:ext cx="576000" cy="576000"/>
          </a:xfrm>
          <a:prstGeom prst="ellipse">
            <a:avLst/>
          </a:prstGeom>
          <a:solidFill>
            <a:srgbClr val="B4DCF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7895229" y="27093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PT" sz="800" kern="0" dirty="0">
                <a:solidFill>
                  <a:prstClr val="white"/>
                </a:solidFill>
                <a:cs typeface="Arial"/>
                <a:sym typeface="Arial"/>
                <a:rtl val="0"/>
              </a:rPr>
              <a:t>Captação e tratamento</a:t>
            </a:r>
          </a:p>
        </p:txBody>
      </p:sp>
      <p:sp>
        <p:nvSpPr>
          <p:cNvPr id="53" name="Oval 52"/>
          <p:cNvSpPr/>
          <p:nvPr/>
        </p:nvSpPr>
        <p:spPr>
          <a:xfrm>
            <a:off x="6086327" y="2568032"/>
            <a:ext cx="576000" cy="576000"/>
          </a:xfrm>
          <a:prstGeom prst="ellipse">
            <a:avLst/>
          </a:prstGeom>
          <a:solidFill>
            <a:srgbClr val="B4DCF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5972294" y="27093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PT" sz="800" kern="0" dirty="0">
                <a:solidFill>
                  <a:prstClr val="white"/>
                </a:solidFill>
                <a:cs typeface="Arial"/>
                <a:sym typeface="Arial"/>
                <a:rtl val="0"/>
              </a:rPr>
              <a:t>Tratamento de esgoto</a:t>
            </a:r>
          </a:p>
        </p:txBody>
      </p:sp>
      <p:sp>
        <p:nvSpPr>
          <p:cNvPr id="55" name="Oval 54"/>
          <p:cNvSpPr/>
          <p:nvPr/>
        </p:nvSpPr>
        <p:spPr>
          <a:xfrm>
            <a:off x="6483629" y="3670315"/>
            <a:ext cx="576000" cy="576000"/>
          </a:xfrm>
          <a:prstGeom prst="ellipse">
            <a:avLst/>
          </a:prstGeom>
          <a:solidFill>
            <a:srgbClr val="B4DCF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69596" y="3848751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PT" sz="800" kern="0" dirty="0">
                <a:solidFill>
                  <a:prstClr val="white"/>
                </a:solidFill>
                <a:cs typeface="Arial"/>
                <a:sym typeface="Arial"/>
                <a:rtl val="0"/>
              </a:rPr>
              <a:t>Drenagem</a:t>
            </a:r>
          </a:p>
        </p:txBody>
      </p:sp>
      <p:sp>
        <p:nvSpPr>
          <p:cNvPr id="57" name="Oval 56"/>
          <p:cNvSpPr/>
          <p:nvPr/>
        </p:nvSpPr>
        <p:spPr>
          <a:xfrm>
            <a:off x="7607229" y="3669792"/>
            <a:ext cx="576000" cy="576000"/>
          </a:xfrm>
          <a:prstGeom prst="ellipse">
            <a:avLst/>
          </a:prstGeom>
          <a:solidFill>
            <a:srgbClr val="B4DCF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7493196" y="378851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PT" sz="800" kern="0" dirty="0">
                <a:solidFill>
                  <a:prstClr val="white"/>
                </a:solidFill>
                <a:cs typeface="Arial"/>
                <a:sym typeface="Arial"/>
                <a:rtl val="0"/>
              </a:rPr>
              <a:t>Reserva e distribuição</a:t>
            </a:r>
          </a:p>
        </p:txBody>
      </p:sp>
      <p:sp>
        <p:nvSpPr>
          <p:cNvPr id="59" name="Rectângulo 28"/>
          <p:cNvSpPr/>
          <p:nvPr/>
        </p:nvSpPr>
        <p:spPr>
          <a:xfrm>
            <a:off x="7310897" y="4188073"/>
            <a:ext cx="50261" cy="3643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8008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ção de Conteúdo 2"/>
          <p:cNvSpPr txBox="1">
            <a:spLocks/>
          </p:cNvSpPr>
          <p:nvPr/>
        </p:nvSpPr>
        <p:spPr>
          <a:xfrm>
            <a:off x="628650" y="1152000"/>
            <a:ext cx="268375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AGS em números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40" y="1801755"/>
            <a:ext cx="1485257" cy="29117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47" y="1805750"/>
            <a:ext cx="859707" cy="25898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13" y="2985774"/>
            <a:ext cx="556070" cy="354019"/>
          </a:xfrm>
          <a:prstGeom prst="rect">
            <a:avLst/>
          </a:prstGeom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48" y="3495722"/>
            <a:ext cx="622760" cy="21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47" y="4333697"/>
            <a:ext cx="746377" cy="311402"/>
          </a:xfrm>
          <a:prstGeom prst="rect">
            <a:avLst/>
          </a:prstGeom>
        </p:spPr>
      </p:pic>
      <p:cxnSp>
        <p:nvCxnSpPr>
          <p:cNvPr id="25" name="Conexão recta 80"/>
          <p:cNvCxnSpPr/>
          <p:nvPr/>
        </p:nvCxnSpPr>
        <p:spPr>
          <a:xfrm>
            <a:off x="2999870" y="174058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81"/>
          <p:cNvCxnSpPr/>
          <p:nvPr/>
        </p:nvCxnSpPr>
        <p:spPr>
          <a:xfrm>
            <a:off x="2999870" y="4311925"/>
            <a:ext cx="0" cy="6734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82"/>
          <p:cNvCxnSpPr/>
          <p:nvPr/>
        </p:nvCxnSpPr>
        <p:spPr>
          <a:xfrm>
            <a:off x="2999870" y="2964809"/>
            <a:ext cx="0" cy="79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8" y="2261268"/>
            <a:ext cx="446163" cy="32982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1" y="2837426"/>
            <a:ext cx="306000" cy="313293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4" y="3527241"/>
            <a:ext cx="636227" cy="3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0" y="4381488"/>
            <a:ext cx="611999" cy="217655"/>
          </a:xfrm>
          <a:prstGeom prst="rect">
            <a:avLst/>
          </a:prstGeom>
        </p:spPr>
      </p:pic>
      <p:pic>
        <p:nvPicPr>
          <p:cNvPr id="32" name="Picture 5" descr="04-Cascai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4" y="3950589"/>
            <a:ext cx="636227" cy="23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47" y="4717076"/>
            <a:ext cx="655057" cy="342784"/>
          </a:xfrm>
          <a:prstGeom prst="rect">
            <a:avLst/>
          </a:prstGeom>
        </p:spPr>
      </p:pic>
      <p:cxnSp>
        <p:nvCxnSpPr>
          <p:cNvPr id="34" name="Conexão recta 90"/>
          <p:cNvCxnSpPr/>
          <p:nvPr/>
        </p:nvCxnSpPr>
        <p:spPr>
          <a:xfrm>
            <a:off x="1332506" y="3540785"/>
            <a:ext cx="0" cy="11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91"/>
          <p:cNvCxnSpPr/>
          <p:nvPr/>
        </p:nvCxnSpPr>
        <p:spPr>
          <a:xfrm flipV="1">
            <a:off x="2512764" y="1935242"/>
            <a:ext cx="487106" cy="32602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92"/>
          <p:cNvCxnSpPr/>
          <p:nvPr/>
        </p:nvCxnSpPr>
        <p:spPr>
          <a:xfrm flipV="1">
            <a:off x="1337632" y="3495722"/>
            <a:ext cx="354651" cy="18907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93"/>
          <p:cNvCxnSpPr/>
          <p:nvPr/>
        </p:nvCxnSpPr>
        <p:spPr>
          <a:xfrm>
            <a:off x="2351798" y="2910424"/>
            <a:ext cx="648072" cy="24029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94"/>
          <p:cNvCxnSpPr/>
          <p:nvPr/>
        </p:nvCxnSpPr>
        <p:spPr>
          <a:xfrm>
            <a:off x="2351798" y="2910424"/>
            <a:ext cx="648072" cy="58529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95"/>
          <p:cNvCxnSpPr/>
          <p:nvPr/>
        </p:nvCxnSpPr>
        <p:spPr>
          <a:xfrm flipV="1">
            <a:off x="2257970" y="4490315"/>
            <a:ext cx="741900" cy="6746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96"/>
          <p:cNvCxnSpPr/>
          <p:nvPr/>
        </p:nvCxnSpPr>
        <p:spPr>
          <a:xfrm>
            <a:off x="2257970" y="4599143"/>
            <a:ext cx="741900" cy="17100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97"/>
          <p:cNvCxnSpPr/>
          <p:nvPr/>
        </p:nvCxnSpPr>
        <p:spPr>
          <a:xfrm flipV="1">
            <a:off x="1332506" y="3628542"/>
            <a:ext cx="250396" cy="39105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98"/>
          <p:cNvCxnSpPr/>
          <p:nvPr/>
        </p:nvCxnSpPr>
        <p:spPr>
          <a:xfrm flipV="1">
            <a:off x="1332506" y="3743015"/>
            <a:ext cx="436536" cy="73794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m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2" y="1866421"/>
            <a:ext cx="612000" cy="198314"/>
          </a:xfrm>
          <a:prstGeom prst="rect">
            <a:avLst/>
          </a:prstGeom>
        </p:spPr>
      </p:pic>
      <p:cxnSp>
        <p:nvCxnSpPr>
          <p:cNvPr id="45" name="Conexão recta 100"/>
          <p:cNvCxnSpPr/>
          <p:nvPr/>
        </p:nvCxnSpPr>
        <p:spPr>
          <a:xfrm>
            <a:off x="1347821" y="1992593"/>
            <a:ext cx="675613" cy="10799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101"/>
          <p:cNvCxnSpPr/>
          <p:nvPr/>
        </p:nvCxnSpPr>
        <p:spPr>
          <a:xfrm flipV="1">
            <a:off x="1347821" y="2317473"/>
            <a:ext cx="626194" cy="1499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cta 102"/>
          <p:cNvCxnSpPr/>
          <p:nvPr/>
        </p:nvCxnSpPr>
        <p:spPr>
          <a:xfrm flipH="1">
            <a:off x="1347821" y="2837426"/>
            <a:ext cx="482136" cy="14599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cta 103"/>
          <p:cNvCxnSpPr/>
          <p:nvPr/>
        </p:nvCxnSpPr>
        <p:spPr>
          <a:xfrm>
            <a:off x="1347821" y="1812593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cta 104"/>
          <p:cNvCxnSpPr/>
          <p:nvPr/>
        </p:nvCxnSpPr>
        <p:spPr>
          <a:xfrm>
            <a:off x="1347821" y="2261267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105"/>
          <p:cNvCxnSpPr/>
          <p:nvPr/>
        </p:nvCxnSpPr>
        <p:spPr>
          <a:xfrm>
            <a:off x="1342317" y="28207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C:\Users\pramalho\Documents\04 - trabalhos a decorrer\temp\2015-08-25 LESAM 2015\Paper #1 - PAI index\3-presentation\site\mapa_brasil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67" y="1347521"/>
            <a:ext cx="2702315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m 6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8124" y="4275942"/>
            <a:ext cx="491805" cy="181418"/>
          </a:xfrm>
          <a:prstGeom prst="rect">
            <a:avLst/>
          </a:prstGeom>
        </p:spPr>
      </p:pic>
      <p:cxnSp>
        <p:nvCxnSpPr>
          <p:cNvPr id="65" name="Conexão recta 51"/>
          <p:cNvCxnSpPr/>
          <p:nvPr/>
        </p:nvCxnSpPr>
        <p:spPr>
          <a:xfrm flipH="1">
            <a:off x="7781143" y="3381854"/>
            <a:ext cx="421153" cy="86729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m 6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89" y="4711729"/>
            <a:ext cx="568561" cy="97516"/>
          </a:xfrm>
          <a:prstGeom prst="rect">
            <a:avLst/>
          </a:prstGeom>
        </p:spPr>
      </p:pic>
      <p:sp>
        <p:nvSpPr>
          <p:cNvPr id="67" name="CaixaDeTexto 66"/>
          <p:cNvSpPr txBox="1"/>
          <p:nvPr/>
        </p:nvSpPr>
        <p:spPr>
          <a:xfrm>
            <a:off x="4117167" y="1715948"/>
            <a:ext cx="2817240" cy="3083340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spcBef>
                <a:spcPts val="600"/>
              </a:spcBef>
              <a:buClr>
                <a:srgbClr val="B7B7B7"/>
              </a:buClr>
              <a:buSzPct val="100000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443 500</a:t>
            </a:r>
            <a:r>
              <a:rPr lang="pt-PT" sz="1400" dirty="0">
                <a:solidFill>
                  <a:srgbClr val="03A9F4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clientes</a:t>
            </a:r>
          </a:p>
          <a:p>
            <a:pPr>
              <a:spcBef>
                <a:spcPts val="600"/>
              </a:spcBef>
              <a:buClr>
                <a:srgbClr val="B7B7B7"/>
              </a:buClr>
              <a:buSzPct val="100000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1,5</a:t>
            </a:r>
            <a:r>
              <a:rPr lang="pt-PT" sz="1600" dirty="0">
                <a:solidFill>
                  <a:srgbClr val="03A9F4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M habitantes servidos</a:t>
            </a:r>
            <a:endParaRPr lang="pt-PT" sz="1400" dirty="0">
              <a:solidFill>
                <a:srgbClr val="0070C0"/>
              </a:solidFill>
              <a:latin typeface="Tw Cen MT" panose="020B0602020104020603" pitchFamily="34" charset="0"/>
              <a:ea typeface="Montserrat"/>
              <a:cs typeface="Montserrat"/>
              <a:sym typeface="Montserrat"/>
            </a:endParaRPr>
          </a:p>
          <a:p>
            <a:pPr marL="0">
              <a:spcBef>
                <a:spcPts val="600"/>
              </a:spcBef>
              <a:buClr>
                <a:srgbClr val="B7B7B7"/>
              </a:buClr>
              <a:buSzPct val="100000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6 840 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km de água</a:t>
            </a:r>
            <a:endParaRPr lang="pt-PT" sz="1400" dirty="0">
              <a:solidFill>
                <a:srgbClr val="0070C0"/>
              </a:solidFill>
              <a:latin typeface="Tw Cen MT" panose="020B0602020104020603" pitchFamily="34" charset="0"/>
              <a:ea typeface="Montserrat"/>
              <a:cs typeface="Montserrat"/>
              <a:sym typeface="Montserrat"/>
            </a:endParaRPr>
          </a:p>
          <a:p>
            <a:pPr>
              <a:spcBef>
                <a:spcPts val="600"/>
              </a:spcBef>
              <a:buClr>
                <a:srgbClr val="B7B7B7"/>
              </a:buClr>
              <a:buSzPct val="100000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4 320 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km de esgoto</a:t>
            </a:r>
            <a:endParaRPr lang="pt-PT" sz="1400" dirty="0">
              <a:solidFill>
                <a:srgbClr val="0070C0"/>
              </a:solidFill>
              <a:latin typeface="Tw Cen MT" panose="020B0602020104020603" pitchFamily="34" charset="0"/>
              <a:ea typeface="Montserrat"/>
              <a:cs typeface="Montserrat"/>
              <a:sym typeface="Montserrat"/>
            </a:endParaRPr>
          </a:p>
          <a:p>
            <a:pPr>
              <a:spcBef>
                <a:spcPts val="600"/>
              </a:spcBef>
              <a:buClr>
                <a:srgbClr val="B7B7B7"/>
              </a:buClr>
              <a:buSzPct val="100000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74</a:t>
            </a:r>
            <a:r>
              <a:rPr lang="pt-PT" sz="1600" dirty="0">
                <a:solidFill>
                  <a:srgbClr val="03A9F4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M m</a:t>
            </a:r>
            <a:r>
              <a:rPr lang="pt-PT" sz="1200" baseline="300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3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 água/ano</a:t>
            </a:r>
            <a:endParaRPr lang="pt-PT" sz="1400" dirty="0">
              <a:solidFill>
                <a:srgbClr val="0070C0"/>
              </a:solidFill>
              <a:latin typeface="Tw Cen MT" panose="020B0602020104020603" pitchFamily="34" charset="0"/>
              <a:ea typeface="Montserrat"/>
              <a:cs typeface="Montserrat"/>
              <a:sym typeface="Montserrat"/>
            </a:endParaRPr>
          </a:p>
          <a:p>
            <a:pPr>
              <a:spcBef>
                <a:spcPts val="600"/>
              </a:spcBef>
              <a:buClr>
                <a:srgbClr val="B7B7B7"/>
              </a:buClr>
              <a:buSzPct val="100000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90</a:t>
            </a:r>
            <a:r>
              <a:rPr lang="pt-PT" sz="1600" dirty="0">
                <a:solidFill>
                  <a:srgbClr val="03A9F4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M m</a:t>
            </a:r>
            <a:r>
              <a:rPr lang="pt-PT" sz="1200" baseline="300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3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 esgoto/ano</a:t>
            </a:r>
            <a:endParaRPr lang="pt-PT" sz="1400" dirty="0">
              <a:solidFill>
                <a:srgbClr val="0070C0"/>
              </a:solidFill>
              <a:latin typeface="Tw Cen MT" panose="020B0602020104020603" pitchFamily="34" charset="0"/>
              <a:ea typeface="Montserrat"/>
              <a:cs typeface="Montserrat"/>
              <a:sym typeface="Montserrat"/>
            </a:endParaRPr>
          </a:p>
          <a:p>
            <a:pPr>
              <a:spcBef>
                <a:spcPts val="600"/>
              </a:spcBef>
              <a:buClr>
                <a:srgbClr val="B7B7B7"/>
              </a:buClr>
              <a:buSzPct val="100000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1 540 </a:t>
            </a:r>
            <a:r>
              <a:rPr lang="pt-PT" sz="1200" dirty="0">
                <a:solidFill>
                  <a:srgbClr val="0070C0"/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instalações (AA&amp;AR)  </a:t>
            </a:r>
            <a:endParaRPr lang="pt-PT" sz="1400" dirty="0">
              <a:solidFill>
                <a:srgbClr val="0070C0"/>
              </a:solidFill>
              <a:latin typeface="Tw Cen MT" panose="020B0602020104020603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8" name="Conexão recta 51"/>
          <p:cNvCxnSpPr/>
          <p:nvPr/>
        </p:nvCxnSpPr>
        <p:spPr>
          <a:xfrm flipH="1">
            <a:off x="8241999" y="3313785"/>
            <a:ext cx="6169" cy="1337254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/>
          <p:cNvSpPr/>
          <p:nvPr/>
        </p:nvSpPr>
        <p:spPr>
          <a:xfrm>
            <a:off x="3986174" y="4825843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kern="0" baseline="300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(1)</a:t>
            </a:r>
            <a:r>
              <a:rPr lang="pt-PT" sz="1100" kern="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Montserrat"/>
                <a:cs typeface="Montserrat"/>
                <a:sym typeface="Montserrat"/>
              </a:rPr>
              <a:t> Dados relativos a 2015.</a:t>
            </a:r>
            <a:endParaRPr lang="pt-PT" sz="1100" dirty="0">
              <a:latin typeface="Tw Cen MT" panose="020B0602020104020603" pitchFamily="34" charset="0"/>
            </a:endParaRPr>
          </a:p>
        </p:txBody>
      </p:sp>
      <p:sp>
        <p:nvSpPr>
          <p:cNvPr id="48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0070C0"/>
                </a:solidFill>
                <a:latin typeface="Tw Cen MT" panose="020B0602020104020603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85226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874463"/>
              </p:ext>
            </p:extLst>
          </p:nvPr>
        </p:nvGraphicFramePr>
        <p:xfrm>
          <a:off x="2364841" y="1827720"/>
          <a:ext cx="39244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ângulo 68"/>
          <p:cNvSpPr/>
          <p:nvPr/>
        </p:nvSpPr>
        <p:spPr>
          <a:xfrm>
            <a:off x="738913" y="3233975"/>
            <a:ext cx="3375887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t-PT" sz="1800" b="1" dirty="0">
                <a:solidFill>
                  <a:srgbClr val="0070C0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Engenharia de suporte</a:t>
            </a:r>
          </a:p>
          <a:p>
            <a:pPr marL="0" lvl="1">
              <a:spcBef>
                <a:spcPts val="300"/>
              </a:spcBef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Fornecimento de engenharia de </a:t>
            </a:r>
            <a:b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</a:b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suporte às entidades gestoras da AGS:</a:t>
            </a:r>
          </a:p>
          <a:p>
            <a:pPr>
              <a:spcBef>
                <a:spcPts val="300"/>
              </a:spcBef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    - Otimização da qualidade de serviço</a:t>
            </a:r>
          </a:p>
          <a:p>
            <a:pPr>
              <a:spcBef>
                <a:spcPts val="300"/>
              </a:spcBef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    - Performance das redes</a:t>
            </a:r>
          </a:p>
          <a:p>
            <a:pPr>
              <a:spcBef>
                <a:spcPts val="300"/>
              </a:spcBef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    - Ciclo de vida das infraestruturas</a:t>
            </a:r>
          </a:p>
        </p:txBody>
      </p:sp>
      <p:sp>
        <p:nvSpPr>
          <p:cNvPr id="34" name="Rectângulo 72"/>
          <p:cNvSpPr/>
          <p:nvPr/>
        </p:nvSpPr>
        <p:spPr>
          <a:xfrm>
            <a:off x="783771" y="1630482"/>
            <a:ext cx="2698798" cy="137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t-PT" sz="2000" b="1" dirty="0">
                <a:solidFill>
                  <a:srgbClr val="0070C0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Atividades externas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Promover externamente o trabalho da AGS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Desenvolvimento de propostas competitivas</a:t>
            </a:r>
          </a:p>
        </p:txBody>
      </p:sp>
      <p:sp>
        <p:nvSpPr>
          <p:cNvPr id="36" name="Rectângulo 74"/>
          <p:cNvSpPr/>
          <p:nvPr/>
        </p:nvSpPr>
        <p:spPr>
          <a:xfrm>
            <a:off x="5368687" y="1630482"/>
            <a:ext cx="3239047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t-PT" sz="2000" b="1" dirty="0">
                <a:solidFill>
                  <a:srgbClr val="0070C0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Cultura técnica</a:t>
            </a: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Assegurar a transferência interna de conhecimento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Assegurar o alinhamento entre os níveis estratégico e operacional mantendo a fiabilidade da informação</a:t>
            </a: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  <a:ea typeface="Karmilla" pitchFamily="2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535967" y="23126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535967" y="31047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726301" y="31047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3732993" y="23126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0070C0"/>
                </a:solidFill>
                <a:latin typeface="Tw Cen MT" panose="020B0602020104020603" pitchFamily="34" charset="0"/>
              </a:rPr>
              <a:t>INTRODUÇÃO</a:t>
            </a:r>
          </a:p>
        </p:txBody>
      </p:sp>
      <p:sp>
        <p:nvSpPr>
          <p:cNvPr id="35" name="Rectângulo 73"/>
          <p:cNvSpPr/>
          <p:nvPr/>
        </p:nvSpPr>
        <p:spPr>
          <a:xfrm>
            <a:off x="5368688" y="3233975"/>
            <a:ext cx="3067168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t-PT" sz="2000" b="1" dirty="0">
                <a:solidFill>
                  <a:srgbClr val="0070C0"/>
                </a:solidFill>
                <a:latin typeface="Tw Cen MT" panose="020B0602020104020603" pitchFamily="34" charset="0"/>
                <a:ea typeface="Karmilla" pitchFamily="2" charset="0"/>
                <a:cs typeface="Arial" panose="020B0604020202020204" pitchFamily="34" charset="0"/>
              </a:rPr>
              <a:t>Inovação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Gestão e desenvolvimento de projetos técnicos e tecnológicos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Karmilla" pitchFamily="2" charset="0"/>
              </a:rPr>
              <a:t>Desenvolvimento de ferramentas para gestão de dados e informação</a:t>
            </a: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628650" y="1152000"/>
            <a:ext cx="268375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192152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0070C0"/>
                </a:solidFill>
                <a:latin typeface="Tw Cen MT" panose="020B0602020104020603" pitchFamily="34" charset="0"/>
              </a:rPr>
              <a:t>INTRODUÇÃO</a:t>
            </a:r>
          </a:p>
        </p:txBody>
      </p:sp>
      <p:sp>
        <p:nvSpPr>
          <p:cNvPr id="73" name="Marcador de Posição de Conteúdo 2"/>
          <p:cNvSpPr txBox="1">
            <a:spLocks/>
          </p:cNvSpPr>
          <p:nvPr/>
        </p:nvSpPr>
        <p:spPr>
          <a:xfrm>
            <a:off x="628650" y="1152000"/>
            <a:ext cx="268375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Arial" panose="020B0604020202020204" pitchFamily="34" charset="0"/>
              </a:rPr>
              <a:t>Áreas de atividade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309822" y="1723152"/>
            <a:ext cx="6524356" cy="2780035"/>
            <a:chOff x="1044210" y="1405356"/>
            <a:chExt cx="6524356" cy="2780035"/>
          </a:xfrm>
        </p:grpSpPr>
        <p:grpSp>
          <p:nvGrpSpPr>
            <p:cNvPr id="32" name="Grupo 31"/>
            <p:cNvGrpSpPr/>
            <p:nvPr/>
          </p:nvGrpSpPr>
          <p:grpSpPr>
            <a:xfrm>
              <a:off x="3714828" y="1426765"/>
              <a:ext cx="1183121" cy="1152000"/>
              <a:chOff x="2845239" y="1091505"/>
              <a:chExt cx="1183121" cy="1152000"/>
            </a:xfrm>
            <a:solidFill>
              <a:srgbClr val="0070C0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2860799" y="1091505"/>
                <a:ext cx="1152000" cy="115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685800"/>
                <a:endParaRPr lang="pt-PT" sz="1350" kern="0" dirty="0">
                  <a:solidFill>
                    <a:prstClr val="white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2845239" y="1651779"/>
                <a:ext cx="1183121" cy="45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4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Afluências indevidas</a:t>
                </a:r>
                <a:endParaRPr lang="pt-PT" sz="1400" dirty="0"/>
              </a:p>
            </p:txBody>
          </p:sp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335" y="1260731"/>
                <a:ext cx="354929" cy="360000"/>
              </a:xfrm>
              <a:prstGeom prst="rect">
                <a:avLst/>
              </a:prstGeom>
              <a:grpFill/>
            </p:spPr>
          </p:pic>
        </p:grpSp>
        <p:grpSp>
          <p:nvGrpSpPr>
            <p:cNvPr id="36" name="Grupo 35"/>
            <p:cNvGrpSpPr/>
            <p:nvPr/>
          </p:nvGrpSpPr>
          <p:grpSpPr>
            <a:xfrm>
              <a:off x="5050137" y="1426765"/>
              <a:ext cx="1183121" cy="1152000"/>
              <a:chOff x="3923928" y="1091505"/>
              <a:chExt cx="1183121" cy="1152000"/>
            </a:xfrm>
            <a:solidFill>
              <a:srgbClr val="0070C0"/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3939488" y="1091505"/>
                <a:ext cx="1152000" cy="115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685800"/>
                <a:endParaRPr lang="pt-PT" sz="1350" kern="0" dirty="0">
                  <a:solidFill>
                    <a:prstClr val="white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3923928" y="1651779"/>
                <a:ext cx="1183121" cy="45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4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Eficiência energética</a:t>
                </a:r>
                <a:endParaRPr lang="pt-PT" sz="1400" dirty="0"/>
              </a:p>
            </p:txBody>
          </p:sp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2274" y="1260731"/>
                <a:ext cx="366428" cy="360000"/>
              </a:xfrm>
              <a:prstGeom prst="rect">
                <a:avLst/>
              </a:prstGeom>
              <a:grpFill/>
            </p:spPr>
          </p:pic>
        </p:grpSp>
        <p:grpSp>
          <p:nvGrpSpPr>
            <p:cNvPr id="41" name="Grupo 40"/>
            <p:cNvGrpSpPr/>
            <p:nvPr/>
          </p:nvGrpSpPr>
          <p:grpSpPr>
            <a:xfrm>
              <a:off x="6385445" y="1426765"/>
              <a:ext cx="1183121" cy="1152000"/>
              <a:chOff x="5096500" y="1098731"/>
              <a:chExt cx="1183121" cy="1152000"/>
            </a:xfrm>
            <a:solidFill>
              <a:srgbClr val="0070C0"/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5112060" y="1098731"/>
                <a:ext cx="1152000" cy="115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685800"/>
                <a:endParaRPr lang="pt-PT" sz="1350" kern="0" dirty="0">
                  <a:solidFill>
                    <a:prstClr val="white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5096500" y="1659005"/>
                <a:ext cx="1183121" cy="45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4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Otimização de redes</a:t>
                </a:r>
                <a:endParaRPr lang="pt-PT" sz="1400" dirty="0"/>
              </a:p>
            </p:txBody>
          </p:sp>
          <p:pic>
            <p:nvPicPr>
              <p:cNvPr id="44" name="Imagem 43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2060" y="1224731"/>
                <a:ext cx="432000" cy="432000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2379519" y="1405356"/>
              <a:ext cx="1183121" cy="1152000"/>
              <a:chOff x="2415772" y="1405356"/>
              <a:chExt cx="1183121" cy="11520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31332" y="1405356"/>
                <a:ext cx="1152000" cy="115200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685800"/>
                <a:endParaRPr lang="pt-PT" sz="1350" kern="0" dirty="0">
                  <a:solidFill>
                    <a:prstClr val="white"/>
                  </a:solidFill>
                  <a:latin typeface="Tw Cen MT" panose="020B0602020104020603" pitchFamily="34" charset="0"/>
                </a:endParaRPr>
              </a:p>
            </p:txBody>
          </p:sp>
          <p:pic>
            <p:nvPicPr>
              <p:cNvPr id="48" name="Imagem 47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7332" y="1568787"/>
                <a:ext cx="360000" cy="360000"/>
              </a:xfrm>
              <a:prstGeom prst="rect">
                <a:avLst/>
              </a:prstGeom>
            </p:spPr>
          </p:pic>
          <p:sp>
            <p:nvSpPr>
              <p:cNvPr id="49" name="CaixaDeTexto 48"/>
              <p:cNvSpPr txBox="1"/>
              <p:nvPr/>
            </p:nvSpPr>
            <p:spPr>
              <a:xfrm>
                <a:off x="2415772" y="1987039"/>
                <a:ext cx="1183121" cy="45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4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Água não faturada</a:t>
                </a:r>
                <a:endParaRPr lang="pt-PT" sz="1400" dirty="0"/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1047900" y="3033391"/>
              <a:ext cx="1183121" cy="1152000"/>
              <a:chOff x="174551" y="2999980"/>
              <a:chExt cx="1183121" cy="1152000"/>
            </a:xfrm>
            <a:solidFill>
              <a:srgbClr val="0070C0"/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190111" y="2999980"/>
                <a:ext cx="1152000" cy="115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174551" y="3475359"/>
                <a:ext cx="118312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5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Avaliação de performance</a:t>
                </a:r>
                <a:endParaRPr lang="pt-PT" sz="1400" dirty="0"/>
              </a:p>
            </p:txBody>
          </p:sp>
          <p:pic>
            <p:nvPicPr>
              <p:cNvPr id="53" name="Imagem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622" y="3108044"/>
                <a:ext cx="472978" cy="468000"/>
              </a:xfrm>
              <a:prstGeom prst="rect">
                <a:avLst/>
              </a:prstGeom>
              <a:grpFill/>
            </p:spPr>
          </p:pic>
        </p:grpSp>
        <p:grpSp>
          <p:nvGrpSpPr>
            <p:cNvPr id="54" name="Grupo 53"/>
            <p:cNvGrpSpPr/>
            <p:nvPr/>
          </p:nvGrpSpPr>
          <p:grpSpPr>
            <a:xfrm>
              <a:off x="2329964" y="3033391"/>
              <a:ext cx="1183121" cy="1152000"/>
              <a:chOff x="1433804" y="2978571"/>
              <a:chExt cx="1183121" cy="1152000"/>
            </a:xfrm>
            <a:solidFill>
              <a:srgbClr val="0070C0"/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1449364" y="2978571"/>
                <a:ext cx="1152000" cy="115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685800"/>
                <a:endParaRPr lang="pt-PT" sz="1350" kern="0" dirty="0">
                  <a:solidFill>
                    <a:prstClr val="white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1433804" y="3475359"/>
                <a:ext cx="118312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5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Gestão de risco</a:t>
                </a:r>
                <a:endParaRPr lang="pt-PT" sz="1400" dirty="0"/>
              </a:p>
            </p:txBody>
          </p:sp>
          <p:pic>
            <p:nvPicPr>
              <p:cNvPr id="57" name="Imagem 5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5364" y="3093854"/>
                <a:ext cx="360000" cy="360000"/>
              </a:xfrm>
              <a:prstGeom prst="rect">
                <a:avLst/>
              </a:prstGeom>
              <a:grpFill/>
            </p:spPr>
          </p:pic>
        </p:grpSp>
        <p:grpSp>
          <p:nvGrpSpPr>
            <p:cNvPr id="58" name="Grupo 57"/>
            <p:cNvGrpSpPr/>
            <p:nvPr/>
          </p:nvGrpSpPr>
          <p:grpSpPr>
            <a:xfrm>
              <a:off x="5103381" y="3033391"/>
              <a:ext cx="1183121" cy="1152000"/>
              <a:chOff x="3952310" y="2999980"/>
              <a:chExt cx="1183121" cy="1152000"/>
            </a:xfrm>
            <a:solidFill>
              <a:srgbClr val="0070C0"/>
            </a:solidFill>
          </p:grpSpPr>
          <p:sp>
            <p:nvSpPr>
              <p:cNvPr id="59" name="Oval 58"/>
              <p:cNvSpPr/>
              <p:nvPr/>
            </p:nvSpPr>
            <p:spPr>
              <a:xfrm>
                <a:off x="3967870" y="2999980"/>
                <a:ext cx="1152000" cy="115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685800"/>
                <a:endParaRPr lang="pt-PT" sz="1350" kern="0" dirty="0">
                  <a:solidFill>
                    <a:prstClr val="white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3952310" y="3475359"/>
                <a:ext cx="1183121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5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Monitoração em tempo real</a:t>
                </a:r>
                <a:endParaRPr lang="pt-PT" sz="1400" dirty="0"/>
              </a:p>
            </p:txBody>
          </p:sp>
          <p:pic>
            <p:nvPicPr>
              <p:cNvPr id="61" name="Imagem 60"/>
              <p:cNvPicPr>
                <a:picLocks noChangeAspect="1"/>
              </p:cNvPicPr>
              <p:nvPr/>
            </p:nvPicPr>
            <p:blipFill>
              <a:blip r:embed="rId10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3870" y="3093854"/>
                <a:ext cx="360000" cy="360000"/>
              </a:xfrm>
              <a:prstGeom prst="rect">
                <a:avLst/>
              </a:prstGeom>
              <a:grpFill/>
            </p:spPr>
          </p:pic>
        </p:grpSp>
        <p:grpSp>
          <p:nvGrpSpPr>
            <p:cNvPr id="62" name="Grupo 61"/>
            <p:cNvGrpSpPr/>
            <p:nvPr/>
          </p:nvGrpSpPr>
          <p:grpSpPr>
            <a:xfrm>
              <a:off x="6385445" y="3033391"/>
              <a:ext cx="1183121" cy="1152000"/>
              <a:chOff x="5211564" y="2999980"/>
              <a:chExt cx="1183121" cy="1152000"/>
            </a:xfrm>
            <a:solidFill>
              <a:srgbClr val="0070C0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5227124" y="2999980"/>
                <a:ext cx="1152000" cy="115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685800"/>
                <a:endParaRPr lang="pt-PT" sz="1350" kern="0" dirty="0">
                  <a:solidFill>
                    <a:prstClr val="white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>
                <a:off x="5211564" y="3475359"/>
                <a:ext cx="1183121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5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Análise dinâmica de dados</a:t>
                </a:r>
                <a:endParaRPr lang="pt-PT" sz="1400" dirty="0"/>
              </a:p>
            </p:txBody>
          </p:sp>
          <p:pic>
            <p:nvPicPr>
              <p:cNvPr id="65" name="Imagem 6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4951" y="3076563"/>
                <a:ext cx="391551" cy="396000"/>
              </a:xfrm>
              <a:prstGeom prst="rect">
                <a:avLst/>
              </a:prstGeom>
              <a:grpFill/>
            </p:spPr>
          </p:pic>
        </p:grpSp>
        <p:grpSp>
          <p:nvGrpSpPr>
            <p:cNvPr id="3" name="Grupo 2"/>
            <p:cNvGrpSpPr/>
            <p:nvPr/>
          </p:nvGrpSpPr>
          <p:grpSpPr>
            <a:xfrm>
              <a:off x="1044210" y="1405356"/>
              <a:ext cx="1183121" cy="1152000"/>
              <a:chOff x="1044210" y="1405356"/>
              <a:chExt cx="1183121" cy="11520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063460" y="1405356"/>
                <a:ext cx="1152000" cy="115200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6" name="Imagem 4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9460" y="1637692"/>
                <a:ext cx="360000" cy="306924"/>
              </a:xfrm>
              <a:prstGeom prst="rect">
                <a:avLst/>
              </a:prstGeom>
            </p:spPr>
          </p:pic>
          <p:sp>
            <p:nvSpPr>
              <p:cNvPr id="66" name="CaixaDeTexto 65"/>
              <p:cNvSpPr txBox="1"/>
              <p:nvPr/>
            </p:nvSpPr>
            <p:spPr>
              <a:xfrm>
                <a:off x="1044210" y="1951023"/>
                <a:ext cx="1183121" cy="45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400"/>
                  </a:lnSpc>
                </a:pPr>
                <a:r>
                  <a:rPr lang="pt-PT" sz="1400" kern="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Asset management</a:t>
                </a:r>
                <a:endParaRPr lang="pt-PT" sz="1400" dirty="0"/>
              </a:p>
            </p:txBody>
          </p:sp>
        </p:grpSp>
        <p:grpSp>
          <p:nvGrpSpPr>
            <p:cNvPr id="67" name="Grupo 66"/>
            <p:cNvGrpSpPr/>
            <p:nvPr/>
          </p:nvGrpSpPr>
          <p:grpSpPr>
            <a:xfrm>
              <a:off x="3612028" y="3033391"/>
              <a:ext cx="1392410" cy="1152000"/>
              <a:chOff x="2589772" y="2931790"/>
              <a:chExt cx="1392410" cy="1152000"/>
            </a:xfrm>
            <a:solidFill>
              <a:srgbClr val="0070C0"/>
            </a:solidFill>
          </p:grpSpPr>
          <p:grpSp>
            <p:nvGrpSpPr>
              <p:cNvPr id="68" name="Grupo 67"/>
              <p:cNvGrpSpPr/>
              <p:nvPr/>
            </p:nvGrpSpPr>
            <p:grpSpPr>
              <a:xfrm>
                <a:off x="2589772" y="2931790"/>
                <a:ext cx="1392410" cy="1152000"/>
                <a:chOff x="2601364" y="2999980"/>
                <a:chExt cx="1392410" cy="1152000"/>
              </a:xfrm>
              <a:grpFill/>
            </p:grpSpPr>
            <p:sp>
              <p:nvSpPr>
                <p:cNvPr id="70" name="Oval 69"/>
                <p:cNvSpPr/>
                <p:nvPr/>
              </p:nvSpPr>
              <p:spPr>
                <a:xfrm>
                  <a:off x="2721569" y="2999980"/>
                  <a:ext cx="1152000" cy="1152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b"/>
                <a:lstStyle/>
                <a:p>
                  <a:pPr algn="ctr" defTabSz="685800"/>
                  <a:endParaRPr lang="pt-PT" sz="1350" kern="0" dirty="0">
                    <a:solidFill>
                      <a:prstClr val="white"/>
                    </a:solidFill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71" name="CaixaDeTexto 70"/>
                <p:cNvSpPr txBox="1"/>
                <p:nvPr/>
              </p:nvSpPr>
              <p:spPr>
                <a:xfrm>
                  <a:off x="2601364" y="3432559"/>
                  <a:ext cx="139241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ts val="1200"/>
                    </a:lnSpc>
                  </a:pPr>
                  <a:r>
                    <a:rPr lang="pt-PT" sz="1400" kern="0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Gestão de trabalho operacional</a:t>
                  </a:r>
                  <a:endParaRPr lang="pt-PT" sz="1400" dirty="0"/>
                </a:p>
              </p:txBody>
            </p:sp>
          </p:grpSp>
          <p:pic>
            <p:nvPicPr>
              <p:cNvPr id="69" name="Imagem 68"/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1" y="3059563"/>
                <a:ext cx="324000" cy="32400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14198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46866" y="3342958"/>
            <a:ext cx="2304000" cy="1440000"/>
          </a:xfrm>
          <a:prstGeom prst="rect">
            <a:avLst/>
          </a:prstGeom>
          <a:solidFill>
            <a:srgbClr val="1AB39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13097" y="3342958"/>
            <a:ext cx="2304000" cy="1440000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13708" y="1700947"/>
            <a:ext cx="2304000" cy="1440000"/>
          </a:xfrm>
          <a:prstGeom prst="rect">
            <a:avLst/>
          </a:prstGeom>
          <a:solidFill>
            <a:srgbClr val="EA157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46866" y="1700947"/>
            <a:ext cx="2304000" cy="14400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85108" y="1700947"/>
            <a:ext cx="2304000" cy="1440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85108" y="3342958"/>
            <a:ext cx="2304000" cy="144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13097" y="3629376"/>
            <a:ext cx="228621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70C0"/>
                </a:solidFill>
              </a:defRPr>
            </a:lvl1pPr>
          </a:lstStyle>
          <a:p>
            <a:pPr algn="ctr">
              <a:lnSpc>
                <a:spcPts val="3200"/>
              </a:lnSpc>
            </a:pPr>
            <a:r>
              <a:rPr lang="pt-PT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Criar</a:t>
            </a:r>
            <a: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400" b="0" dirty="0">
                <a:solidFill>
                  <a:schemeClr val="bg1"/>
                </a:solidFill>
                <a:latin typeface="Tw Cen MT" panose="020B0602020104020603" pitchFamily="34" charset="0"/>
              </a:rPr>
              <a:t>SENSIBILIZAÇÃO</a:t>
            </a:r>
            <a:endParaRPr lang="en-GB" sz="2000" b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6865" y="1999153"/>
            <a:ext cx="2304001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70C0"/>
                </a:solidFill>
              </a:defRPr>
            </a:lvl1pPr>
          </a:lstStyle>
          <a:p>
            <a:pPr algn="ctr">
              <a:lnSpc>
                <a:spcPts val="3200"/>
              </a:lnSpc>
            </a:pPr>
            <a:r>
              <a:rPr lang="pt-PT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Promover</a:t>
            </a:r>
            <a: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 o</a:t>
            </a:r>
            <a:b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2400" b="0" dirty="0">
                <a:solidFill>
                  <a:schemeClr val="bg1"/>
                </a:solidFill>
                <a:latin typeface="Tw Cen MT" panose="020B0602020104020603" pitchFamily="34" charset="0"/>
              </a:rPr>
              <a:t>ENGAJAMENTO</a:t>
            </a:r>
            <a:endParaRPr lang="en-GB" sz="2000" b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13097" y="1999153"/>
            <a:ext cx="229967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70C0"/>
                </a:solidFill>
              </a:defRPr>
            </a:lvl1pPr>
          </a:lstStyle>
          <a:p>
            <a:pPr algn="ctr">
              <a:lnSpc>
                <a:spcPts val="3200"/>
              </a:lnSpc>
            </a:pPr>
            <a:r>
              <a:rPr lang="pt-PT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Desenvolver</a:t>
            </a:r>
            <a: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800" b="0" dirty="0">
                <a:solidFill>
                  <a:schemeClr val="bg1"/>
                </a:solidFill>
                <a:latin typeface="Tw Cen MT" panose="020B0602020104020603" pitchFamily="34" charset="0"/>
              </a:rPr>
              <a:t>ESTRATÉGIAS</a:t>
            </a:r>
            <a:endParaRPr lang="en-GB" sz="2000" b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85108" y="3629376"/>
            <a:ext cx="229822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70C0"/>
                </a:solidFill>
              </a:defRPr>
            </a:lvl1pPr>
          </a:lstStyle>
          <a:p>
            <a:pPr algn="ctr">
              <a:lnSpc>
                <a:spcPts val="3200"/>
              </a:lnSpc>
            </a:pPr>
            <a:r>
              <a:rPr lang="pt-PT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Estabelecer</a:t>
            </a:r>
            <a:b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800" b="0" dirty="0">
                <a:solidFill>
                  <a:schemeClr val="bg1"/>
                </a:solidFill>
                <a:latin typeface="Tw Cen MT" panose="020B0602020104020603" pitchFamily="34" charset="0"/>
              </a:rPr>
              <a:t>QUICK WINS</a:t>
            </a:r>
            <a:endParaRPr lang="en-GB" sz="2000" b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1087" y="3629376"/>
            <a:ext cx="230978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70C0"/>
                </a:solidFill>
              </a:defRPr>
            </a:lvl1pPr>
          </a:lstStyle>
          <a:p>
            <a:pPr algn="ctr">
              <a:lnSpc>
                <a:spcPts val="3200"/>
              </a:lnSpc>
            </a:pPr>
            <a:r>
              <a:rPr lang="pt-PT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Alavancar a</a:t>
            </a:r>
            <a: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400" b="0" dirty="0">
                <a:solidFill>
                  <a:schemeClr val="bg1"/>
                </a:solidFill>
                <a:latin typeface="Tw Cen MT" panose="020B0602020104020603" pitchFamily="34" charset="0"/>
              </a:rPr>
              <a:t>COMUNICAÇÃO</a:t>
            </a:r>
            <a:endParaRPr lang="en-GB" sz="2200" b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91550" y="1999153"/>
            <a:ext cx="2291778" cy="91307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70C0"/>
                </a:solidFill>
              </a:defRPr>
            </a:lvl1pPr>
          </a:lstStyle>
          <a:p>
            <a:pPr algn="ctr">
              <a:lnSpc>
                <a:spcPts val="3200"/>
              </a:lnSpc>
            </a:pPr>
            <a:r>
              <a:rPr lang="pt-PT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Promover</a:t>
            </a:r>
            <a:r>
              <a:rPr lang="en-GB" sz="2000" b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pt-PT" sz="2400" b="0" dirty="0">
                <a:solidFill>
                  <a:schemeClr val="bg1"/>
                </a:solidFill>
                <a:latin typeface="Tw Cen MT" panose="020B0602020104020603" pitchFamily="34" charset="0"/>
              </a:rPr>
              <a:t>CONHECIMENTO</a:t>
            </a:r>
            <a:endParaRPr lang="pt-PT" sz="2000" b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54" y="1837279"/>
            <a:ext cx="396000" cy="396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86" y="3433875"/>
            <a:ext cx="491110" cy="4911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3000"/>
                    </a14:imgEffect>
                    <a14:imgEffect>
                      <a14:saturation sat="400000"/>
                    </a14:imgEffect>
                    <a14:imgEffect>
                      <a14:brightnessContrast brigh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8" y="1771763"/>
            <a:ext cx="438868" cy="449559"/>
          </a:xfrm>
          <a:prstGeom prst="rect">
            <a:avLst/>
          </a:prstGeom>
          <a:effectLst/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84" y="3510931"/>
            <a:ext cx="424142" cy="360000"/>
          </a:xfrm>
          <a:prstGeom prst="rect">
            <a:avLst/>
          </a:prstGeom>
        </p:spPr>
      </p:pic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628650" y="1152000"/>
            <a:ext cx="7622216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Princípios de atuação no apoio às entidades gestoras</a:t>
            </a:r>
            <a:endParaRPr kumimoji="0" lang="pt-PT" sz="24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4" y="1757496"/>
            <a:ext cx="432000" cy="432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2" y="3433875"/>
            <a:ext cx="432000" cy="432000"/>
          </a:xfrm>
          <a:prstGeom prst="rect">
            <a:avLst/>
          </a:prstGeom>
        </p:spPr>
      </p:pic>
      <p:sp>
        <p:nvSpPr>
          <p:cNvPr id="24" name="Título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0070C0"/>
                </a:solidFill>
                <a:latin typeface="Tw Cen MT" panose="020B0602020104020603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6718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3332" y="1935495"/>
            <a:ext cx="1393200" cy="1393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Shape 76"/>
          <p:cNvSpPr txBox="1">
            <a:spLocks/>
          </p:cNvSpPr>
          <p:nvPr/>
        </p:nvSpPr>
        <p:spPr>
          <a:xfrm>
            <a:off x="2361750" y="1525039"/>
            <a:ext cx="6669361" cy="1553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1pPr>
            <a:lvl2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defTabSz="914400"/>
            <a:r>
              <a:rPr lang="en-GB" sz="3600" b="0" kern="0" dirty="0">
                <a:solidFill>
                  <a:srgbClr val="FFFFFF"/>
                </a:solidFill>
                <a:latin typeface="+mj-lt"/>
              </a:rPr>
              <a:t>MÉTODO PARA A REDUÇÃO DE PERDAS DE ÁGUA</a:t>
            </a:r>
            <a:endParaRPr lang="en-GB" sz="18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350" y="4193298"/>
            <a:ext cx="5096228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 defTabSz="914400">
              <a:defRPr/>
            </a:pPr>
            <a:r>
              <a:rPr lang="pt-PT" sz="1400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XX Exposição de Experiências Municipais em Saneamento</a:t>
            </a:r>
          </a:p>
          <a:p>
            <a:pPr lvl="0" defTabSz="914400">
              <a:defRPr/>
            </a:pP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16</a:t>
            </a:r>
            <a:r>
              <a:rPr kumimoji="0" lang="pt-PT" sz="1400" b="0" i="0" u="none" strike="noStrike" kern="0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a 19 m</a:t>
            </a:r>
            <a:r>
              <a:rPr kumimoji="0" lang="pt-PT" sz="1400" b="0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aio 2016</a:t>
            </a:r>
          </a:p>
        </p:txBody>
      </p:sp>
      <p:sp>
        <p:nvSpPr>
          <p:cNvPr id="10" name="Shape 77"/>
          <p:cNvSpPr txBox="1">
            <a:spLocks/>
          </p:cNvSpPr>
          <p:nvPr/>
        </p:nvSpPr>
        <p:spPr>
          <a:xfrm>
            <a:off x="2403790" y="2901795"/>
            <a:ext cx="6117358" cy="739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 baseline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rtl val="0"/>
              </a:defRPr>
            </a:lvl9pPr>
          </a:lstStyle>
          <a:p>
            <a:pPr defTabSz="914400">
              <a:lnSpc>
                <a:spcPts val="2800"/>
              </a:lnSpc>
              <a:spcBef>
                <a:spcPts val="0"/>
              </a:spcBef>
              <a:buNone/>
            </a:pPr>
            <a:r>
              <a:rPr lang="pt-PT" sz="2000" i="1" kern="0" dirty="0">
                <a:solidFill>
                  <a:srgbClr val="000000"/>
                </a:solidFill>
                <a:latin typeface="+mj-lt"/>
              </a:rPr>
              <a:t>Como promover a redução de perdas de água através de projetos integrados com diferentes entidades gestoras</a:t>
            </a:r>
          </a:p>
        </p:txBody>
      </p:sp>
    </p:spTree>
    <p:extLst>
      <p:ext uri="{BB962C8B-B14F-4D97-AF65-F5344CB8AC3E}">
        <p14:creationId xmlns:p14="http://schemas.microsoft.com/office/powerpoint/2010/main" val="353246538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idele 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alizado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400" dirty="0" smtClean="0">
            <a:solidFill>
              <a:schemeClr val="tx1"/>
            </a:solidFill>
            <a:latin typeface="Tw Cen MT" panose="020B06020201040206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 anchor="ctr">
        <a:noAutofit/>
      </a:bodyPr>
      <a:lstStyle>
        <a:defPPr>
          <a:defRPr sz="1400" dirty="0" smtClean="0">
            <a:latin typeface="Tw Cen MT" panose="020B06020201040206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5618</TotalTime>
  <Words>3220</Words>
  <Application>Microsoft Office PowerPoint</Application>
  <PresentationFormat>Apresentação no Ecrã (16:9)</PresentationFormat>
  <Paragraphs>746</Paragraphs>
  <Slides>38</Slides>
  <Notes>35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38</vt:i4>
      </vt:variant>
    </vt:vector>
  </HeadingPairs>
  <TitlesOfParts>
    <vt:vector size="52" baseType="lpstr">
      <vt:lpstr>Aharoni</vt:lpstr>
      <vt:lpstr>Arial</vt:lpstr>
      <vt:lpstr>Calibri</vt:lpstr>
      <vt:lpstr>Calibri Light</vt:lpstr>
      <vt:lpstr>Karla</vt:lpstr>
      <vt:lpstr>Karmilla</vt:lpstr>
      <vt:lpstr>Montserrat</vt:lpstr>
      <vt:lpstr>Times New Roman</vt:lpstr>
      <vt:lpstr>Titillium Web</vt:lpstr>
      <vt:lpstr>Tw Cen MT</vt:lpstr>
      <vt:lpstr>Webdings</vt:lpstr>
      <vt:lpstr>Wingdings</vt:lpstr>
      <vt:lpstr>Fidele template</vt:lpstr>
      <vt:lpstr>1_Tema do Office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INTRODUÇÃO</vt:lpstr>
      <vt:lpstr>Apresentação do PowerPoint</vt:lpstr>
      <vt:lpstr>Apresentação do PowerPoint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MÉTODO PARA A REDUÇÃO DE PERDAS DE ÁGUA</vt:lpstr>
      <vt:lpstr>CASO DE ESTUDO</vt:lpstr>
      <vt:lpstr>CASO DE ESTUDO</vt:lpstr>
      <vt:lpstr>CASO DE ESTUDO</vt:lpstr>
      <vt:lpstr>CASO DE ESTUDO</vt:lpstr>
      <vt:lpstr>CASO DE ESTUDO</vt:lpstr>
      <vt:lpstr>CASO DE ESTUDO</vt:lpstr>
      <vt:lpstr>CASO DE ESTUDO</vt:lpstr>
      <vt:lpstr>CASO DE ESTUDO</vt:lpstr>
      <vt:lpstr>CASO DE ESTUDO</vt:lpstr>
      <vt:lpstr>CASO DE ESTUDO</vt:lpstr>
      <vt:lpstr>CASO DE ESTUDO</vt:lpstr>
      <vt:lpstr>CONSIDERAÇÕES FINAIS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Ramalho</dc:creator>
  <cp:lastModifiedBy>Pedro Ramalho</cp:lastModifiedBy>
  <cp:revision>459</cp:revision>
  <cp:lastPrinted>2016-04-13T17:31:54Z</cp:lastPrinted>
  <dcterms:created xsi:type="dcterms:W3CDTF">2016-04-06T13:41:42Z</dcterms:created>
  <dcterms:modified xsi:type="dcterms:W3CDTF">2016-05-17T13:01:30Z</dcterms:modified>
</cp:coreProperties>
</file>