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  <p:sldMasterId id="2147483660" r:id="rId2"/>
  </p:sldMasterIdLst>
  <p:sldIdLst>
    <p:sldId id="256" r:id="rId3"/>
    <p:sldId id="309" r:id="rId4"/>
    <p:sldId id="328" r:id="rId5"/>
    <p:sldId id="257" r:id="rId6"/>
    <p:sldId id="349" r:id="rId7"/>
    <p:sldId id="260" r:id="rId8"/>
    <p:sldId id="303" r:id="rId9"/>
    <p:sldId id="258" r:id="rId10"/>
    <p:sldId id="354" r:id="rId11"/>
    <p:sldId id="297" r:id="rId12"/>
    <p:sldId id="322" r:id="rId13"/>
    <p:sldId id="355" r:id="rId14"/>
    <p:sldId id="323" r:id="rId15"/>
    <p:sldId id="331" r:id="rId16"/>
    <p:sldId id="332" r:id="rId17"/>
    <p:sldId id="356" r:id="rId18"/>
    <p:sldId id="333" r:id="rId19"/>
    <p:sldId id="341" r:id="rId20"/>
    <p:sldId id="340" r:id="rId21"/>
    <p:sldId id="353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BALANCO%20HIDRICO%20DE%20Macurur&#233;%20(version%20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BALANCO%20HIDRICO%20DE%20Macurur&#233;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Extrato do Balanço Hídrico Mensal</a:t>
            </a:r>
          </a:p>
        </c:rich>
      </c:tx>
      <c:layout>
        <c:manualLayout>
          <c:xMode val="edge"/>
          <c:yMode val="edge"/>
          <c:x val="0.21491015546133679"/>
          <c:y val="3.257931073833163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230662653480488"/>
          <c:y val="0.15203673655520575"/>
          <c:w val="0.84042124804630181"/>
          <c:h val="0.63801130518702343"/>
        </c:manualLayout>
      </c:layout>
      <c:areaChart>
        <c:grouping val="stacked"/>
        <c:varyColors val="0"/>
        <c:ser>
          <c:idx val="0"/>
          <c:order val="0"/>
          <c:tx>
            <c:strRef>
              <c:f>'BHN Mensal'!$Y$20</c:f>
              <c:strCache>
                <c:ptCount val="1"/>
                <c:pt idx="0">
                  <c:v>DEF(-1)</c:v>
                </c:pt>
              </c:strCache>
            </c:strRef>
          </c:tx>
          <c:spPr>
            <a:pattFill prst="pct20">
              <a:fgClr>
                <a:srgbClr val="FFFFFF"/>
              </a:fgClr>
              <a:bgClr>
                <a:srgbClr val="FF0000"/>
              </a:bgClr>
            </a:pattFill>
            <a:ln w="12700">
              <a:solidFill>
                <a:srgbClr val="000000"/>
              </a:solidFill>
              <a:prstDash val="solid"/>
            </a:ln>
          </c:spPr>
          <c:cat>
            <c:strRef>
              <c:f>'BHN Mensal'!$X$21:$X$32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'BHN Mensal'!$Y$21:$Y$32</c:f>
              <c:numCache>
                <c:formatCode>0.0</c:formatCode>
                <c:ptCount val="12"/>
                <c:pt idx="0">
                  <c:v>-95.550791664998712</c:v>
                </c:pt>
                <c:pt idx="1">
                  <c:v>-98.606301376001042</c:v>
                </c:pt>
                <c:pt idx="2">
                  <c:v>-67.807232462271003</c:v>
                </c:pt>
                <c:pt idx="3">
                  <c:v>-79.624405987703653</c:v>
                </c:pt>
                <c:pt idx="4">
                  <c:v>-92.30550988220098</c:v>
                </c:pt>
                <c:pt idx="5">
                  <c:v>-71.119151994208934</c:v>
                </c:pt>
                <c:pt idx="6">
                  <c:v>-70.828386698095272</c:v>
                </c:pt>
                <c:pt idx="7">
                  <c:v>-85.738336996948789</c:v>
                </c:pt>
                <c:pt idx="8">
                  <c:v>-113.60403601916492</c:v>
                </c:pt>
                <c:pt idx="9">
                  <c:v>-160.38454760128118</c:v>
                </c:pt>
                <c:pt idx="10">
                  <c:v>-164.23536364437217</c:v>
                </c:pt>
                <c:pt idx="11">
                  <c:v>-130.29048022584988</c:v>
                </c:pt>
              </c:numCache>
            </c:numRef>
          </c:val>
        </c:ser>
        <c:ser>
          <c:idx val="1"/>
          <c:order val="1"/>
          <c:tx>
            <c:strRef>
              <c:f>'BHN Mensal'!$Z$20</c:f>
              <c:strCache>
                <c:ptCount val="1"/>
                <c:pt idx="0">
                  <c:v>EXC</c:v>
                </c:pt>
              </c:strCache>
            </c:strRef>
          </c:tx>
          <c:spPr>
            <a:pattFill prst="ltUpDiag">
              <a:fgClr>
                <a:srgbClr val="FFFFFF"/>
              </a:fgClr>
              <a:bgClr>
                <a:srgbClr val="0000FF"/>
              </a:bgClr>
            </a:pattFill>
            <a:ln w="12700">
              <a:solidFill>
                <a:srgbClr val="000000"/>
              </a:solidFill>
              <a:prstDash val="solid"/>
            </a:ln>
          </c:spPr>
          <c:cat>
            <c:strRef>
              <c:f>'BHN Mensal'!$X$21:$X$32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'BHN Mensal'!$Z$21:$Z$32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33376"/>
        <c:axId val="164534912"/>
      </c:areaChart>
      <c:catAx>
        <c:axId val="164533376"/>
        <c:scaling>
          <c:orientation val="minMax"/>
        </c:scaling>
        <c:delete val="0"/>
        <c:axPos val="b"/>
        <c:majorGridlines>
          <c:spPr>
            <a:ln w="12700">
              <a:solidFill>
                <a:srgbClr val="80808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645349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4534912"/>
        <c:scaling>
          <c:orientation val="minMax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mm</a:t>
                </a:r>
              </a:p>
            </c:rich>
          </c:tx>
          <c:layout>
            <c:manualLayout>
              <c:xMode val="edge"/>
              <c:yMode val="edge"/>
              <c:x val="8.7361195235211003E-3"/>
              <c:y val="0.4316757959602878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6453337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156764495347189"/>
          <c:y val="0.9203651717448359"/>
          <c:w val="0.22364645852834839"/>
          <c:h val="7.058855414812287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Deficiência, Excedente, Retirada e Reposição Hídrica ao longo do ano</a:t>
            </a:r>
          </a:p>
        </c:rich>
      </c:tx>
      <c:layout>
        <c:manualLayout>
          <c:xMode val="edge"/>
          <c:yMode val="edge"/>
          <c:x val="0.12412587412587417"/>
          <c:y val="3.2608695652173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160839160839173"/>
          <c:y val="0.18750000000000008"/>
          <c:w val="0.8391608391608395"/>
          <c:h val="0.60054347826086962"/>
        </c:manualLayout>
      </c:layout>
      <c:barChart>
        <c:barDir val="col"/>
        <c:grouping val="stacked"/>
        <c:varyColors val="0"/>
        <c:ser>
          <c:idx val="0"/>
          <c:order val="0"/>
          <c:tx>
            <c:v>Deficiência</c:v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invertIfNegative val="0"/>
          <c:cat>
            <c:strRef>
              <c:f>'BHN Mensal'!$X$97:$X$108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'BHN Mensal'!$Z$97:$Z$108</c:f>
              <c:numCache>
                <c:formatCode>General</c:formatCode>
                <c:ptCount val="12"/>
                <c:pt idx="0">
                  <c:v>-95.550791664998712</c:v>
                </c:pt>
                <c:pt idx="1">
                  <c:v>-98.606301376001042</c:v>
                </c:pt>
                <c:pt idx="2">
                  <c:v>-67.807232462271003</c:v>
                </c:pt>
                <c:pt idx="3">
                  <c:v>-79.624405987703653</c:v>
                </c:pt>
                <c:pt idx="4">
                  <c:v>-92.30550988220098</c:v>
                </c:pt>
                <c:pt idx="5">
                  <c:v>-71.119151994208934</c:v>
                </c:pt>
                <c:pt idx="6">
                  <c:v>-70.828386698095272</c:v>
                </c:pt>
                <c:pt idx="7">
                  <c:v>-85.738336996948789</c:v>
                </c:pt>
                <c:pt idx="8">
                  <c:v>-113.60403601916492</c:v>
                </c:pt>
                <c:pt idx="9">
                  <c:v>-160.38454760128118</c:v>
                </c:pt>
                <c:pt idx="10">
                  <c:v>-164.23536364437217</c:v>
                </c:pt>
                <c:pt idx="11">
                  <c:v>-130.29048022584988</c:v>
                </c:pt>
              </c:numCache>
            </c:numRef>
          </c:val>
        </c:ser>
        <c:ser>
          <c:idx val="2"/>
          <c:order val="1"/>
          <c:tx>
            <c:v>Excedente</c:v>
          </c:tx>
          <c:spPr>
            <a:solidFill>
              <a:srgbClr val="0000FF"/>
            </a:solidFill>
            <a:ln w="12700">
              <a:solidFill>
                <a:srgbClr val="0000FF"/>
              </a:solidFill>
              <a:prstDash val="solid"/>
            </a:ln>
          </c:spPr>
          <c:invertIfNegative val="0"/>
          <c:cat>
            <c:strRef>
              <c:f>'BHN Mensal'!$X$97:$X$108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'BHN Mensal'!$Y$97:$Y$108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3"/>
          <c:order val="2"/>
          <c:tx>
            <c:v>Retirada</c:v>
          </c:tx>
          <c:spPr>
            <a:solidFill>
              <a:srgbClr val="FF8080"/>
            </a:solidFill>
            <a:ln w="12700">
              <a:solidFill>
                <a:srgbClr val="FF8080"/>
              </a:solidFill>
              <a:prstDash val="solid"/>
            </a:ln>
          </c:spPr>
          <c:invertIfNegative val="0"/>
          <c:cat>
            <c:strRef>
              <c:f>'BHN Mensal'!$X$97:$X$108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'BHN Mensal'!$AA$97:$AA$108</c:f>
              <c:numCache>
                <c:formatCode>General</c:formatCode>
                <c:ptCount val="12"/>
                <c:pt idx="0">
                  <c:v>-6.1538605677070147E-9</c:v>
                </c:pt>
                <c:pt idx="1">
                  <c:v>-2.4113946014456004E-9</c:v>
                </c:pt>
                <c:pt idx="2">
                  <c:v>-7.0649859853129353E-10</c:v>
                </c:pt>
                <c:pt idx="3">
                  <c:v>-3.9981773412772524E-10</c:v>
                </c:pt>
                <c:pt idx="4">
                  <c:v>-1.9797015188178736E-10</c:v>
                </c:pt>
                <c:pt idx="5">
                  <c:v>-6.6418778745726943E-11</c:v>
                </c:pt>
                <c:pt idx="6">
                  <c:v>-3.2523886364863089E-11</c:v>
                </c:pt>
                <c:pt idx="7">
                  <c:v>-1.8170679288274529E-11</c:v>
                </c:pt>
                <c:pt idx="8">
                  <c:v>-9.0909565454277631E-12</c:v>
                </c:pt>
                <c:pt idx="9">
                  <c:v>-3.4347935693875696E-12</c:v>
                </c:pt>
                <c:pt idx="10">
                  <c:v>-6.973810948237671E-13</c:v>
                </c:pt>
                <c:pt idx="11">
                  <c:v>-1.2187069809050083E-13</c:v>
                </c:pt>
              </c:numCache>
            </c:numRef>
          </c:val>
        </c:ser>
        <c:ser>
          <c:idx val="1"/>
          <c:order val="3"/>
          <c:tx>
            <c:v>Reposição</c:v>
          </c:tx>
          <c:spPr>
            <a:solidFill>
              <a:srgbClr val="339933"/>
            </a:solidFill>
            <a:ln w="12700">
              <a:solidFill>
                <a:srgbClr val="339933"/>
              </a:solidFill>
              <a:prstDash val="solid"/>
            </a:ln>
          </c:spPr>
          <c:invertIfNegative val="0"/>
          <c:cat>
            <c:strRef>
              <c:f>'BHN Mensal'!$X$97:$X$108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'BHN Mensal'!$AB$97:$AB$108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4623872"/>
        <c:axId val="164625408"/>
      </c:barChart>
      <c:catAx>
        <c:axId val="164623872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6462540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6462540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mm</a:t>
                </a:r>
              </a:p>
            </c:rich>
          </c:tx>
          <c:layout>
            <c:manualLayout>
              <c:xMode val="edge"/>
              <c:yMode val="edge"/>
              <c:x val="3.4965034965034968E-2"/>
              <c:y val="0.4483695652173914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6462387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160839160839173"/>
          <c:y val="0.90489130434782605"/>
          <c:w val="0.67482517482517546"/>
          <c:h val="7.336956521739139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38795-F808-4D5B-A30D-0E8D0446B03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7E93AED-9BB4-4C79-A664-ACF1273B046D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dirty="0" smtClean="0"/>
            <a:t>Consumo </a:t>
          </a:r>
          <a:r>
            <a:rPr lang="pt-BR" i="1" dirty="0" smtClean="0"/>
            <a:t>per capita</a:t>
          </a:r>
          <a:endParaRPr lang="pt-BR" i="1" dirty="0"/>
        </a:p>
      </dgm:t>
    </dgm:pt>
    <dgm:pt modelId="{4F9C9C63-4EC9-4644-80F4-4E2602FF87ED}" type="parTrans" cxnId="{432B5613-9212-4A08-AFC1-1D825292D1A0}">
      <dgm:prSet/>
      <dgm:spPr/>
      <dgm:t>
        <a:bodyPr/>
        <a:lstStyle/>
        <a:p>
          <a:endParaRPr lang="pt-BR"/>
        </a:p>
      </dgm:t>
    </dgm:pt>
    <dgm:pt modelId="{58ADE290-8756-440A-8072-FCF739D68788}" type="sibTrans" cxnId="{432B5613-9212-4A08-AFC1-1D825292D1A0}">
      <dgm:prSet/>
      <dgm:spPr/>
      <dgm:t>
        <a:bodyPr/>
        <a:lstStyle/>
        <a:p>
          <a:endParaRPr lang="pt-BR"/>
        </a:p>
      </dgm:t>
    </dgm:pt>
    <dgm:pt modelId="{488B855B-FFCC-4E6B-9554-9AA6D8A677D6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t-BR" sz="1800" dirty="0" smtClean="0"/>
            <a:t>Desvio padrão de 5 litros</a:t>
          </a:r>
          <a:endParaRPr lang="pt-BR" sz="1800" dirty="0"/>
        </a:p>
      </dgm:t>
    </dgm:pt>
    <dgm:pt modelId="{970B2CBF-567C-4BA0-8C9D-35FFF0C65162}" type="parTrans" cxnId="{D43237DD-5517-4754-91C5-1BF2C874AC3A}">
      <dgm:prSet/>
      <dgm:spPr/>
      <dgm:t>
        <a:bodyPr/>
        <a:lstStyle/>
        <a:p>
          <a:endParaRPr lang="pt-BR"/>
        </a:p>
      </dgm:t>
    </dgm:pt>
    <dgm:pt modelId="{A168C411-1F58-41AD-A863-D045E9E66698}" type="sibTrans" cxnId="{D43237DD-5517-4754-91C5-1BF2C874AC3A}">
      <dgm:prSet/>
      <dgm:spPr/>
      <dgm:t>
        <a:bodyPr/>
        <a:lstStyle/>
        <a:p>
          <a:endParaRPr lang="pt-BR"/>
        </a:p>
      </dgm:t>
    </dgm:pt>
    <dgm:pt modelId="{283B9DDF-41CE-459B-BAA8-F4211E461FF6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t-BR" sz="1800" dirty="0" smtClean="0"/>
            <a:t>Erro </a:t>
          </a:r>
          <a:r>
            <a:rPr lang="pt-BR" sz="1800" dirty="0" err="1" smtClean="0"/>
            <a:t>max</a:t>
          </a:r>
          <a:r>
            <a:rPr lang="pt-BR" sz="1800" dirty="0" smtClean="0"/>
            <a:t> de 0,5 litro</a:t>
          </a:r>
          <a:endParaRPr lang="pt-BR" sz="1800" dirty="0"/>
        </a:p>
      </dgm:t>
    </dgm:pt>
    <dgm:pt modelId="{1B5092AF-D020-4328-A63F-0B988A029505}" type="parTrans" cxnId="{0996E2F0-0863-4A21-AB0C-93DA42C91BD3}">
      <dgm:prSet/>
      <dgm:spPr/>
      <dgm:t>
        <a:bodyPr/>
        <a:lstStyle/>
        <a:p>
          <a:endParaRPr lang="pt-BR"/>
        </a:p>
      </dgm:t>
    </dgm:pt>
    <dgm:pt modelId="{1E2AC503-719C-4A01-BEA6-CF2AF67A03A2}" type="sibTrans" cxnId="{0996E2F0-0863-4A21-AB0C-93DA42C91BD3}">
      <dgm:prSet/>
      <dgm:spPr/>
      <dgm:t>
        <a:bodyPr/>
        <a:lstStyle/>
        <a:p>
          <a:endParaRPr lang="pt-BR"/>
        </a:p>
      </dgm:t>
    </dgm:pt>
    <dgm:pt modelId="{9CA66337-3DD6-4BD7-928E-9D64CBEACCE6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dirty="0" smtClean="0"/>
            <a:t>Qualidade da água</a:t>
          </a:r>
          <a:endParaRPr lang="pt-BR" dirty="0"/>
        </a:p>
      </dgm:t>
    </dgm:pt>
    <dgm:pt modelId="{04EE44B7-0901-4B72-BFC0-802A5C151A23}" type="parTrans" cxnId="{A38ED8B7-10D1-4C17-A705-CC627F4EC8D3}">
      <dgm:prSet/>
      <dgm:spPr/>
      <dgm:t>
        <a:bodyPr/>
        <a:lstStyle/>
        <a:p>
          <a:endParaRPr lang="pt-BR"/>
        </a:p>
      </dgm:t>
    </dgm:pt>
    <dgm:pt modelId="{FC3D70CA-9C6E-4D1C-9946-EA5E453C8A31}" type="sibTrans" cxnId="{A38ED8B7-10D1-4C17-A705-CC627F4EC8D3}">
      <dgm:prSet/>
      <dgm:spPr/>
      <dgm:t>
        <a:bodyPr/>
        <a:lstStyle/>
        <a:p>
          <a:endParaRPr lang="pt-BR"/>
        </a:p>
      </dgm:t>
    </dgm:pt>
    <dgm:pt modelId="{7490A926-8BAB-46ED-A016-E9E61983B813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t-BR" sz="1800" dirty="0" smtClean="0"/>
            <a:t>p = 0,7</a:t>
          </a:r>
          <a:endParaRPr lang="pt-BR" sz="1800" dirty="0"/>
        </a:p>
      </dgm:t>
    </dgm:pt>
    <dgm:pt modelId="{C5036EF6-FB3D-4909-8F7A-DFA4F39A1BE2}" type="parTrans" cxnId="{A5891C6D-132A-4CEC-AFA1-14E3065E5F86}">
      <dgm:prSet/>
      <dgm:spPr/>
      <dgm:t>
        <a:bodyPr/>
        <a:lstStyle/>
        <a:p>
          <a:endParaRPr lang="pt-BR"/>
        </a:p>
      </dgm:t>
    </dgm:pt>
    <dgm:pt modelId="{A93F074D-1D18-466B-AB31-918BF6C02E6F}" type="sibTrans" cxnId="{A5891C6D-132A-4CEC-AFA1-14E3065E5F86}">
      <dgm:prSet/>
      <dgm:spPr/>
      <dgm:t>
        <a:bodyPr/>
        <a:lstStyle/>
        <a:p>
          <a:endParaRPr lang="pt-BR"/>
        </a:p>
      </dgm:t>
    </dgm:pt>
    <dgm:pt modelId="{662C80C0-BEF3-461E-8218-49A17EBCE175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t-BR" sz="1800" dirty="0" smtClean="0"/>
            <a:t>q = (1-p) =0,3</a:t>
          </a:r>
          <a:endParaRPr lang="pt-BR" sz="1800" dirty="0"/>
        </a:p>
      </dgm:t>
    </dgm:pt>
    <dgm:pt modelId="{CEFB009A-776E-4F67-B5E3-133068014264}" type="parTrans" cxnId="{D7175D73-4E3E-46C8-B2CA-77A2D7E20E3D}">
      <dgm:prSet/>
      <dgm:spPr/>
      <dgm:t>
        <a:bodyPr/>
        <a:lstStyle/>
        <a:p>
          <a:endParaRPr lang="pt-BR"/>
        </a:p>
      </dgm:t>
    </dgm:pt>
    <dgm:pt modelId="{FC067865-67B9-4CE4-AF18-167EDC84F1E2}" type="sibTrans" cxnId="{D7175D73-4E3E-46C8-B2CA-77A2D7E20E3D}">
      <dgm:prSet/>
      <dgm:spPr/>
      <dgm:t>
        <a:bodyPr/>
        <a:lstStyle/>
        <a:p>
          <a:endParaRPr lang="pt-BR"/>
        </a:p>
      </dgm:t>
    </dgm:pt>
    <dgm:pt modelId="{674AE805-B8D4-45C9-9856-DBB99AC09281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dirty="0" smtClean="0"/>
            <a:t>Demais Variáveis</a:t>
          </a:r>
          <a:endParaRPr lang="pt-BR" dirty="0"/>
        </a:p>
      </dgm:t>
    </dgm:pt>
    <dgm:pt modelId="{4ECCEAE0-BD59-4D23-943D-8D36250433A9}" type="parTrans" cxnId="{394C9355-BED4-4CD8-9FDD-69CFAACD38B0}">
      <dgm:prSet/>
      <dgm:spPr/>
      <dgm:t>
        <a:bodyPr/>
        <a:lstStyle/>
        <a:p>
          <a:endParaRPr lang="pt-BR"/>
        </a:p>
      </dgm:t>
    </dgm:pt>
    <dgm:pt modelId="{6E15F64C-FB43-4E7C-9E08-DC3E6C72C121}" type="sibTrans" cxnId="{394C9355-BED4-4CD8-9FDD-69CFAACD38B0}">
      <dgm:prSet/>
      <dgm:spPr/>
      <dgm:t>
        <a:bodyPr/>
        <a:lstStyle/>
        <a:p>
          <a:endParaRPr lang="pt-BR"/>
        </a:p>
      </dgm:t>
    </dgm:pt>
    <dgm:pt modelId="{C6248826-DBE4-4341-ACF2-F6C8FD90C540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t-BR" sz="1800" dirty="0" smtClean="0"/>
            <a:t>p = 0,5</a:t>
          </a:r>
          <a:endParaRPr lang="pt-BR" sz="1800" dirty="0"/>
        </a:p>
      </dgm:t>
    </dgm:pt>
    <dgm:pt modelId="{E705D000-62D0-4E38-89C5-6663BDE6C08A}" type="parTrans" cxnId="{C52C8D4A-DE6F-45F9-85C3-F49894255725}">
      <dgm:prSet/>
      <dgm:spPr/>
      <dgm:t>
        <a:bodyPr/>
        <a:lstStyle/>
        <a:p>
          <a:endParaRPr lang="pt-BR"/>
        </a:p>
      </dgm:t>
    </dgm:pt>
    <dgm:pt modelId="{F8C58462-5B69-4BBE-9501-48F52B739414}" type="sibTrans" cxnId="{C52C8D4A-DE6F-45F9-85C3-F49894255725}">
      <dgm:prSet/>
      <dgm:spPr/>
      <dgm:t>
        <a:bodyPr/>
        <a:lstStyle/>
        <a:p>
          <a:endParaRPr lang="pt-BR"/>
        </a:p>
      </dgm:t>
    </dgm:pt>
    <dgm:pt modelId="{4A02027F-998D-4BAC-B9CB-872A09417604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t-BR" sz="1800" dirty="0" smtClean="0"/>
            <a:t>Grau de confiança de 95%</a:t>
          </a:r>
          <a:endParaRPr lang="pt-BR" sz="1800" dirty="0"/>
        </a:p>
      </dgm:t>
    </dgm:pt>
    <dgm:pt modelId="{A184F700-9671-4641-B737-BC674052CEC3}" type="parTrans" cxnId="{EEAB7B73-8C8A-4710-8342-E3387AB74B88}">
      <dgm:prSet/>
      <dgm:spPr/>
      <dgm:t>
        <a:bodyPr/>
        <a:lstStyle/>
        <a:p>
          <a:endParaRPr lang="pt-BR"/>
        </a:p>
      </dgm:t>
    </dgm:pt>
    <dgm:pt modelId="{4108BB3E-DD67-4F43-9DFD-7A95F5AAB24A}" type="sibTrans" cxnId="{EEAB7B73-8C8A-4710-8342-E3387AB74B88}">
      <dgm:prSet/>
      <dgm:spPr/>
      <dgm:t>
        <a:bodyPr/>
        <a:lstStyle/>
        <a:p>
          <a:endParaRPr lang="pt-BR"/>
        </a:p>
      </dgm:t>
    </dgm:pt>
    <dgm:pt modelId="{F1FED91A-4BED-44B0-9695-FBFF35E09236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t-BR" sz="1800" dirty="0" smtClean="0"/>
            <a:t>Erro </a:t>
          </a:r>
          <a:r>
            <a:rPr lang="pt-BR" sz="1800" dirty="0" err="1" smtClean="0"/>
            <a:t>max</a:t>
          </a:r>
          <a:r>
            <a:rPr lang="pt-BR" sz="1800" dirty="0" smtClean="0"/>
            <a:t> de 5%</a:t>
          </a:r>
          <a:endParaRPr lang="pt-BR" sz="1800" dirty="0"/>
        </a:p>
      </dgm:t>
    </dgm:pt>
    <dgm:pt modelId="{6C5D6E21-92EC-4CE9-B720-98B46A7DC9BC}" type="parTrans" cxnId="{912D2599-C4DF-4698-82E0-E96878C3E5B1}">
      <dgm:prSet/>
      <dgm:spPr/>
      <dgm:t>
        <a:bodyPr/>
        <a:lstStyle/>
        <a:p>
          <a:endParaRPr lang="pt-BR"/>
        </a:p>
      </dgm:t>
    </dgm:pt>
    <dgm:pt modelId="{46575DF6-42C9-46A1-8539-027915E863F5}" type="sibTrans" cxnId="{912D2599-C4DF-4698-82E0-E96878C3E5B1}">
      <dgm:prSet/>
      <dgm:spPr/>
      <dgm:t>
        <a:bodyPr/>
        <a:lstStyle/>
        <a:p>
          <a:endParaRPr lang="pt-BR"/>
        </a:p>
      </dgm:t>
    </dgm:pt>
    <dgm:pt modelId="{64D24678-9DA4-4CA1-8F85-ED20E38AECF4}">
      <dgm:prSet phldrT="[Texto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t-BR" sz="1800" dirty="0" smtClean="0"/>
            <a:t>Grau de confiança de 95%</a:t>
          </a:r>
          <a:endParaRPr lang="pt-BR" sz="1800" dirty="0"/>
        </a:p>
      </dgm:t>
    </dgm:pt>
    <dgm:pt modelId="{20D1F192-3D01-4D47-994D-B02B5CD17BDB}" type="parTrans" cxnId="{1F7EDD55-5F5D-40AA-9D83-8E8610746D68}">
      <dgm:prSet/>
      <dgm:spPr/>
      <dgm:t>
        <a:bodyPr/>
        <a:lstStyle/>
        <a:p>
          <a:endParaRPr lang="pt-BR"/>
        </a:p>
      </dgm:t>
    </dgm:pt>
    <dgm:pt modelId="{1941E155-48B9-4E67-BC39-21E85301E14F}" type="sibTrans" cxnId="{1F7EDD55-5F5D-40AA-9D83-8E8610746D68}">
      <dgm:prSet/>
      <dgm:spPr/>
      <dgm:t>
        <a:bodyPr/>
        <a:lstStyle/>
        <a:p>
          <a:endParaRPr lang="pt-BR"/>
        </a:p>
      </dgm:t>
    </dgm:pt>
    <dgm:pt modelId="{F44C03D6-7535-42F3-B628-6FFA94752A11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t-BR" sz="1800" dirty="0" smtClean="0"/>
            <a:t>q = (1-p) =0,5</a:t>
          </a:r>
          <a:endParaRPr lang="pt-BR" sz="1800" dirty="0"/>
        </a:p>
      </dgm:t>
    </dgm:pt>
    <dgm:pt modelId="{789713A8-463E-44ED-AE95-41E1CBA6E9EF}" type="parTrans" cxnId="{CFB54ED3-592C-4A50-9345-609DCAC815DE}">
      <dgm:prSet/>
      <dgm:spPr/>
      <dgm:t>
        <a:bodyPr/>
        <a:lstStyle/>
        <a:p>
          <a:endParaRPr lang="pt-BR"/>
        </a:p>
      </dgm:t>
    </dgm:pt>
    <dgm:pt modelId="{06945614-3CF6-470C-A9C7-879F545CF0D9}" type="sibTrans" cxnId="{CFB54ED3-592C-4A50-9345-609DCAC815DE}">
      <dgm:prSet/>
      <dgm:spPr/>
      <dgm:t>
        <a:bodyPr/>
        <a:lstStyle/>
        <a:p>
          <a:endParaRPr lang="pt-BR"/>
        </a:p>
      </dgm:t>
    </dgm:pt>
    <dgm:pt modelId="{12C752FE-0ADE-49E9-92D2-A525004D6C9E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t-BR" sz="1800" dirty="0" smtClean="0"/>
            <a:t>Erro </a:t>
          </a:r>
          <a:r>
            <a:rPr lang="pt-BR" sz="1800" dirty="0" err="1" smtClean="0"/>
            <a:t>max</a:t>
          </a:r>
          <a:r>
            <a:rPr lang="pt-BR" sz="1800" dirty="0" smtClean="0"/>
            <a:t> de 5%</a:t>
          </a:r>
          <a:endParaRPr lang="pt-BR" sz="1800" dirty="0"/>
        </a:p>
      </dgm:t>
    </dgm:pt>
    <dgm:pt modelId="{84FA5F3B-89A3-4F6F-8E1B-8BCBD419077F}" type="parTrans" cxnId="{1FC417B7-9DA7-476B-A5D6-E2A5CD7B433B}">
      <dgm:prSet/>
      <dgm:spPr/>
      <dgm:t>
        <a:bodyPr/>
        <a:lstStyle/>
        <a:p>
          <a:endParaRPr lang="pt-BR"/>
        </a:p>
      </dgm:t>
    </dgm:pt>
    <dgm:pt modelId="{157E86AB-AC16-4B94-A2C2-CFB0B4442563}" type="sibTrans" cxnId="{1FC417B7-9DA7-476B-A5D6-E2A5CD7B433B}">
      <dgm:prSet/>
      <dgm:spPr/>
      <dgm:t>
        <a:bodyPr/>
        <a:lstStyle/>
        <a:p>
          <a:endParaRPr lang="pt-BR"/>
        </a:p>
      </dgm:t>
    </dgm:pt>
    <dgm:pt modelId="{86BA2918-38BC-404A-89B5-4C8E214A646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t-BR" sz="1800" dirty="0" smtClean="0"/>
            <a:t>Grau de confiança de 95%</a:t>
          </a:r>
          <a:endParaRPr lang="pt-BR" sz="1800" dirty="0"/>
        </a:p>
      </dgm:t>
    </dgm:pt>
    <dgm:pt modelId="{7FFD0EF8-74E0-465A-B8BB-1AE91B677E08}" type="parTrans" cxnId="{A8E5BFDA-1794-48FE-A30A-E7E486F009AE}">
      <dgm:prSet/>
      <dgm:spPr/>
      <dgm:t>
        <a:bodyPr/>
        <a:lstStyle/>
        <a:p>
          <a:endParaRPr lang="pt-BR"/>
        </a:p>
      </dgm:t>
    </dgm:pt>
    <dgm:pt modelId="{576DBC8F-1E9C-421A-B256-18B6715BD05A}" type="sibTrans" cxnId="{A8E5BFDA-1794-48FE-A30A-E7E486F009AE}">
      <dgm:prSet/>
      <dgm:spPr/>
      <dgm:t>
        <a:bodyPr/>
        <a:lstStyle/>
        <a:p>
          <a:endParaRPr lang="pt-BR"/>
        </a:p>
      </dgm:t>
    </dgm:pt>
    <dgm:pt modelId="{95AA5EE1-E2DD-4AAC-B131-AEDA01745C70}" type="pres">
      <dgm:prSet presAssocID="{CB938795-F808-4D5B-A30D-0E8D0446B0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EEC3D7-6C9B-4868-9775-295BE2B9B93D}" type="pres">
      <dgm:prSet presAssocID="{67E93AED-9BB4-4C79-A664-ACF1273B046D}" presName="composite" presStyleCnt="0"/>
      <dgm:spPr/>
    </dgm:pt>
    <dgm:pt modelId="{08925BB7-FA1B-413D-824B-C1CBEE6F97D5}" type="pres">
      <dgm:prSet presAssocID="{67E93AED-9BB4-4C79-A664-ACF1273B04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B8F2B-54DB-42C0-92B2-D89565457FE1}" type="pres">
      <dgm:prSet presAssocID="{67E93AED-9BB4-4C79-A664-ACF1273B046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E00F32-4159-45C8-B5E5-96D995A13AB3}" type="pres">
      <dgm:prSet presAssocID="{58ADE290-8756-440A-8072-FCF739D68788}" presName="space" presStyleCnt="0"/>
      <dgm:spPr/>
    </dgm:pt>
    <dgm:pt modelId="{C802FCFB-B323-43CA-8A4D-DDD33A60AA42}" type="pres">
      <dgm:prSet presAssocID="{9CA66337-3DD6-4BD7-928E-9D64CBEACCE6}" presName="composite" presStyleCnt="0"/>
      <dgm:spPr/>
    </dgm:pt>
    <dgm:pt modelId="{97EC63C4-A8C6-434A-9E61-932F7E39B9A8}" type="pres">
      <dgm:prSet presAssocID="{9CA66337-3DD6-4BD7-928E-9D64CBEACC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6F4A6-DC89-4C12-AEF8-CA3A487D1526}" type="pres">
      <dgm:prSet presAssocID="{9CA66337-3DD6-4BD7-928E-9D64CBEACCE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5FC016-913D-4BDF-B20F-753CABC44E81}" type="pres">
      <dgm:prSet presAssocID="{FC3D70CA-9C6E-4D1C-9946-EA5E453C8A31}" presName="space" presStyleCnt="0"/>
      <dgm:spPr/>
    </dgm:pt>
    <dgm:pt modelId="{58BF4C5A-BC39-4BA6-A665-752607CE48D7}" type="pres">
      <dgm:prSet presAssocID="{674AE805-B8D4-45C9-9856-DBB99AC09281}" presName="composite" presStyleCnt="0"/>
      <dgm:spPr/>
    </dgm:pt>
    <dgm:pt modelId="{1D28517C-3702-4B69-86D6-1B7FB9521797}" type="pres">
      <dgm:prSet presAssocID="{674AE805-B8D4-45C9-9856-DBB99AC0928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4B0CC-F31A-4D97-B623-01999C8BCBAA}" type="pres">
      <dgm:prSet presAssocID="{674AE805-B8D4-45C9-9856-DBB99AC0928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0C5850-517B-4429-88D0-C89163DF4A40}" type="presOf" srcId="{283B9DDF-41CE-459B-BAA8-F4211E461FF6}" destId="{ECEB8F2B-54DB-42C0-92B2-D89565457FE1}" srcOrd="0" destOrd="1" presId="urn:microsoft.com/office/officeart/2005/8/layout/hList1"/>
    <dgm:cxn modelId="{912D2599-C4DF-4698-82E0-E96878C3E5B1}" srcId="{9CA66337-3DD6-4BD7-928E-9D64CBEACCE6}" destId="{F1FED91A-4BED-44B0-9695-FBFF35E09236}" srcOrd="2" destOrd="0" parTransId="{6C5D6E21-92EC-4CE9-B720-98B46A7DC9BC}" sibTransId="{46575DF6-42C9-46A1-8539-027915E863F5}"/>
    <dgm:cxn modelId="{51CF2545-2141-4AC3-A42F-40E0DA661DDC}" type="presOf" srcId="{4A02027F-998D-4BAC-B9CB-872A09417604}" destId="{ECEB8F2B-54DB-42C0-92B2-D89565457FE1}" srcOrd="0" destOrd="2" presId="urn:microsoft.com/office/officeart/2005/8/layout/hList1"/>
    <dgm:cxn modelId="{A38ED8B7-10D1-4C17-A705-CC627F4EC8D3}" srcId="{CB938795-F808-4D5B-A30D-0E8D0446B038}" destId="{9CA66337-3DD6-4BD7-928E-9D64CBEACCE6}" srcOrd="1" destOrd="0" parTransId="{04EE44B7-0901-4B72-BFC0-802A5C151A23}" sibTransId="{FC3D70CA-9C6E-4D1C-9946-EA5E453C8A31}"/>
    <dgm:cxn modelId="{815D3A5D-64E5-43F5-B0BE-1CD1FBDD73AA}" type="presOf" srcId="{488B855B-FFCC-4E6B-9554-9AA6D8A677D6}" destId="{ECEB8F2B-54DB-42C0-92B2-D89565457FE1}" srcOrd="0" destOrd="0" presId="urn:microsoft.com/office/officeart/2005/8/layout/hList1"/>
    <dgm:cxn modelId="{FA30DB91-A85F-44E0-90DE-977283A31736}" type="presOf" srcId="{64D24678-9DA4-4CA1-8F85-ED20E38AECF4}" destId="{DA06F4A6-DC89-4C12-AEF8-CA3A487D1526}" srcOrd="0" destOrd="3" presId="urn:microsoft.com/office/officeart/2005/8/layout/hList1"/>
    <dgm:cxn modelId="{D2BAD92D-4FCF-48E3-8F8C-780527F4D784}" type="presOf" srcId="{86BA2918-38BC-404A-89B5-4C8E214A6465}" destId="{EFA4B0CC-F31A-4D97-B623-01999C8BCBAA}" srcOrd="0" destOrd="3" presId="urn:microsoft.com/office/officeart/2005/8/layout/hList1"/>
    <dgm:cxn modelId="{A8E5BFDA-1794-48FE-A30A-E7E486F009AE}" srcId="{674AE805-B8D4-45C9-9856-DBB99AC09281}" destId="{86BA2918-38BC-404A-89B5-4C8E214A6465}" srcOrd="3" destOrd="0" parTransId="{7FFD0EF8-74E0-465A-B8BB-1AE91B677E08}" sibTransId="{576DBC8F-1E9C-421A-B256-18B6715BD05A}"/>
    <dgm:cxn modelId="{A5891C6D-132A-4CEC-AFA1-14E3065E5F86}" srcId="{9CA66337-3DD6-4BD7-928E-9D64CBEACCE6}" destId="{7490A926-8BAB-46ED-A016-E9E61983B813}" srcOrd="0" destOrd="0" parTransId="{C5036EF6-FB3D-4909-8F7A-DFA4F39A1BE2}" sibTransId="{A93F074D-1D18-466B-AB31-918BF6C02E6F}"/>
    <dgm:cxn modelId="{08EA137E-C749-4E10-B60A-1A3F85816DC8}" type="presOf" srcId="{12C752FE-0ADE-49E9-92D2-A525004D6C9E}" destId="{EFA4B0CC-F31A-4D97-B623-01999C8BCBAA}" srcOrd="0" destOrd="2" presId="urn:microsoft.com/office/officeart/2005/8/layout/hList1"/>
    <dgm:cxn modelId="{0996E2F0-0863-4A21-AB0C-93DA42C91BD3}" srcId="{67E93AED-9BB4-4C79-A664-ACF1273B046D}" destId="{283B9DDF-41CE-459B-BAA8-F4211E461FF6}" srcOrd="1" destOrd="0" parTransId="{1B5092AF-D020-4328-A63F-0B988A029505}" sibTransId="{1E2AC503-719C-4A01-BEA6-CF2AF67A03A2}"/>
    <dgm:cxn modelId="{77DC0D20-F653-43D3-A367-0A32553C1A0B}" type="presOf" srcId="{CB938795-F808-4D5B-A30D-0E8D0446B038}" destId="{95AA5EE1-E2DD-4AAC-B131-AEDA01745C70}" srcOrd="0" destOrd="0" presId="urn:microsoft.com/office/officeart/2005/8/layout/hList1"/>
    <dgm:cxn modelId="{D7175D73-4E3E-46C8-B2CA-77A2D7E20E3D}" srcId="{9CA66337-3DD6-4BD7-928E-9D64CBEACCE6}" destId="{662C80C0-BEF3-461E-8218-49A17EBCE175}" srcOrd="1" destOrd="0" parTransId="{CEFB009A-776E-4F67-B5E3-133068014264}" sibTransId="{FC067865-67B9-4CE4-AF18-167EDC84F1E2}"/>
    <dgm:cxn modelId="{81F4E4C0-28D8-4E70-BDA0-D374E26A89B5}" type="presOf" srcId="{C6248826-DBE4-4341-ACF2-F6C8FD90C540}" destId="{EFA4B0CC-F31A-4D97-B623-01999C8BCBAA}" srcOrd="0" destOrd="0" presId="urn:microsoft.com/office/officeart/2005/8/layout/hList1"/>
    <dgm:cxn modelId="{EEAB7B73-8C8A-4710-8342-E3387AB74B88}" srcId="{67E93AED-9BB4-4C79-A664-ACF1273B046D}" destId="{4A02027F-998D-4BAC-B9CB-872A09417604}" srcOrd="2" destOrd="0" parTransId="{A184F700-9671-4641-B737-BC674052CEC3}" sibTransId="{4108BB3E-DD67-4F43-9DFD-7A95F5AAB24A}"/>
    <dgm:cxn modelId="{C52C8D4A-DE6F-45F9-85C3-F49894255725}" srcId="{674AE805-B8D4-45C9-9856-DBB99AC09281}" destId="{C6248826-DBE4-4341-ACF2-F6C8FD90C540}" srcOrd="0" destOrd="0" parTransId="{E705D000-62D0-4E38-89C5-6663BDE6C08A}" sibTransId="{F8C58462-5B69-4BBE-9501-48F52B739414}"/>
    <dgm:cxn modelId="{A9A39D5E-A23B-4AD8-B4D6-BA2FD6996312}" type="presOf" srcId="{F1FED91A-4BED-44B0-9695-FBFF35E09236}" destId="{DA06F4A6-DC89-4C12-AEF8-CA3A487D1526}" srcOrd="0" destOrd="2" presId="urn:microsoft.com/office/officeart/2005/8/layout/hList1"/>
    <dgm:cxn modelId="{CFB54ED3-592C-4A50-9345-609DCAC815DE}" srcId="{674AE805-B8D4-45C9-9856-DBB99AC09281}" destId="{F44C03D6-7535-42F3-B628-6FFA94752A11}" srcOrd="1" destOrd="0" parTransId="{789713A8-463E-44ED-AE95-41E1CBA6E9EF}" sibTransId="{06945614-3CF6-470C-A9C7-879F545CF0D9}"/>
    <dgm:cxn modelId="{394C9355-BED4-4CD8-9FDD-69CFAACD38B0}" srcId="{CB938795-F808-4D5B-A30D-0E8D0446B038}" destId="{674AE805-B8D4-45C9-9856-DBB99AC09281}" srcOrd="2" destOrd="0" parTransId="{4ECCEAE0-BD59-4D23-943D-8D36250433A9}" sibTransId="{6E15F64C-FB43-4E7C-9E08-DC3E6C72C121}"/>
    <dgm:cxn modelId="{72DE7B7E-AD36-4C94-9060-8C02294C093C}" type="presOf" srcId="{9CA66337-3DD6-4BD7-928E-9D64CBEACCE6}" destId="{97EC63C4-A8C6-434A-9E61-932F7E39B9A8}" srcOrd="0" destOrd="0" presId="urn:microsoft.com/office/officeart/2005/8/layout/hList1"/>
    <dgm:cxn modelId="{1FC417B7-9DA7-476B-A5D6-E2A5CD7B433B}" srcId="{674AE805-B8D4-45C9-9856-DBB99AC09281}" destId="{12C752FE-0ADE-49E9-92D2-A525004D6C9E}" srcOrd="2" destOrd="0" parTransId="{84FA5F3B-89A3-4F6F-8E1B-8BCBD419077F}" sibTransId="{157E86AB-AC16-4B94-A2C2-CFB0B4442563}"/>
    <dgm:cxn modelId="{1F7EDD55-5F5D-40AA-9D83-8E8610746D68}" srcId="{9CA66337-3DD6-4BD7-928E-9D64CBEACCE6}" destId="{64D24678-9DA4-4CA1-8F85-ED20E38AECF4}" srcOrd="3" destOrd="0" parTransId="{20D1F192-3D01-4D47-994D-B02B5CD17BDB}" sibTransId="{1941E155-48B9-4E67-BC39-21E85301E14F}"/>
    <dgm:cxn modelId="{96D24E20-28EE-473E-A562-26D72C794CD0}" type="presOf" srcId="{67E93AED-9BB4-4C79-A664-ACF1273B046D}" destId="{08925BB7-FA1B-413D-824B-C1CBEE6F97D5}" srcOrd="0" destOrd="0" presId="urn:microsoft.com/office/officeart/2005/8/layout/hList1"/>
    <dgm:cxn modelId="{785E731D-137A-4C93-98FE-8150D22881D1}" type="presOf" srcId="{F44C03D6-7535-42F3-B628-6FFA94752A11}" destId="{EFA4B0CC-F31A-4D97-B623-01999C8BCBAA}" srcOrd="0" destOrd="1" presId="urn:microsoft.com/office/officeart/2005/8/layout/hList1"/>
    <dgm:cxn modelId="{D43237DD-5517-4754-91C5-1BF2C874AC3A}" srcId="{67E93AED-9BB4-4C79-A664-ACF1273B046D}" destId="{488B855B-FFCC-4E6B-9554-9AA6D8A677D6}" srcOrd="0" destOrd="0" parTransId="{970B2CBF-567C-4BA0-8C9D-35FFF0C65162}" sibTransId="{A168C411-1F58-41AD-A863-D045E9E66698}"/>
    <dgm:cxn modelId="{5C14A44A-A862-4F20-963B-78EA6B1687E2}" type="presOf" srcId="{662C80C0-BEF3-461E-8218-49A17EBCE175}" destId="{DA06F4A6-DC89-4C12-AEF8-CA3A487D1526}" srcOrd="0" destOrd="1" presId="urn:microsoft.com/office/officeart/2005/8/layout/hList1"/>
    <dgm:cxn modelId="{DB372285-91E8-4110-894A-C7FF1C5F8750}" type="presOf" srcId="{7490A926-8BAB-46ED-A016-E9E61983B813}" destId="{DA06F4A6-DC89-4C12-AEF8-CA3A487D1526}" srcOrd="0" destOrd="0" presId="urn:microsoft.com/office/officeart/2005/8/layout/hList1"/>
    <dgm:cxn modelId="{83CE1835-49F5-4048-A0A5-80A2B36FB9CC}" type="presOf" srcId="{674AE805-B8D4-45C9-9856-DBB99AC09281}" destId="{1D28517C-3702-4B69-86D6-1B7FB9521797}" srcOrd="0" destOrd="0" presId="urn:microsoft.com/office/officeart/2005/8/layout/hList1"/>
    <dgm:cxn modelId="{432B5613-9212-4A08-AFC1-1D825292D1A0}" srcId="{CB938795-F808-4D5B-A30D-0E8D0446B038}" destId="{67E93AED-9BB4-4C79-A664-ACF1273B046D}" srcOrd="0" destOrd="0" parTransId="{4F9C9C63-4EC9-4644-80F4-4E2602FF87ED}" sibTransId="{58ADE290-8756-440A-8072-FCF739D68788}"/>
    <dgm:cxn modelId="{47F22FCB-7B25-4DD2-81BF-054EBCD39CB4}" type="presParOf" srcId="{95AA5EE1-E2DD-4AAC-B131-AEDA01745C70}" destId="{C2EEC3D7-6C9B-4868-9775-295BE2B9B93D}" srcOrd="0" destOrd="0" presId="urn:microsoft.com/office/officeart/2005/8/layout/hList1"/>
    <dgm:cxn modelId="{A3A2828E-666D-4DF4-94E3-651D94927B8D}" type="presParOf" srcId="{C2EEC3D7-6C9B-4868-9775-295BE2B9B93D}" destId="{08925BB7-FA1B-413D-824B-C1CBEE6F97D5}" srcOrd="0" destOrd="0" presId="urn:microsoft.com/office/officeart/2005/8/layout/hList1"/>
    <dgm:cxn modelId="{B0D9179C-F95A-4AC5-B941-42B00FBD2183}" type="presParOf" srcId="{C2EEC3D7-6C9B-4868-9775-295BE2B9B93D}" destId="{ECEB8F2B-54DB-42C0-92B2-D89565457FE1}" srcOrd="1" destOrd="0" presId="urn:microsoft.com/office/officeart/2005/8/layout/hList1"/>
    <dgm:cxn modelId="{121B5379-D75D-4CFF-AF35-C1C8CDAF910F}" type="presParOf" srcId="{95AA5EE1-E2DD-4AAC-B131-AEDA01745C70}" destId="{7FE00F32-4159-45C8-B5E5-96D995A13AB3}" srcOrd="1" destOrd="0" presId="urn:microsoft.com/office/officeart/2005/8/layout/hList1"/>
    <dgm:cxn modelId="{7CDE964B-D459-429E-80A8-9166EE13CDF1}" type="presParOf" srcId="{95AA5EE1-E2DD-4AAC-B131-AEDA01745C70}" destId="{C802FCFB-B323-43CA-8A4D-DDD33A60AA42}" srcOrd="2" destOrd="0" presId="urn:microsoft.com/office/officeart/2005/8/layout/hList1"/>
    <dgm:cxn modelId="{9A9E4F79-8516-44AF-950D-86BD25974A9B}" type="presParOf" srcId="{C802FCFB-B323-43CA-8A4D-DDD33A60AA42}" destId="{97EC63C4-A8C6-434A-9E61-932F7E39B9A8}" srcOrd="0" destOrd="0" presId="urn:microsoft.com/office/officeart/2005/8/layout/hList1"/>
    <dgm:cxn modelId="{BE65D334-FFFB-453E-85FA-A0C3FC959CA3}" type="presParOf" srcId="{C802FCFB-B323-43CA-8A4D-DDD33A60AA42}" destId="{DA06F4A6-DC89-4C12-AEF8-CA3A487D1526}" srcOrd="1" destOrd="0" presId="urn:microsoft.com/office/officeart/2005/8/layout/hList1"/>
    <dgm:cxn modelId="{DFE0B5F1-A90F-461D-965A-E43B523EFC19}" type="presParOf" srcId="{95AA5EE1-E2DD-4AAC-B131-AEDA01745C70}" destId="{C65FC016-913D-4BDF-B20F-753CABC44E81}" srcOrd="3" destOrd="0" presId="urn:microsoft.com/office/officeart/2005/8/layout/hList1"/>
    <dgm:cxn modelId="{13C502DC-3957-4D3C-97FF-339872033389}" type="presParOf" srcId="{95AA5EE1-E2DD-4AAC-B131-AEDA01745C70}" destId="{58BF4C5A-BC39-4BA6-A665-752607CE48D7}" srcOrd="4" destOrd="0" presId="urn:microsoft.com/office/officeart/2005/8/layout/hList1"/>
    <dgm:cxn modelId="{5EC7D982-6E3A-4581-9037-FE70AE59D7BF}" type="presParOf" srcId="{58BF4C5A-BC39-4BA6-A665-752607CE48D7}" destId="{1D28517C-3702-4B69-86D6-1B7FB9521797}" srcOrd="0" destOrd="0" presId="urn:microsoft.com/office/officeart/2005/8/layout/hList1"/>
    <dgm:cxn modelId="{1B6B47B0-00B6-40BE-97C2-B39227259C40}" type="presParOf" srcId="{58BF4C5A-BC39-4BA6-A665-752607CE48D7}" destId="{EFA4B0CC-F31A-4D97-B623-01999C8BCB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25BB7-FA1B-413D-824B-C1CBEE6F97D5}">
      <dsp:nvSpPr>
        <dsp:cNvPr id="0" name=""/>
        <dsp:cNvSpPr/>
      </dsp:nvSpPr>
      <dsp:spPr>
        <a:xfrm>
          <a:off x="2070" y="625004"/>
          <a:ext cx="2018473" cy="79652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Consumo </a:t>
          </a:r>
          <a:r>
            <a:rPr lang="pt-BR" sz="2200" i="1" kern="1200" dirty="0" smtClean="0"/>
            <a:t>per capita</a:t>
          </a:r>
          <a:endParaRPr lang="pt-BR" sz="2200" i="1" kern="1200" dirty="0"/>
        </a:p>
      </dsp:txBody>
      <dsp:txXfrm>
        <a:off x="2070" y="625004"/>
        <a:ext cx="2018473" cy="796527"/>
      </dsp:txXfrm>
    </dsp:sp>
    <dsp:sp modelId="{ECEB8F2B-54DB-42C0-92B2-D89565457FE1}">
      <dsp:nvSpPr>
        <dsp:cNvPr id="0" name=""/>
        <dsp:cNvSpPr/>
      </dsp:nvSpPr>
      <dsp:spPr>
        <a:xfrm>
          <a:off x="2070" y="1421532"/>
          <a:ext cx="2018473" cy="1841895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Desvio padrão de 5 litros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Erro </a:t>
          </a:r>
          <a:r>
            <a:rPr lang="pt-BR" sz="1800" kern="1200" dirty="0" err="1" smtClean="0"/>
            <a:t>max</a:t>
          </a:r>
          <a:r>
            <a:rPr lang="pt-BR" sz="1800" kern="1200" dirty="0" smtClean="0"/>
            <a:t> de 0,5 litro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Grau de confiança de 95%</a:t>
          </a:r>
          <a:endParaRPr lang="pt-BR" sz="1800" kern="1200" dirty="0"/>
        </a:p>
      </dsp:txBody>
      <dsp:txXfrm>
        <a:off x="2070" y="1421532"/>
        <a:ext cx="2018473" cy="1841895"/>
      </dsp:txXfrm>
    </dsp:sp>
    <dsp:sp modelId="{97EC63C4-A8C6-434A-9E61-932F7E39B9A8}">
      <dsp:nvSpPr>
        <dsp:cNvPr id="0" name=""/>
        <dsp:cNvSpPr/>
      </dsp:nvSpPr>
      <dsp:spPr>
        <a:xfrm>
          <a:off x="2303130" y="625004"/>
          <a:ext cx="2018473" cy="79652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Qualidade da água</a:t>
          </a:r>
          <a:endParaRPr lang="pt-BR" sz="2200" kern="1200" dirty="0"/>
        </a:p>
      </dsp:txBody>
      <dsp:txXfrm>
        <a:off x="2303130" y="625004"/>
        <a:ext cx="2018473" cy="796527"/>
      </dsp:txXfrm>
    </dsp:sp>
    <dsp:sp modelId="{DA06F4A6-DC89-4C12-AEF8-CA3A487D1526}">
      <dsp:nvSpPr>
        <dsp:cNvPr id="0" name=""/>
        <dsp:cNvSpPr/>
      </dsp:nvSpPr>
      <dsp:spPr>
        <a:xfrm>
          <a:off x="2303130" y="1421532"/>
          <a:ext cx="2018473" cy="1841895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 = 0,7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q = (1-p) =0,3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Erro </a:t>
          </a:r>
          <a:r>
            <a:rPr lang="pt-BR" sz="1800" kern="1200" dirty="0" err="1" smtClean="0"/>
            <a:t>max</a:t>
          </a:r>
          <a:r>
            <a:rPr lang="pt-BR" sz="1800" kern="1200" dirty="0" smtClean="0"/>
            <a:t> de 5%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Grau de confiança de 95%</a:t>
          </a:r>
          <a:endParaRPr lang="pt-BR" sz="1800" kern="1200" dirty="0"/>
        </a:p>
      </dsp:txBody>
      <dsp:txXfrm>
        <a:off x="2303130" y="1421532"/>
        <a:ext cx="2018473" cy="1841895"/>
      </dsp:txXfrm>
    </dsp:sp>
    <dsp:sp modelId="{1D28517C-3702-4B69-86D6-1B7FB9521797}">
      <dsp:nvSpPr>
        <dsp:cNvPr id="0" name=""/>
        <dsp:cNvSpPr/>
      </dsp:nvSpPr>
      <dsp:spPr>
        <a:xfrm>
          <a:off x="4604190" y="625004"/>
          <a:ext cx="2018473" cy="79652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Demais Variáveis</a:t>
          </a:r>
          <a:endParaRPr lang="pt-BR" sz="2200" kern="1200" dirty="0"/>
        </a:p>
      </dsp:txBody>
      <dsp:txXfrm>
        <a:off x="4604190" y="625004"/>
        <a:ext cx="2018473" cy="796527"/>
      </dsp:txXfrm>
    </dsp:sp>
    <dsp:sp modelId="{EFA4B0CC-F31A-4D97-B623-01999C8BCBAA}">
      <dsp:nvSpPr>
        <dsp:cNvPr id="0" name=""/>
        <dsp:cNvSpPr/>
      </dsp:nvSpPr>
      <dsp:spPr>
        <a:xfrm>
          <a:off x="4604190" y="1421532"/>
          <a:ext cx="2018473" cy="1841895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 = 0,5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q = (1-p) =0,5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Erro </a:t>
          </a:r>
          <a:r>
            <a:rPr lang="pt-BR" sz="1800" kern="1200" dirty="0" err="1" smtClean="0"/>
            <a:t>max</a:t>
          </a:r>
          <a:r>
            <a:rPr lang="pt-BR" sz="1800" kern="1200" dirty="0" smtClean="0"/>
            <a:t> de 5%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Grau de confiança de 95%</a:t>
          </a:r>
          <a:endParaRPr lang="pt-BR" sz="1800" kern="1200" dirty="0"/>
        </a:p>
      </dsp:txBody>
      <dsp:txXfrm>
        <a:off x="4604190" y="1421532"/>
        <a:ext cx="2018473" cy="1841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Imagem 6" descr="DSC06503.JPG"/>
          <p:cNvPicPr>
            <a:picLocks noChangeAspect="1"/>
          </p:cNvPicPr>
          <p:nvPr userDrawn="1"/>
        </p:nvPicPr>
        <p:blipFill>
          <a:blip r:embed="rId2" cstate="print">
            <a:lum bright="52000" contrast="-7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2A14-A416-4DE0-AC55-7CBF6D3E43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5DAE5-5B31-4590-8BCD-F6927420056B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398A-EB45-4059-9EF6-51C692B515EA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4B96-D90B-44AC-929B-78B4D05AE338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ohchr.org/english/issues/&#225;gua/docs/Right_to_&#193;gu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208823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CONDIÇÕES DE ABASTECIMENTO DE ÁGUA A PARTIR DA CAPTAÇÃO DE ÁGUAS DE CHUVA NAS CISTERNAS DO P1MC: UM ESTUDO NO MUNICÍPIO DE MACURURÉ-BA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933" y="4185084"/>
            <a:ext cx="7632848" cy="1980220"/>
          </a:xfrm>
        </p:spPr>
        <p:txBody>
          <a:bodyPr>
            <a:normAutofit/>
          </a:bodyPr>
          <a:lstStyle/>
          <a:p>
            <a:pPr lvl="0" algn="l"/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Ms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Lidiane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Mendes </a:t>
            </a:r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Kruschewsky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Lordelo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(UFRB)</a:t>
            </a:r>
          </a:p>
          <a:p>
            <a:pPr lvl="0" algn="l"/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Dra. Patrícia Campus Borja (UFBA) </a:t>
            </a:r>
          </a:p>
          <a:p>
            <a:pPr lvl="0" algn="just"/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Dr. Luiz Roberto Santos Moraes UFBA)</a:t>
            </a:r>
          </a:p>
          <a:p>
            <a:pPr lvl="0" algn="l"/>
            <a:endParaRPr lang="pt-BR" sz="2000" b="1" dirty="0" smtClean="0">
              <a:solidFill>
                <a:srgbClr val="00B050"/>
              </a:solidFill>
            </a:endParaRPr>
          </a:p>
          <a:p>
            <a:pPr algn="l"/>
            <a:endParaRPr lang="pt-B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835696" y="0"/>
            <a:ext cx="730830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dirty="0" smtClean="0">
                <a:solidFill>
                  <a:schemeClr val="tx2"/>
                </a:solidFill>
              </a:rPr>
              <a:t>46ª Assembleia Nacional da ASSEMAE </a:t>
            </a:r>
            <a:endParaRPr lang="pt-BR" sz="3000" b="1" dirty="0">
              <a:solidFill>
                <a:schemeClr val="tx2"/>
              </a:solidFill>
            </a:endParaRPr>
          </a:p>
        </p:txBody>
      </p:sp>
      <p:pic>
        <p:nvPicPr>
          <p:cNvPr id="9" name="Imagem 8" descr="Logo46Assembleia.png"/>
          <p:cNvPicPr>
            <a:picLocks noChangeAspect="1"/>
          </p:cNvPicPr>
          <p:nvPr/>
        </p:nvPicPr>
        <p:blipFill>
          <a:blip r:embed="rId2" cstate="print"/>
          <a:srcRect l="4724" t="7382" r="59842" b="7724"/>
          <a:stretch>
            <a:fillRect/>
          </a:stretch>
        </p:blipFill>
        <p:spPr>
          <a:xfrm>
            <a:off x="683568" y="188640"/>
            <a:ext cx="1080120" cy="1656184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1835696" y="692696"/>
            <a:ext cx="730830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Saneamento Básico um direito de todos</a:t>
            </a:r>
            <a:endParaRPr lang="pt-BR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2339752" y="620688"/>
            <a:ext cx="6336704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2339752" y="1340768"/>
            <a:ext cx="6336704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509120"/>
            <a:ext cx="9144000" cy="17281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RESULTADOS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BALANÇO HÍDRICO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5854" y="1285173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F17"/>
              </a:rPr>
              <a:t>O município </a:t>
            </a:r>
            <a:r>
              <a:rPr lang="pt-BR" sz="1600" dirty="0">
                <a:latin typeface="F17"/>
              </a:rPr>
              <a:t>de </a:t>
            </a:r>
            <a:r>
              <a:rPr lang="pt-BR" sz="1600" dirty="0" err="1" smtClean="0">
                <a:latin typeface="F17"/>
              </a:rPr>
              <a:t>Macururé</a:t>
            </a:r>
            <a:r>
              <a:rPr lang="pt-BR" sz="1600" dirty="0" smtClean="0">
                <a:latin typeface="F17"/>
              </a:rPr>
              <a:t> apresenta índice pluviométrico médio anual de 552,9mm. Esse volume de água precipitado inviabiliza a captação de água superficial e subterrânea, colocando a opção de coleta e uso da água da chuva uma solução para os problemas de abastecimento de água humano.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2420888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Tabela 2 – BH do município de </a:t>
            </a:r>
            <a:r>
              <a:rPr lang="pt-BR" sz="1400" dirty="0" err="1" smtClean="0"/>
              <a:t>Macururé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6093296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Dados do INMET (período de 1960 a 1990</a:t>
            </a:r>
            <a:r>
              <a:rPr lang="pt-BR" sz="1000" dirty="0" smtClean="0"/>
              <a:t>)</a:t>
            </a:r>
            <a:endParaRPr lang="pt-BR" sz="1000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20148"/>
              </p:ext>
            </p:extLst>
          </p:nvPr>
        </p:nvGraphicFramePr>
        <p:xfrm>
          <a:off x="179512" y="2780928"/>
          <a:ext cx="8712968" cy="3371232"/>
        </p:xfrm>
        <a:graphic>
          <a:graphicData uri="http://schemas.openxmlformats.org/drawingml/2006/table">
            <a:tbl>
              <a:tblPr/>
              <a:tblGrid>
                <a:gridCol w="850421"/>
                <a:gridCol w="828731"/>
                <a:gridCol w="640752"/>
                <a:gridCol w="1153174"/>
                <a:gridCol w="866687"/>
                <a:gridCol w="868496"/>
                <a:gridCol w="697688"/>
                <a:gridCol w="642560"/>
                <a:gridCol w="866687"/>
                <a:gridCol w="722089"/>
                <a:gridCol w="575683"/>
              </a:tblGrid>
              <a:tr h="426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Meses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ctr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T(°C)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mm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ETP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Thornthwaite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P-ETP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Mm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NEG-AC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ARM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mm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ALT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mm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ETR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mm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DEF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mm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EXC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mm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Jan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28,5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88,0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183,55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-95,6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-2398,1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88,0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95,6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Fev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28,0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60,0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158,61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-98,6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-2496,7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60,0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98,6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Mar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28,0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105,0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172,81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-67,8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-2564,5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105,0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67,8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Abr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27,0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63,0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142,62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-79,6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-2644,2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63,0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79,6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Mai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25,5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24,0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116,31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-92,3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-2736,5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24,0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92,3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Jun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24,0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17,0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88,12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-71,1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-2807,6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17,0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71,1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Jul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23,5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13,0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83,83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-70,8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-2878,4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13,0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70,8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Ago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24,0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6,0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91,74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-85,7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-2964,2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6,0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85,7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Set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26,0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9,0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122,60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-113,6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-3077,8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9,0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113,6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Out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28,0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11,0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171,38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-160,4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-3238,2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11,0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160,4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Nov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29,0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29,0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193,24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-164,2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-3402,4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29,0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164,2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Dez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28,5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59,0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189,29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-130,3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-3532,7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59,0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130,3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TOTAIS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484,0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1714,09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-1230,1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484,0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1230,1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MÉDIAS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>
                      <a:noFill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26,7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40,3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142,84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-102,5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40,3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102,5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0,0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9" marR="41099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7596336" y="2636912"/>
            <a:ext cx="1296144" cy="3528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3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BALANÇO HÍDRICO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4869160"/>
            <a:ext cx="8784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O município de </a:t>
            </a:r>
            <a:r>
              <a:rPr lang="pt-BR" sz="2200" dirty="0" err="1" smtClean="0"/>
              <a:t>Macururé</a:t>
            </a:r>
            <a:r>
              <a:rPr lang="pt-BR" sz="2200" dirty="0" smtClean="0"/>
              <a:t> enquadra-se no clima árido – EW2d’ 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Índice de umidade no valor -43,05, classificado como árido,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Índice de aridez (71,7) com grande deficiência de água no inverno,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Índice hídrico com excesso de água pequeno ou nulo,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Concentração térmica no verão muito baixa (31)</a:t>
            </a:r>
            <a:endParaRPr lang="pt-BR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2" y="1484784"/>
            <a:ext cx="896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Figura 6 - </a:t>
            </a:r>
            <a:r>
              <a:rPr lang="pt-BR" sz="1400" dirty="0"/>
              <a:t>Representação </a:t>
            </a:r>
            <a:r>
              <a:rPr lang="pt-BR" sz="1400" dirty="0" smtClean="0"/>
              <a:t>gráfica </a:t>
            </a:r>
            <a:r>
              <a:rPr lang="pt-BR" sz="1400" dirty="0"/>
              <a:t>do Balanço Hídrico do município de </a:t>
            </a:r>
            <a:r>
              <a:rPr lang="pt-BR" sz="1400" dirty="0" err="1" smtClean="0"/>
              <a:t>Macururé</a:t>
            </a:r>
            <a:endParaRPr lang="pt-BR" sz="1400" dirty="0"/>
          </a:p>
        </p:txBody>
      </p:sp>
      <p:graphicFrame>
        <p:nvGraphicFramePr>
          <p:cNvPr id="15" name="Chart 4"/>
          <p:cNvGraphicFramePr>
            <a:graphicFrameLocks/>
          </p:cNvGraphicFramePr>
          <p:nvPr/>
        </p:nvGraphicFramePr>
        <p:xfrm>
          <a:off x="179512" y="1916832"/>
          <a:ext cx="4114551" cy="245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1"/>
          <p:cNvGraphicFramePr>
            <a:graphicFrameLocks/>
          </p:cNvGraphicFramePr>
          <p:nvPr/>
        </p:nvGraphicFramePr>
        <p:xfrm>
          <a:off x="4788024" y="1844824"/>
          <a:ext cx="4114551" cy="250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83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VOLUME X DEMANDA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5292080" y="1340768"/>
            <a:ext cx="3698007" cy="53285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Avaliação do volume do reservatório de acumulação de águas de chuvas e da demanda para atendimento de uma família foi feita pelo método de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Rippl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Os dados sobre a área do telhado e número de moradores por domicílio foram obtidos por meio de levantamento de campo em domicílios selecionados por amostragem aleatória sistemática. Para a avaliação foram consideradas os valores mínimos, médios e máximos para a área do telhado e número de moradores. O consumo </a:t>
            </a:r>
            <a:r>
              <a:rPr kumimoji="0" lang="pt-B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per capita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de água de referência utilizado foi de 14L/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hab.dia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, utilizado pela ASA, 50L/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hab.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dia segundo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Howar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Bartran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e 80L/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hab.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dia segundo a OMS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7544" y="1772816"/>
          <a:ext cx="4464497" cy="3470148"/>
        </p:xfrm>
        <a:graphic>
          <a:graphicData uri="http://schemas.openxmlformats.org/drawingml/2006/table">
            <a:tbl>
              <a:tblPr/>
              <a:tblGrid>
                <a:gridCol w="3321263"/>
                <a:gridCol w="749763"/>
                <a:gridCol w="393471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Área do telhado mínima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m2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Área do telhado média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m2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Área do telhado máxima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m2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Quant.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pessoas mínimo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Quant. 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 pessoas média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Quant.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pessoas máxima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Volume OMS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m3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volume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P1MC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0,014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m3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volume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Howar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pt-B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Bartran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m3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2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AVALIAÇÃO DA CISTERNA NA PERSPECTIVA AMBIENTAL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134076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Tabela 6 - Cálculo do volume captado, demanda de água e capacidade de armazenamento da cisterna no município de </a:t>
            </a:r>
            <a:r>
              <a:rPr lang="pt-BR" dirty="0" err="1" smtClean="0"/>
              <a:t>Macururé-BA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6611779"/>
            <a:ext cx="6408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Própria, 2015 e adaptado de Tomaz (2007</a:t>
            </a:r>
            <a:r>
              <a:rPr lang="pt-BR" sz="1000" dirty="0" smtClean="0"/>
              <a:t>).</a:t>
            </a:r>
            <a:endParaRPr lang="pt-BR" sz="1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78833"/>
              </p:ext>
            </p:extLst>
          </p:nvPr>
        </p:nvGraphicFramePr>
        <p:xfrm>
          <a:off x="179512" y="1988840"/>
          <a:ext cx="8964488" cy="4606812"/>
        </p:xfrm>
        <a:graphic>
          <a:graphicData uri="http://schemas.openxmlformats.org/drawingml/2006/table">
            <a:tbl>
              <a:tblPr/>
              <a:tblGrid>
                <a:gridCol w="468914"/>
                <a:gridCol w="468914"/>
                <a:gridCol w="468914"/>
                <a:gridCol w="468914"/>
                <a:gridCol w="468914"/>
                <a:gridCol w="468914"/>
                <a:gridCol w="468914"/>
                <a:gridCol w="468914"/>
                <a:gridCol w="468914"/>
                <a:gridCol w="468914"/>
                <a:gridCol w="582441"/>
                <a:gridCol w="582441"/>
                <a:gridCol w="512516"/>
                <a:gridCol w="468914"/>
                <a:gridCol w="482077"/>
                <a:gridCol w="482077"/>
                <a:gridCol w="582441"/>
                <a:gridCol w="582441"/>
              </a:tblGrid>
              <a:tr h="20127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Mês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(mm)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 (m)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5481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  (Volume considerando área do telhado em m3)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2E75B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  (Demanda considerando P1MC em m3)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D-V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D-V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D-V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76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telhado 40 m</a:t>
                      </a:r>
                      <a:r>
                        <a:rPr lang="pt-BR" sz="12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telhado 66 m</a:t>
                      </a:r>
                      <a:r>
                        <a:rPr lang="pt-BR" sz="1200" baseline="30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telhado 94 m</a:t>
                      </a:r>
                      <a:r>
                        <a:rPr lang="pt-BR" sz="1200" baseline="30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62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5481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40m</a:t>
                      </a:r>
                      <a:r>
                        <a:rPr lang="pt-BR" sz="1200" baseline="30000" dirty="0">
                          <a:solidFill>
                            <a:srgbClr val="5481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5481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66m</a:t>
                      </a:r>
                      <a:r>
                        <a:rPr lang="pt-BR" sz="1200" baseline="30000" dirty="0">
                          <a:solidFill>
                            <a:srgbClr val="5481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5481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94m</a:t>
                      </a:r>
                      <a:r>
                        <a:rPr lang="pt-BR" sz="1200" baseline="30000" dirty="0">
                          <a:solidFill>
                            <a:srgbClr val="5481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hab.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hab.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2E75B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hab.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hab.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hab.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hab.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hab.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hab.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hab.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hab.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hab.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hab.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0,088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2,82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4,65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6,62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-1,98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-0,30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1,38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-3,81</a:t>
                      </a:r>
                      <a:endParaRPr lang="pt-BR" sz="1200" b="1" u="sng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-2,13</a:t>
                      </a:r>
                      <a:endParaRPr lang="pt-BR" sz="1200" b="1" u="sng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-0,45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-5,78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-4,10</a:t>
                      </a:r>
                      <a:endParaRPr lang="pt-BR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-2,42</a:t>
                      </a:r>
                      <a:endParaRPr lang="pt-BR" sz="1200" b="1" u="sng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fev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0,060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1,92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3,17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4,51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-1,08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0,60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2,28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-2,33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-0,65</a:t>
                      </a:r>
                      <a:endParaRPr lang="pt-BR" sz="1200" b="1" u="sng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1,03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-3,67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-1,99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-0,31</a:t>
                      </a:r>
                      <a:endParaRPr lang="pt-BR" sz="1200" b="1" u="sng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3,36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5,54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7,90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-2,52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pt-BR" sz="1200" b="1" u="sng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-4,70</a:t>
                      </a:r>
                      <a:endParaRPr lang="pt-BR" sz="1200" b="1" u="sng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-3,02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-1,34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-7,06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-5,38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-3,70</a:t>
                      </a:r>
                      <a:endParaRPr lang="pt-BR" sz="1200" b="1" u="sng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abr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0,063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2,02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3,33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4,74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-1,18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0,50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2,18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-2,49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-0,81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0,87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-3,90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-2,22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-0,54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mai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0,024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0,77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1,27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1,80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0,07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1,75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3,43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-0,43</a:t>
                      </a:r>
                      <a:endParaRPr lang="pt-BR" sz="1200" b="1" u="sng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1,25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2,93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-0,96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0,72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2,40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0,54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0,90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1,28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1,98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3,66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-0,06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1,62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3,30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-0,44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1,24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2,92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jul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0,013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0,42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0,69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0,98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0,42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3,78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0,15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1,83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3,51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-0,14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1,54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3,22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ago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0,19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0,32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0,45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0,65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2,33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0,52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2,20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3,88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0,39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2,07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3,75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set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0,29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0,48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0,68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0,55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2,23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3,91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0,36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2,04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3,72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0,16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1,84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3,52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out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0,35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0,58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0,83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0,49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3,85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0,26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1,94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3,62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1,69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3,37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nov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0,029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0,93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1,53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2,18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-0,09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1,59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3,27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-0,69</a:t>
                      </a:r>
                      <a:endParaRPr lang="pt-BR" sz="1200" b="1" u="sng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0,99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2,67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-1,34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2,02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dez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0,059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1,89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3,12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548135"/>
                          </a:solidFill>
                          <a:latin typeface="Arial"/>
                          <a:ea typeface="Calibri"/>
                          <a:cs typeface="Times New Roman"/>
                        </a:rPr>
                        <a:t>4,44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0,84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2,52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2E75B6"/>
                          </a:solidFill>
                          <a:latin typeface="Arial"/>
                          <a:ea typeface="Calibri"/>
                          <a:cs typeface="Times New Roman"/>
                        </a:rPr>
                        <a:t>4,20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-1,05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0,63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2,31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-2,28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-0,60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33CC"/>
                          </a:solidFill>
                          <a:latin typeface="Arial"/>
                          <a:ea typeface="Calibri"/>
                          <a:cs typeface="Times New Roman"/>
                        </a:rPr>
                        <a:t>1,08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-3,60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-1,92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dirty="0">
                          <a:solidFill>
                            <a:srgbClr val="663300"/>
                          </a:solidFill>
                          <a:latin typeface="Arial"/>
                          <a:ea typeface="Calibri"/>
                          <a:cs typeface="Times New Roman"/>
                        </a:rPr>
                        <a:t>-0,24</a:t>
                      </a:r>
                      <a:endParaRPr lang="pt-BR" sz="12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29" marR="41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7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VOLUME ACUMULADO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340768"/>
            <a:ext cx="8820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Tabela 7 - Cálculo do volume acumulado durante os meses do ano e capacidade de armazenamento da cisterna no município de </a:t>
            </a:r>
            <a:r>
              <a:rPr lang="pt-BR" sz="1500" dirty="0" err="1" smtClean="0"/>
              <a:t>Macururé-BA</a:t>
            </a:r>
            <a:endParaRPr lang="pt-BR" sz="15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5944" y="6661767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Própria, 2015 e adaptado de Tomaz (2007</a:t>
            </a:r>
            <a:r>
              <a:rPr lang="pt-BR" sz="1000" dirty="0" smtClean="0"/>
              <a:t>).</a:t>
            </a:r>
            <a:endParaRPr lang="pt-BR" sz="10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060597"/>
              </p:ext>
            </p:extLst>
          </p:nvPr>
        </p:nvGraphicFramePr>
        <p:xfrm>
          <a:off x="395536" y="1988840"/>
          <a:ext cx="8496945" cy="4248474"/>
        </p:xfrm>
        <a:graphic>
          <a:graphicData uri="http://schemas.openxmlformats.org/drawingml/2006/table">
            <a:tbl>
              <a:tblPr/>
              <a:tblGrid>
                <a:gridCol w="885221"/>
                <a:gridCol w="885221"/>
                <a:gridCol w="1061873"/>
                <a:gridCol w="885221"/>
                <a:gridCol w="885221"/>
                <a:gridCol w="1061873"/>
                <a:gridCol w="885221"/>
                <a:gridCol w="885221"/>
                <a:gridCol w="1061873"/>
              </a:tblGrid>
              <a:tr h="26663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VOLUME ACUMULADO (m3)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538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elhado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 m2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elhado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 m2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elhado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 m2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0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hab.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hab.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hab.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hab.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hab.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hab.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hab.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hab.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hab.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69"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69"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0,60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3,66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69"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-0,24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4,50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-0,31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6,69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10,12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3,49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0,72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0,37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3,99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13,78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2,88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6,80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1,96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5,32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0,79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6,10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17,56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4,71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10,31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3,50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8,54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8,42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21,57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0,68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6,91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14,19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0,39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5,57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12,29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1,99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10,66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25,48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8,96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17,92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7,41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15,81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12,82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29,33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10,90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21,54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9,10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19,18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14,42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32,60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0,61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11,88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24,21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-0,78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9,44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21,20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15,05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34,91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-1,67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25,29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-4,37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7,53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20,97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6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RESUMO DA DEMANDA E VOLUME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49230"/>
              </p:ext>
            </p:extLst>
          </p:nvPr>
        </p:nvGraphicFramePr>
        <p:xfrm>
          <a:off x="1547664" y="2708920"/>
          <a:ext cx="5040560" cy="228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728192"/>
              </a:tblGrid>
              <a:tr h="55252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Situação</a:t>
                      </a:r>
                      <a:endParaRPr lang="pt-BR" sz="16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Atendida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1988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P1MC (14L/Hab.dia)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</a:t>
                      </a:r>
                      <a:r>
                        <a:rPr lang="pt-BR" sz="1600" baseline="0" dirty="0" smtClean="0"/>
                        <a:t> (56%)</a:t>
                      </a:r>
                      <a:endParaRPr lang="pt-BR" sz="16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6432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H&amp;B (50L/Hab.dia)</a:t>
                      </a:r>
                      <a:endParaRPr lang="pt-BR" sz="16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</a:t>
                      </a:r>
                      <a:r>
                        <a:rPr lang="pt-BR" sz="1600" baseline="0" dirty="0" smtClean="0"/>
                        <a:t> (56%)</a:t>
                      </a:r>
                      <a:endParaRPr lang="pt-BR" sz="1600" dirty="0" smtClean="0"/>
                    </a:p>
                    <a:p>
                      <a:pPr algn="r"/>
                      <a:endParaRPr lang="pt-BR" sz="16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1988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OMS (80L.Hab.dia)</a:t>
                      </a:r>
                      <a:endParaRPr lang="pt-BR" sz="16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 (56%)</a:t>
                      </a:r>
                    </a:p>
                    <a:p>
                      <a:pPr algn="r"/>
                      <a:endParaRPr lang="pt-BR" sz="16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699792" y="1988840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Tabela 8 – Percentual de domicílios </a:t>
            </a:r>
            <a:r>
              <a:rPr lang="pt-BR" sz="1400" dirty="0" smtClean="0"/>
              <a:t>atendidos, considerando as nove sitauções (áreas, consumo e n. de habitantes)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176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CISTERNAS ADEQUADAS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1700808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Tabela 9 - </a:t>
            </a:r>
            <a:r>
              <a:rPr lang="pt-BR" dirty="0"/>
              <a:t>Percentuais das cisternas adequadas, superdimensionadas e </a:t>
            </a:r>
            <a:r>
              <a:rPr lang="pt-BR" dirty="0" smtClean="0"/>
              <a:t>subdimensionadas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443711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Própria</a:t>
            </a:r>
            <a:endParaRPr lang="pt-BR" sz="14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07549"/>
              </p:ext>
            </p:extLst>
          </p:nvPr>
        </p:nvGraphicFramePr>
        <p:xfrm>
          <a:off x="395536" y="2276872"/>
          <a:ext cx="8424935" cy="2016223"/>
        </p:xfrm>
        <a:graphic>
          <a:graphicData uri="http://schemas.openxmlformats.org/drawingml/2006/table">
            <a:tbl>
              <a:tblPr/>
              <a:tblGrid>
                <a:gridCol w="2422756"/>
                <a:gridCol w="1000363"/>
                <a:gridCol w="1000363"/>
                <a:gridCol w="1164485"/>
                <a:gridCol w="601781"/>
                <a:gridCol w="859687"/>
                <a:gridCol w="1375500"/>
              </a:tblGrid>
              <a:tr h="3308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PARAMETRO </a:t>
                      </a:r>
                      <a:b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QUANTIDADE DE CISTERNA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CISTERNA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8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ADEQUADA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</a:t>
                      </a:r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ADEQUADA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P1MC (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14L/hab./dia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CC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4</a:t>
                      </a:r>
                      <a:endParaRPr lang="pt-BR" sz="1800" b="0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800080"/>
                          </a:solidFill>
                          <a:latin typeface="Times New Roman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80008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OMS (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80L/hab./dia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80008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800080"/>
                          </a:solidFill>
                          <a:latin typeface="Times New Roman"/>
                        </a:rPr>
                        <a:t>5</a:t>
                      </a:r>
                      <a:endParaRPr lang="pt-BR" sz="1800" b="0" i="0" u="none" strike="noStrike" dirty="0">
                        <a:solidFill>
                          <a:srgbClr val="80008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80008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5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HOWAR E BARTRAN (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50L/hab.dia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3300"/>
                          </a:solidFill>
                          <a:latin typeface="Times New Roman"/>
                        </a:rPr>
                        <a:t>5</a:t>
                      </a:r>
                      <a:endParaRPr lang="pt-BR" sz="1800" b="0" i="0" u="none" strike="noStrike" dirty="0">
                        <a:solidFill>
                          <a:srgbClr val="FF33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80008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79512" y="4869160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área do telhado para garantir os usos </a:t>
            </a:r>
            <a:r>
              <a:rPr lang="pt-BR" dirty="0" smtClean="0"/>
              <a:t>de, considerando número de habitante médio igual a 5: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/>
              <a:t>B</a:t>
            </a:r>
            <a:r>
              <a:rPr lang="pt-BR" dirty="0" smtClean="0"/>
              <a:t>eber </a:t>
            </a:r>
            <a:r>
              <a:rPr lang="pt-BR" dirty="0" smtClean="0"/>
              <a:t>e cozinhar previsto pelo </a:t>
            </a:r>
            <a:r>
              <a:rPr lang="pt-BR" dirty="0" smtClean="0"/>
              <a:t>P1MC: 78m2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Beber, cozinhar, higiene pessoal e local prevista </a:t>
            </a:r>
            <a:r>
              <a:rPr lang="pt-BR" dirty="0" smtClean="0"/>
              <a:t>por Howar e Bartran: 250m2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Beber, cozinhar, higiene pessoal e </a:t>
            </a:r>
            <a:r>
              <a:rPr lang="pt-BR" dirty="0" smtClean="0"/>
              <a:t>local prevista </a:t>
            </a:r>
            <a:r>
              <a:rPr lang="pt-BR" dirty="0" smtClean="0"/>
              <a:t>pela </a:t>
            </a:r>
            <a:r>
              <a:rPr lang="pt-BR" dirty="0" smtClean="0"/>
              <a:t>OMS: 390m2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14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509120"/>
            <a:ext cx="9144000" cy="17281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CONCLUSÕES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928992" cy="648072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 cisterna é uma tecnologia social adotada como forma de garantir o </a:t>
            </a:r>
            <a:r>
              <a:rPr lang="pt-BR" dirty="0" smtClean="0"/>
              <a:t>abastecimento de </a:t>
            </a:r>
            <a:r>
              <a:rPr lang="pt-BR" dirty="0"/>
              <a:t>água humano nas comunidades principalmente quando os domicílios são dispersos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i="1" dirty="0" smtClean="0"/>
              <a:t> </a:t>
            </a:r>
            <a:r>
              <a:rPr lang="pt-BR" dirty="0" smtClean="0"/>
              <a:t>A utilização da cisterna como forma de abastecimento de água humano deve ser </a:t>
            </a:r>
            <a:r>
              <a:rPr lang="pt-BR" dirty="0"/>
              <a:t>dimensionada considerando o índice pluviométrico local, área </a:t>
            </a:r>
            <a:r>
              <a:rPr lang="pt-BR" dirty="0" smtClean="0"/>
              <a:t>de </a:t>
            </a:r>
            <a:r>
              <a:rPr lang="pt-BR" dirty="0" smtClean="0"/>
              <a:t>captação </a:t>
            </a:r>
            <a:r>
              <a:rPr lang="pt-BR" dirty="0"/>
              <a:t>e quantidade de usuários nas áreas de estudo </a:t>
            </a:r>
            <a:r>
              <a:rPr lang="pt-BR" dirty="0" smtClean="0"/>
              <a:t>para atender </a:t>
            </a:r>
            <a:r>
              <a:rPr lang="pt-BR" dirty="0"/>
              <a:t>as demandas da população </a:t>
            </a:r>
            <a:r>
              <a:rPr lang="pt-BR" dirty="0" smtClean="0"/>
              <a:t>e garantir </a:t>
            </a:r>
            <a:r>
              <a:rPr lang="pt-BR" dirty="0"/>
              <a:t>o volume mínimo necessário para </a:t>
            </a:r>
            <a:r>
              <a:rPr lang="pt-BR" dirty="0" smtClean="0"/>
              <a:t>o abastecimento </a:t>
            </a:r>
            <a:r>
              <a:rPr lang="pt-BR" dirty="0"/>
              <a:t>de água humano, de 80L/pessoa/dia, visando os usos beber, cozinhar</a:t>
            </a:r>
            <a:r>
              <a:rPr lang="pt-BR" dirty="0" smtClean="0"/>
              <a:t>, higiene </a:t>
            </a:r>
            <a:r>
              <a:rPr lang="pt-BR" dirty="0"/>
              <a:t>pessoal e do local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Já que o aumento das áreas de captação não são factíveis, a adoção de outras formas de abastecimento de água para suprir a necessidade da população é indispensável, pois </a:t>
            </a:r>
            <a:r>
              <a:rPr lang="pt-BR" dirty="0" smtClean="0"/>
              <a:t>a </a:t>
            </a:r>
            <a:r>
              <a:rPr lang="pt-BR" dirty="0" smtClean="0"/>
              <a:t>garantia dos usos para beber, cozinhar, higiene pessoal e do local promovem a saúde.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38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INTRODUÇÃO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544616"/>
          </a:xfrm>
        </p:spPr>
        <p:txBody>
          <a:bodyPr>
            <a:normAutofit/>
          </a:bodyPr>
          <a:lstStyle/>
          <a:p>
            <a:pPr indent="-180000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Semiárido baiano: Condições </a:t>
            </a:r>
            <a:r>
              <a:rPr lang="pt-BR" sz="2400" dirty="0" smtClean="0"/>
              <a:t>climáticas x escassez de água x abastecimento de água humano.</a:t>
            </a:r>
          </a:p>
          <a:p>
            <a:pPr indent="-180000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Cisterna: </a:t>
            </a:r>
            <a:endParaRPr lang="pt-BR" sz="2400" dirty="0" smtClean="0"/>
          </a:p>
          <a:p>
            <a:pPr lvl="1" indent="-180000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para garantir a convivência com a seca,</a:t>
            </a:r>
          </a:p>
          <a:p>
            <a:pPr lvl="1" indent="-180000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Para atender as necessidades humanas,</a:t>
            </a:r>
          </a:p>
          <a:p>
            <a:pPr lvl="1" indent="-180000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Para promover a saúde.</a:t>
            </a:r>
          </a:p>
          <a:p>
            <a:pPr indent="-180000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Atendimento da legislação para abastecimento de água humano.</a:t>
            </a:r>
          </a:p>
          <a:p>
            <a:pPr indent="-180000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Problemas enfrentados:</a:t>
            </a:r>
          </a:p>
          <a:p>
            <a:pPr lvl="1" indent="-180000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Condições </a:t>
            </a:r>
            <a:r>
              <a:rPr lang="pt-BR" sz="2000" dirty="0" smtClean="0"/>
              <a:t>ambientais.</a:t>
            </a:r>
            <a:endParaRPr lang="pt-BR" sz="2000" dirty="0" smtClean="0"/>
          </a:p>
          <a:p>
            <a:pPr lvl="1" indent="-180000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Ordem técnica de projeto.</a:t>
            </a:r>
          </a:p>
        </p:txBody>
      </p:sp>
    </p:spTree>
    <p:extLst>
      <p:ext uri="{BB962C8B-B14F-4D97-AF65-F5344CB8AC3E}">
        <p14:creationId xmlns:p14="http://schemas.microsoft.com/office/powerpoint/2010/main" val="15392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099"/>
            <a:ext cx="8229600" cy="820613"/>
          </a:xfrm>
        </p:spPr>
        <p:txBody>
          <a:bodyPr/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REFERÊNCIAS UTILIZADAS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BARTRAM J, 1999. Effective Monitoring of Small Drinking-water Supplies in Providing Safe Drinking-water in Small Systems, </a:t>
            </a:r>
            <a:r>
              <a:rPr lang="en-US" dirty="0" err="1" smtClean="0"/>
              <a:t>Cotruvo</a:t>
            </a:r>
            <a:r>
              <a:rPr lang="en-US" dirty="0" smtClean="0"/>
              <a:t> A, </a:t>
            </a:r>
            <a:r>
              <a:rPr lang="en-US" dirty="0" err="1" smtClean="0"/>
              <a:t>Craun</a:t>
            </a:r>
            <a:r>
              <a:rPr lang="en-US" dirty="0" smtClean="0"/>
              <a:t> G and Hearne N (</a:t>
            </a:r>
            <a:r>
              <a:rPr lang="en-US" dirty="0" err="1" smtClean="0"/>
              <a:t>Eds</a:t>
            </a:r>
            <a:r>
              <a:rPr lang="en-US" dirty="0" smtClean="0"/>
              <a:t>). </a:t>
            </a:r>
            <a:r>
              <a:rPr lang="pt-BR" dirty="0" smtClean="0"/>
              <a:t>CRC </a:t>
            </a:r>
            <a:r>
              <a:rPr lang="pt-BR" dirty="0" err="1" smtClean="0"/>
              <a:t>Press</a:t>
            </a:r>
            <a:r>
              <a:rPr lang="pt-BR" dirty="0" smtClean="0"/>
              <a:t>, Boca </a:t>
            </a:r>
            <a:r>
              <a:rPr lang="pt-BR" dirty="0" err="1" smtClean="0"/>
              <a:t>Raton</a:t>
            </a:r>
            <a:r>
              <a:rPr lang="pt-BR" dirty="0" smtClean="0"/>
              <a:t>, USA, </a:t>
            </a:r>
            <a:r>
              <a:rPr lang="pt-BR" dirty="0" err="1" smtClean="0"/>
              <a:t>pp</a:t>
            </a:r>
            <a:r>
              <a:rPr lang="pt-BR" dirty="0" smtClean="0"/>
              <a:t>: 353-365 </a:t>
            </a:r>
          </a:p>
          <a:p>
            <a:r>
              <a:rPr lang="pt-BR" dirty="0" smtClean="0"/>
              <a:t>BRASIL, Ministério das Cidades. PLANSAB, Plano Nacional de Saneamento Básico. Mais saúde com qualidade de vida e cidadania. Secretaria nacional de Saneamento Ambiental. Brasília, 2014.</a:t>
            </a:r>
          </a:p>
          <a:p>
            <a:r>
              <a:rPr lang="pt-BR" dirty="0" smtClean="0"/>
              <a:t>DE MIRANDA, Ricardo A. C., DOS SANTOS, Aline de S. Balanço Hídrico e Classificação Climática de </a:t>
            </a:r>
            <a:r>
              <a:rPr lang="pt-BR" dirty="0" err="1" smtClean="0"/>
              <a:t>Thornthwaite</a:t>
            </a:r>
            <a:r>
              <a:rPr lang="pt-BR" dirty="0" smtClean="0"/>
              <a:t> em Duas Barras (RJ). </a:t>
            </a:r>
            <a:r>
              <a:rPr lang="pt-BR" dirty="0" err="1" smtClean="0"/>
              <a:t>Geo</a:t>
            </a:r>
            <a:r>
              <a:rPr lang="pt-BR" dirty="0" smtClean="0"/>
              <a:t> UERJ; a. 10; n. 18, v. 1º sem de 2008.</a:t>
            </a:r>
          </a:p>
          <a:p>
            <a:r>
              <a:rPr lang="pt-BR" dirty="0" smtClean="0"/>
              <a:t>GARCEZ, L. N. Elementos de engenharia hidráulica e sanitária. 2. ed. São Paulo: Edgard </a:t>
            </a:r>
            <a:r>
              <a:rPr lang="pt-BR" dirty="0" err="1" smtClean="0"/>
              <a:t>Blücher</a:t>
            </a:r>
            <a:r>
              <a:rPr lang="pt-BR" dirty="0" smtClean="0"/>
              <a:t>, 1974.</a:t>
            </a:r>
          </a:p>
          <a:p>
            <a:r>
              <a:rPr lang="en-US" dirty="0" smtClean="0"/>
              <a:t>HOWARD, G. BARTRAM J. Domestic Water Quantity, Service Level and Health. </a:t>
            </a:r>
            <a:r>
              <a:rPr lang="pt-BR" dirty="0" smtClean="0"/>
              <a:t>World </a:t>
            </a:r>
            <a:r>
              <a:rPr lang="pt-BR" dirty="0" err="1" smtClean="0"/>
              <a:t>Health</a:t>
            </a:r>
            <a:r>
              <a:rPr lang="pt-BR" dirty="0" smtClean="0"/>
              <a:t> </a:t>
            </a:r>
            <a:r>
              <a:rPr lang="pt-BR" dirty="0" err="1" smtClean="0"/>
              <a:t>Organization</a:t>
            </a:r>
            <a:r>
              <a:rPr lang="pt-BR" dirty="0" smtClean="0"/>
              <a:t> 2002 </a:t>
            </a:r>
          </a:p>
          <a:p>
            <a:r>
              <a:rPr lang="pt-BR" dirty="0" smtClean="0"/>
              <a:t>MOLION, L. C. B. e BERNARDO, S. de O. Uma revisão da dinâmica das chuvas no nordeste brasileiro. Revista Brasileira de Meteorologia. v. 17, n.1, 1-10, 2002</a:t>
            </a:r>
          </a:p>
          <a:p>
            <a:r>
              <a:rPr lang="pt-BR" dirty="0" smtClean="0"/>
              <a:t>Organização Mundial de Saúde (OMS), Gabinete do Alto Comissário para os Direitos Humanos (ACNUDH), Centro sobre Direitos à Habitação e Despejo (COHRE), </a:t>
            </a:r>
            <a:r>
              <a:rPr lang="pt-BR" dirty="0" err="1" smtClean="0"/>
              <a:t>WaterAid</a:t>
            </a:r>
            <a:r>
              <a:rPr lang="pt-BR" dirty="0" smtClean="0"/>
              <a:t>, Centro de Direitos Econômicos, Sociais e Culturais. O Direito à Água. 2003 </a:t>
            </a:r>
            <a:r>
              <a:rPr lang="pt-BR" u="sng" dirty="0" smtClean="0">
                <a:hlinkClick r:id="rId2"/>
              </a:rPr>
              <a:t>http://www2.ohchr.org/english/issues/água/</a:t>
            </a:r>
            <a:r>
              <a:rPr lang="pt-BR" u="sng" dirty="0" err="1" smtClean="0">
                <a:hlinkClick r:id="rId2"/>
              </a:rPr>
              <a:t>docs</a:t>
            </a:r>
            <a:r>
              <a:rPr lang="pt-BR" u="sng" dirty="0" smtClean="0">
                <a:hlinkClick r:id="rId2"/>
              </a:rPr>
              <a:t>/Right_to_Água.pdf</a:t>
            </a:r>
            <a:endParaRPr lang="pt-BR" dirty="0" smtClean="0"/>
          </a:p>
          <a:p>
            <a:r>
              <a:rPr lang="pt-BR" dirty="0" smtClean="0"/>
              <a:t>SILVA, R. M. A. da S. Entre dois paradigmas: combate à seca e convivência com o semiárido. Sociedade e Estado, Brasília, v. 18, n. ½, p. 361-385, jan/dez. 2003</a:t>
            </a:r>
          </a:p>
          <a:p>
            <a:r>
              <a:rPr lang="pt-BR" dirty="0" smtClean="0"/>
              <a:t>TOMAZ, Plínio. Aproveitamento de água de chuva de telhados em áreas urbanas para fins não potáveis Diretrizes básicas para um projeto. In: 6o Simpósio Brasileiro de Captação de Água de Chuva, 2007. Belo Horizonte, ABCMAC, 2007.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23" y="5070301"/>
            <a:ext cx="2619375" cy="1743075"/>
          </a:xfrm>
          <a:prstGeom prst="rect">
            <a:avLst/>
          </a:prstGeom>
        </p:spPr>
      </p:pic>
      <p:sp>
        <p:nvSpPr>
          <p:cNvPr id="10" name="Texto explicativo em forma de nuvem 9"/>
          <p:cNvSpPr/>
          <p:nvPr/>
        </p:nvSpPr>
        <p:spPr>
          <a:xfrm>
            <a:off x="3326124" y="620688"/>
            <a:ext cx="2593290" cy="2016224"/>
          </a:xfrm>
          <a:prstGeom prst="cloudCallout">
            <a:avLst>
              <a:gd name="adj1" fmla="val -2468"/>
              <a:gd name="adj2" fmla="val 12154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CISTERNA ATENDE AS NECESSIDADES DA POPULAÇÃO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622769" y="4638253"/>
            <a:ext cx="0" cy="432048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755576" y="4566245"/>
            <a:ext cx="7704856" cy="72008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8445085" y="2478013"/>
            <a:ext cx="0" cy="216024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755576" y="2442009"/>
            <a:ext cx="0" cy="216024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6516216" y="4076620"/>
            <a:ext cx="0" cy="525629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763688" y="4040616"/>
            <a:ext cx="0" cy="525629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 explicativo em forma de nuvem 22"/>
          <p:cNvSpPr/>
          <p:nvPr/>
        </p:nvSpPr>
        <p:spPr>
          <a:xfrm>
            <a:off x="0" y="4973677"/>
            <a:ext cx="3369323" cy="1224136"/>
          </a:xfrm>
          <a:prstGeom prst="cloudCallout">
            <a:avLst>
              <a:gd name="adj1" fmla="val 72082"/>
              <a:gd name="adj2" fmla="val 5752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SERÁ QUE AS QUESTÕES DE FALTA D’ÁGUA ESTÃO SOLUCIONADAS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876256" y="6598914"/>
            <a:ext cx="2340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 das imagens desconhecidas</a:t>
            </a:r>
            <a:endParaRPr lang="pt-BR" sz="1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84951"/>
            <a:ext cx="1800200" cy="13801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41104"/>
            <a:ext cx="1905000" cy="1524000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74" y="1314548"/>
            <a:ext cx="2340260" cy="1440160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3" y="1268760"/>
            <a:ext cx="2188595" cy="14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OBJETIVO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2664296"/>
          </a:xfrm>
        </p:spPr>
        <p:txBody>
          <a:bodyPr>
            <a:normAutofit/>
          </a:bodyPr>
          <a:lstStyle/>
          <a:p>
            <a:pPr lvl="0"/>
            <a:r>
              <a:rPr lang="pt-BR" dirty="0" smtClean="0"/>
              <a:t>estudar as condições hídricas existentes e comparar com a quantidade de água captada e utilizada pela população da zona rural, de forma a analisar as condições de abastecimento de água.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509120"/>
            <a:ext cx="9144000" cy="17281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METODOLOGIA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9993" y="0"/>
            <a:ext cx="4644008" cy="1412776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bg2">
                    <a:lumMod val="50000"/>
                  </a:schemeClr>
                </a:solidFill>
              </a:rPr>
              <a:t>ÁREA DE TRABALHO</a:t>
            </a:r>
            <a:endParaRPr lang="pt-BR" sz="3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1925" r="50680" b="18146"/>
          <a:stretch>
            <a:fillRect/>
          </a:stretch>
        </p:blipFill>
        <p:spPr bwMode="auto">
          <a:xfrm>
            <a:off x="179512" y="0"/>
            <a:ext cx="2448272" cy="27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2555776" y="5733256"/>
            <a:ext cx="5410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2 – Localização do município de </a:t>
            </a:r>
            <a:r>
              <a:rPr lang="pt-BR" dirty="0" err="1" smtClean="0"/>
              <a:t>Macururé</a:t>
            </a:r>
            <a:endParaRPr lang="pt-BR" dirty="0" smtClean="0"/>
          </a:p>
          <a:p>
            <a:r>
              <a:rPr lang="pt-BR" sz="1400" dirty="0" smtClean="0"/>
              <a:t>Fonte: </a:t>
            </a:r>
            <a:r>
              <a:rPr lang="pt-BR" sz="1400" cap="all" dirty="0" smtClean="0"/>
              <a:t>: </a:t>
            </a:r>
            <a:r>
              <a:rPr lang="pt-BR" sz="1400" cap="all" dirty="0" err="1" smtClean="0"/>
              <a:t>Geobahia</a:t>
            </a:r>
            <a:r>
              <a:rPr lang="pt-BR" sz="1400" cap="all" dirty="0" smtClean="0"/>
              <a:t> – </a:t>
            </a:r>
            <a:r>
              <a:rPr lang="pt-BR" sz="1400" cap="all" dirty="0" err="1" smtClean="0"/>
              <a:t>Inema</a:t>
            </a:r>
            <a:r>
              <a:rPr lang="pt-BR" sz="1400" cap="all" dirty="0" smtClean="0"/>
              <a:t>, 2015 (adaptado)</a:t>
            </a:r>
            <a:endParaRPr lang="pt-BR" sz="1400" dirty="0"/>
          </a:p>
        </p:txBody>
      </p:sp>
      <p:pic>
        <p:nvPicPr>
          <p:cNvPr id="1027" name="Imagem 1" descr="localiza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51706"/>
            <a:ext cx="7130777" cy="35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a livre 10"/>
          <p:cNvSpPr/>
          <p:nvPr/>
        </p:nvSpPr>
        <p:spPr>
          <a:xfrm>
            <a:off x="5893468" y="2616549"/>
            <a:ext cx="788131" cy="1472687"/>
          </a:xfrm>
          <a:custGeom>
            <a:avLst/>
            <a:gdLst>
              <a:gd name="connsiteX0" fmla="*/ 316263 w 788131"/>
              <a:gd name="connsiteY0" fmla="*/ 31117 h 1472687"/>
              <a:gd name="connsiteX1" fmla="*/ 275320 w 788131"/>
              <a:gd name="connsiteY1" fmla="*/ 113003 h 1472687"/>
              <a:gd name="connsiteX2" fmla="*/ 248025 w 788131"/>
              <a:gd name="connsiteY2" fmla="*/ 153947 h 1472687"/>
              <a:gd name="connsiteX3" fmla="*/ 234377 w 788131"/>
              <a:gd name="connsiteY3" fmla="*/ 194890 h 1472687"/>
              <a:gd name="connsiteX4" fmla="*/ 193433 w 788131"/>
              <a:gd name="connsiteY4" fmla="*/ 222185 h 1472687"/>
              <a:gd name="connsiteX5" fmla="*/ 125195 w 788131"/>
              <a:gd name="connsiteY5" fmla="*/ 304072 h 1472687"/>
              <a:gd name="connsiteX6" fmla="*/ 138842 w 788131"/>
              <a:gd name="connsiteY6" fmla="*/ 467845 h 1472687"/>
              <a:gd name="connsiteX7" fmla="*/ 138842 w 788131"/>
              <a:gd name="connsiteY7" fmla="*/ 740800 h 1472687"/>
              <a:gd name="connsiteX8" fmla="*/ 166138 w 788131"/>
              <a:gd name="connsiteY8" fmla="*/ 781744 h 1472687"/>
              <a:gd name="connsiteX9" fmla="*/ 207081 w 788131"/>
              <a:gd name="connsiteY9" fmla="*/ 795391 h 1472687"/>
              <a:gd name="connsiteX10" fmla="*/ 220729 w 788131"/>
              <a:gd name="connsiteY10" fmla="*/ 931869 h 1472687"/>
              <a:gd name="connsiteX11" fmla="*/ 234377 w 788131"/>
              <a:gd name="connsiteY11" fmla="*/ 1013755 h 1472687"/>
              <a:gd name="connsiteX12" fmla="*/ 275320 w 788131"/>
              <a:gd name="connsiteY12" fmla="*/ 1041051 h 1472687"/>
              <a:gd name="connsiteX13" fmla="*/ 316263 w 788131"/>
              <a:gd name="connsiteY13" fmla="*/ 1081994 h 1472687"/>
              <a:gd name="connsiteX14" fmla="*/ 302616 w 788131"/>
              <a:gd name="connsiteY14" fmla="*/ 1232120 h 1472687"/>
              <a:gd name="connsiteX15" fmla="*/ 234377 w 788131"/>
              <a:gd name="connsiteY15" fmla="*/ 1245767 h 1472687"/>
              <a:gd name="connsiteX16" fmla="*/ 152490 w 788131"/>
              <a:gd name="connsiteY16" fmla="*/ 1300358 h 1472687"/>
              <a:gd name="connsiteX17" fmla="*/ 111547 w 788131"/>
              <a:gd name="connsiteY17" fmla="*/ 1327654 h 1472687"/>
              <a:gd name="connsiteX18" fmla="*/ 29660 w 788131"/>
              <a:gd name="connsiteY18" fmla="*/ 1382245 h 1472687"/>
              <a:gd name="connsiteX19" fmla="*/ 2365 w 788131"/>
              <a:gd name="connsiteY19" fmla="*/ 1423188 h 1472687"/>
              <a:gd name="connsiteX20" fmla="*/ 16013 w 788131"/>
              <a:gd name="connsiteY20" fmla="*/ 1464132 h 1472687"/>
              <a:gd name="connsiteX21" fmla="*/ 248025 w 788131"/>
              <a:gd name="connsiteY21" fmla="*/ 1450484 h 1472687"/>
              <a:gd name="connsiteX22" fmla="*/ 548275 w 788131"/>
              <a:gd name="connsiteY22" fmla="*/ 1436836 h 1472687"/>
              <a:gd name="connsiteX23" fmla="*/ 575571 w 788131"/>
              <a:gd name="connsiteY23" fmla="*/ 1395893 h 1472687"/>
              <a:gd name="connsiteX24" fmla="*/ 589219 w 788131"/>
              <a:gd name="connsiteY24" fmla="*/ 1341302 h 1472687"/>
              <a:gd name="connsiteX25" fmla="*/ 616514 w 788131"/>
              <a:gd name="connsiteY25" fmla="*/ 1259415 h 1472687"/>
              <a:gd name="connsiteX26" fmla="*/ 630162 w 788131"/>
              <a:gd name="connsiteY26" fmla="*/ 1204824 h 1472687"/>
              <a:gd name="connsiteX27" fmla="*/ 657457 w 788131"/>
              <a:gd name="connsiteY27" fmla="*/ 1122938 h 1472687"/>
              <a:gd name="connsiteX28" fmla="*/ 671105 w 788131"/>
              <a:gd name="connsiteY28" fmla="*/ 1081994 h 1472687"/>
              <a:gd name="connsiteX29" fmla="*/ 725696 w 788131"/>
              <a:gd name="connsiteY29" fmla="*/ 1000108 h 1472687"/>
              <a:gd name="connsiteX30" fmla="*/ 766639 w 788131"/>
              <a:gd name="connsiteY30" fmla="*/ 918221 h 1472687"/>
              <a:gd name="connsiteX31" fmla="*/ 766639 w 788131"/>
              <a:gd name="connsiteY31" fmla="*/ 740800 h 1472687"/>
              <a:gd name="connsiteX32" fmla="*/ 752992 w 788131"/>
              <a:gd name="connsiteY32" fmla="*/ 699857 h 1472687"/>
              <a:gd name="connsiteX33" fmla="*/ 712048 w 788131"/>
              <a:gd name="connsiteY33" fmla="*/ 672561 h 1472687"/>
              <a:gd name="connsiteX34" fmla="*/ 671105 w 788131"/>
              <a:gd name="connsiteY34" fmla="*/ 590675 h 1472687"/>
              <a:gd name="connsiteX35" fmla="*/ 657457 w 788131"/>
              <a:gd name="connsiteY35" fmla="*/ 549732 h 1472687"/>
              <a:gd name="connsiteX36" fmla="*/ 630162 w 788131"/>
              <a:gd name="connsiteY36" fmla="*/ 508788 h 1472687"/>
              <a:gd name="connsiteX37" fmla="*/ 602866 w 788131"/>
              <a:gd name="connsiteY37" fmla="*/ 454197 h 1472687"/>
              <a:gd name="connsiteX38" fmla="*/ 575571 w 788131"/>
              <a:gd name="connsiteY38" fmla="*/ 413254 h 1472687"/>
              <a:gd name="connsiteX39" fmla="*/ 561923 w 788131"/>
              <a:gd name="connsiteY39" fmla="*/ 372311 h 1472687"/>
              <a:gd name="connsiteX40" fmla="*/ 520980 w 788131"/>
              <a:gd name="connsiteY40" fmla="*/ 345015 h 1472687"/>
              <a:gd name="connsiteX41" fmla="*/ 493684 w 788131"/>
              <a:gd name="connsiteY41" fmla="*/ 304072 h 1472687"/>
              <a:gd name="connsiteX42" fmla="*/ 452741 w 788131"/>
              <a:gd name="connsiteY42" fmla="*/ 290424 h 1472687"/>
              <a:gd name="connsiteX43" fmla="*/ 439093 w 788131"/>
              <a:gd name="connsiteY43" fmla="*/ 249481 h 1472687"/>
              <a:gd name="connsiteX44" fmla="*/ 357207 w 788131"/>
              <a:gd name="connsiteY44" fmla="*/ 194890 h 1472687"/>
              <a:gd name="connsiteX45" fmla="*/ 329911 w 788131"/>
              <a:gd name="connsiteY45" fmla="*/ 153947 h 1472687"/>
              <a:gd name="connsiteX46" fmla="*/ 316263 w 788131"/>
              <a:gd name="connsiteY46" fmla="*/ 31117 h 14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88131" h="1472687">
                <a:moveTo>
                  <a:pt x="316263" y="31117"/>
                </a:moveTo>
                <a:cubicBezTo>
                  <a:pt x="307164" y="24293"/>
                  <a:pt x="331821" y="0"/>
                  <a:pt x="275320" y="113003"/>
                </a:cubicBezTo>
                <a:cubicBezTo>
                  <a:pt x="267985" y="127674"/>
                  <a:pt x="255360" y="139276"/>
                  <a:pt x="248025" y="153947"/>
                </a:cubicBezTo>
                <a:cubicBezTo>
                  <a:pt x="241591" y="166814"/>
                  <a:pt x="243364" y="183657"/>
                  <a:pt x="234377" y="194890"/>
                </a:cubicBezTo>
                <a:cubicBezTo>
                  <a:pt x="224130" y="207698"/>
                  <a:pt x="206034" y="211684"/>
                  <a:pt x="193433" y="222185"/>
                </a:cubicBezTo>
                <a:cubicBezTo>
                  <a:pt x="154029" y="255022"/>
                  <a:pt x="152032" y="263816"/>
                  <a:pt x="125195" y="304072"/>
                </a:cubicBezTo>
                <a:cubicBezTo>
                  <a:pt x="129744" y="358663"/>
                  <a:pt x="138842" y="413065"/>
                  <a:pt x="138842" y="467845"/>
                </a:cubicBezTo>
                <a:cubicBezTo>
                  <a:pt x="138842" y="655350"/>
                  <a:pt x="91619" y="504681"/>
                  <a:pt x="138842" y="740800"/>
                </a:cubicBezTo>
                <a:cubicBezTo>
                  <a:pt x="142059" y="756884"/>
                  <a:pt x="153330" y="771497"/>
                  <a:pt x="166138" y="781744"/>
                </a:cubicBezTo>
                <a:cubicBezTo>
                  <a:pt x="177371" y="790731"/>
                  <a:pt x="193433" y="790842"/>
                  <a:pt x="207081" y="795391"/>
                </a:cubicBezTo>
                <a:cubicBezTo>
                  <a:pt x="211630" y="840884"/>
                  <a:pt x="215058" y="886502"/>
                  <a:pt x="220729" y="931869"/>
                </a:cubicBezTo>
                <a:cubicBezTo>
                  <a:pt x="224161" y="959327"/>
                  <a:pt x="222002" y="989005"/>
                  <a:pt x="234377" y="1013755"/>
                </a:cubicBezTo>
                <a:cubicBezTo>
                  <a:pt x="241712" y="1028426"/>
                  <a:pt x="262719" y="1030550"/>
                  <a:pt x="275320" y="1041051"/>
                </a:cubicBezTo>
                <a:cubicBezTo>
                  <a:pt x="290147" y="1053407"/>
                  <a:pt x="302615" y="1068346"/>
                  <a:pt x="316263" y="1081994"/>
                </a:cubicBezTo>
                <a:cubicBezTo>
                  <a:pt x="334297" y="1136096"/>
                  <a:pt x="352897" y="1167473"/>
                  <a:pt x="302616" y="1232120"/>
                </a:cubicBezTo>
                <a:cubicBezTo>
                  <a:pt x="288375" y="1250430"/>
                  <a:pt x="257123" y="1241218"/>
                  <a:pt x="234377" y="1245767"/>
                </a:cubicBezTo>
                <a:lnTo>
                  <a:pt x="152490" y="1300358"/>
                </a:lnTo>
                <a:cubicBezTo>
                  <a:pt x="138842" y="1309457"/>
                  <a:pt x="123145" y="1316056"/>
                  <a:pt x="111547" y="1327654"/>
                </a:cubicBezTo>
                <a:cubicBezTo>
                  <a:pt x="60431" y="1378770"/>
                  <a:pt x="88914" y="1362494"/>
                  <a:pt x="29660" y="1382245"/>
                </a:cubicBezTo>
                <a:cubicBezTo>
                  <a:pt x="20562" y="1395893"/>
                  <a:pt x="5061" y="1407009"/>
                  <a:pt x="2365" y="1423188"/>
                </a:cubicBezTo>
                <a:cubicBezTo>
                  <a:pt x="0" y="1437379"/>
                  <a:pt x="1715" y="1462543"/>
                  <a:pt x="16013" y="1464132"/>
                </a:cubicBezTo>
                <a:cubicBezTo>
                  <a:pt x="93010" y="1472687"/>
                  <a:pt x="170656" y="1454452"/>
                  <a:pt x="248025" y="1450484"/>
                </a:cubicBezTo>
                <a:lnTo>
                  <a:pt x="548275" y="1436836"/>
                </a:lnTo>
                <a:cubicBezTo>
                  <a:pt x="557374" y="1423188"/>
                  <a:pt x="569110" y="1410969"/>
                  <a:pt x="575571" y="1395893"/>
                </a:cubicBezTo>
                <a:cubicBezTo>
                  <a:pt x="582960" y="1378653"/>
                  <a:pt x="583829" y="1359268"/>
                  <a:pt x="589219" y="1341302"/>
                </a:cubicBezTo>
                <a:cubicBezTo>
                  <a:pt x="597487" y="1313743"/>
                  <a:pt x="609536" y="1287328"/>
                  <a:pt x="616514" y="1259415"/>
                </a:cubicBezTo>
                <a:cubicBezTo>
                  <a:pt x="621063" y="1241218"/>
                  <a:pt x="624772" y="1222790"/>
                  <a:pt x="630162" y="1204824"/>
                </a:cubicBezTo>
                <a:cubicBezTo>
                  <a:pt x="638429" y="1177266"/>
                  <a:pt x="648359" y="1150233"/>
                  <a:pt x="657457" y="1122938"/>
                </a:cubicBezTo>
                <a:cubicBezTo>
                  <a:pt x="662006" y="1109290"/>
                  <a:pt x="663125" y="1093964"/>
                  <a:pt x="671105" y="1081994"/>
                </a:cubicBezTo>
                <a:cubicBezTo>
                  <a:pt x="689302" y="1054699"/>
                  <a:pt x="715322" y="1031230"/>
                  <a:pt x="725696" y="1000108"/>
                </a:cubicBezTo>
                <a:cubicBezTo>
                  <a:pt x="744531" y="943603"/>
                  <a:pt x="731364" y="971134"/>
                  <a:pt x="766639" y="918221"/>
                </a:cubicBezTo>
                <a:cubicBezTo>
                  <a:pt x="788131" y="832253"/>
                  <a:pt x="787074" y="863411"/>
                  <a:pt x="766639" y="740800"/>
                </a:cubicBezTo>
                <a:cubicBezTo>
                  <a:pt x="764274" y="726610"/>
                  <a:pt x="761979" y="711090"/>
                  <a:pt x="752992" y="699857"/>
                </a:cubicBezTo>
                <a:cubicBezTo>
                  <a:pt x="742745" y="687049"/>
                  <a:pt x="725696" y="681660"/>
                  <a:pt x="712048" y="672561"/>
                </a:cubicBezTo>
                <a:cubicBezTo>
                  <a:pt x="677748" y="569657"/>
                  <a:pt x="724015" y="696493"/>
                  <a:pt x="671105" y="590675"/>
                </a:cubicBezTo>
                <a:cubicBezTo>
                  <a:pt x="664671" y="577808"/>
                  <a:pt x="663891" y="562599"/>
                  <a:pt x="657457" y="549732"/>
                </a:cubicBezTo>
                <a:cubicBezTo>
                  <a:pt x="650122" y="535061"/>
                  <a:pt x="638300" y="523030"/>
                  <a:pt x="630162" y="508788"/>
                </a:cubicBezTo>
                <a:cubicBezTo>
                  <a:pt x="620068" y="491124"/>
                  <a:pt x="612960" y="471861"/>
                  <a:pt x="602866" y="454197"/>
                </a:cubicBezTo>
                <a:cubicBezTo>
                  <a:pt x="594728" y="439956"/>
                  <a:pt x="582906" y="427925"/>
                  <a:pt x="575571" y="413254"/>
                </a:cubicBezTo>
                <a:cubicBezTo>
                  <a:pt x="569137" y="400387"/>
                  <a:pt x="570910" y="383545"/>
                  <a:pt x="561923" y="372311"/>
                </a:cubicBezTo>
                <a:cubicBezTo>
                  <a:pt x="551676" y="359503"/>
                  <a:pt x="534628" y="354114"/>
                  <a:pt x="520980" y="345015"/>
                </a:cubicBezTo>
                <a:cubicBezTo>
                  <a:pt x="511881" y="331367"/>
                  <a:pt x="506492" y="314319"/>
                  <a:pt x="493684" y="304072"/>
                </a:cubicBezTo>
                <a:cubicBezTo>
                  <a:pt x="482450" y="295085"/>
                  <a:pt x="462913" y="300596"/>
                  <a:pt x="452741" y="290424"/>
                </a:cubicBezTo>
                <a:cubicBezTo>
                  <a:pt x="442569" y="280252"/>
                  <a:pt x="449265" y="259653"/>
                  <a:pt x="439093" y="249481"/>
                </a:cubicBezTo>
                <a:cubicBezTo>
                  <a:pt x="415896" y="226284"/>
                  <a:pt x="357207" y="194890"/>
                  <a:pt x="357207" y="194890"/>
                </a:cubicBezTo>
                <a:cubicBezTo>
                  <a:pt x="348108" y="181242"/>
                  <a:pt x="336573" y="168936"/>
                  <a:pt x="329911" y="153947"/>
                </a:cubicBezTo>
                <a:cubicBezTo>
                  <a:pt x="318226" y="127655"/>
                  <a:pt x="325362" y="37941"/>
                  <a:pt x="316263" y="3111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7944" y="476672"/>
            <a:ext cx="2592288" cy="39184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AMOSTRA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062427"/>
              </p:ext>
            </p:extLst>
          </p:nvPr>
        </p:nvGraphicFramePr>
        <p:xfrm>
          <a:off x="2627784" y="1052736"/>
          <a:ext cx="5356377" cy="11841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4527"/>
                <a:gridCol w="1463492"/>
                <a:gridCol w="1268358"/>
              </a:tblGrid>
              <a:tr h="888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951095" algn="r"/>
                        </a:tabLst>
                      </a:pPr>
                      <a:r>
                        <a:rPr lang="pt-BR" sz="1500" dirty="0">
                          <a:effectLst/>
                        </a:rPr>
                        <a:t>Município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951095" algn="r"/>
                        </a:tabLst>
                      </a:pPr>
                      <a:r>
                        <a:rPr lang="pt-BR" sz="1500" dirty="0">
                          <a:effectLst/>
                        </a:rPr>
                        <a:t>Quantidade de cisternas executadas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951095" algn="r"/>
                        </a:tabLst>
                      </a:pPr>
                      <a:r>
                        <a:rPr lang="pt-BR" sz="1500" dirty="0">
                          <a:effectLst/>
                        </a:rPr>
                        <a:t>Amostra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6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951095" algn="r"/>
                        </a:tabLst>
                      </a:pPr>
                      <a:r>
                        <a:rPr lang="pt-BR" sz="1500" dirty="0" err="1">
                          <a:effectLst/>
                        </a:rPr>
                        <a:t>Macururé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951095" algn="r"/>
                        </a:tabLst>
                      </a:pPr>
                      <a:r>
                        <a:rPr lang="pt-BR" sz="1500" dirty="0" smtClean="0">
                          <a:effectLst/>
                        </a:rPr>
                        <a:t>161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951095" algn="r"/>
                        </a:tabLst>
                      </a:pPr>
                      <a:r>
                        <a:rPr lang="pt-BR" sz="1500" dirty="0">
                          <a:effectLst/>
                        </a:rPr>
                        <a:t>36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 rot="16200000">
            <a:off x="-2283013" y="2682161"/>
            <a:ext cx="6597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PLATAFORMA BRASIL:   </a:t>
            </a:r>
          </a:p>
          <a:p>
            <a:r>
              <a:rPr lang="pt-BR" dirty="0" smtClean="0"/>
              <a:t>CAAE 21741813.9.0000.0056</a:t>
            </a:r>
          </a:p>
          <a:p>
            <a:endParaRPr lang="pt-BR" dirty="0" smtClean="0"/>
          </a:p>
          <a:p>
            <a:r>
              <a:rPr lang="pt-BR" dirty="0" smtClean="0"/>
              <a:t>Parte do Projeto: P1MC - Limites e possibilidades para o direito à água no Semiárido Baiano (CNPQ)</a:t>
            </a:r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75955738"/>
              </p:ext>
            </p:extLst>
          </p:nvPr>
        </p:nvGraphicFramePr>
        <p:xfrm>
          <a:off x="2195735" y="2984169"/>
          <a:ext cx="6624735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47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METODOLOGIA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2664296"/>
          </a:xfrm>
        </p:spPr>
        <p:txBody>
          <a:bodyPr>
            <a:normAutofit/>
          </a:bodyPr>
          <a:lstStyle/>
          <a:p>
            <a:pPr lvl="0"/>
            <a:r>
              <a:rPr lang="pt-BR" dirty="0" smtClean="0"/>
              <a:t>Determinação do balanço hídrico no município de </a:t>
            </a:r>
            <a:r>
              <a:rPr lang="pt-BR" dirty="0" err="1" smtClean="0"/>
              <a:t>Macururé</a:t>
            </a:r>
            <a:r>
              <a:rPr lang="pt-BR" dirty="0" smtClean="0"/>
              <a:t> (método de </a:t>
            </a:r>
            <a:r>
              <a:rPr lang="pt-BR" dirty="0" err="1" smtClean="0"/>
              <a:t>Thornthwaite</a:t>
            </a:r>
            <a:r>
              <a:rPr lang="pt-BR" dirty="0" smtClean="0"/>
              <a:t> ). </a:t>
            </a:r>
          </a:p>
          <a:p>
            <a:pPr lvl="0"/>
            <a:endParaRPr lang="pt-BR" dirty="0"/>
          </a:p>
          <a:p>
            <a:pPr lvl="0"/>
            <a:r>
              <a:rPr lang="pt-BR" dirty="0" smtClean="0"/>
              <a:t>Classificação do tipo de clima. </a:t>
            </a: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 cstate="print"/>
          <a:srcRect l="18010" t="56699" r="17613" b="20430"/>
          <a:stretch>
            <a:fillRect/>
          </a:stretch>
        </p:blipFill>
        <p:spPr bwMode="auto">
          <a:xfrm>
            <a:off x="395536" y="3717032"/>
            <a:ext cx="7848872" cy="17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55892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EXC=excedente anual,  DEF= Deficit anual, EPT=evapotranspiração, EP=soma das precipitações anuais.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METODOLOGIA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1764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pt-BR" dirty="0" smtClean="0"/>
              <a:t>Avaliação do volume do reservatório de acumulação de águas de chuvas e da demanda para atendimento de uma família </a:t>
            </a:r>
            <a:r>
              <a:rPr lang="pt-BR" dirty="0" smtClean="0"/>
              <a:t>(Método </a:t>
            </a:r>
            <a:r>
              <a:rPr lang="pt-BR" dirty="0" smtClean="0"/>
              <a:t>de Rippl). </a:t>
            </a:r>
          </a:p>
          <a:p>
            <a:pPr lvl="1"/>
            <a:r>
              <a:rPr lang="pt-BR" dirty="0" smtClean="0"/>
              <a:t>V = P (mm)*A (</a:t>
            </a:r>
            <a:r>
              <a:rPr lang="pt-BR" dirty="0" smtClean="0"/>
              <a:t>m2)*0,8</a:t>
            </a:r>
            <a:endParaRPr lang="pt-BR" dirty="0" smtClean="0"/>
          </a:p>
          <a:p>
            <a:pPr lvl="1"/>
            <a:r>
              <a:rPr lang="pt-BR" dirty="0" smtClean="0"/>
              <a:t>D = </a:t>
            </a:r>
            <a:r>
              <a:rPr lang="pt-BR" dirty="0" smtClean="0"/>
              <a:t>Pessoas*consumo per capita de água (V  adotado)*</a:t>
            </a:r>
            <a:r>
              <a:rPr lang="pt-BR" dirty="0" smtClean="0"/>
              <a:t>30 dias</a:t>
            </a:r>
          </a:p>
          <a:p>
            <a:pPr lvl="0"/>
            <a:endParaRPr lang="pt-BR" dirty="0" smtClean="0"/>
          </a:p>
          <a:p>
            <a:pPr lvl="0"/>
            <a:endParaRPr lang="pt-BR" dirty="0"/>
          </a:p>
          <a:p>
            <a:r>
              <a:rPr lang="pt-BR" dirty="0" smtClean="0"/>
              <a:t>Áreas do telhado (mínima, máximo e médio) e número de moradores (mínima, máximo e médio), por família e para níveis de consumo </a:t>
            </a:r>
            <a:r>
              <a:rPr lang="pt-BR" i="1" dirty="0" smtClean="0"/>
              <a:t>per capita. </a:t>
            </a:r>
          </a:p>
          <a:p>
            <a:endParaRPr lang="pt-BR" i="1" dirty="0" smtClean="0"/>
          </a:p>
          <a:p>
            <a:r>
              <a:rPr lang="pt-BR" dirty="0" smtClean="0"/>
              <a:t>Nesse último caso considerou-se:</a:t>
            </a:r>
          </a:p>
          <a:p>
            <a:pPr lvl="1"/>
            <a:r>
              <a:rPr lang="pt-BR" dirty="0" smtClean="0"/>
              <a:t>50L/</a:t>
            </a:r>
            <a:r>
              <a:rPr lang="pt-BR" dirty="0" err="1" smtClean="0"/>
              <a:t>hab.dia</a:t>
            </a:r>
            <a:r>
              <a:rPr lang="pt-BR" dirty="0" smtClean="0"/>
              <a:t>, recomendado por Howard e </a:t>
            </a:r>
            <a:r>
              <a:rPr lang="pt-BR" dirty="0" err="1" smtClean="0"/>
              <a:t>Bartram</a:t>
            </a:r>
            <a:r>
              <a:rPr lang="pt-BR" dirty="0" smtClean="0"/>
              <a:t> (2003);</a:t>
            </a:r>
          </a:p>
          <a:p>
            <a:pPr lvl="1"/>
            <a:r>
              <a:rPr lang="pt-BR" dirty="0" smtClean="0"/>
              <a:t> 80L/</a:t>
            </a:r>
            <a:r>
              <a:rPr lang="pt-BR" dirty="0" err="1" smtClean="0"/>
              <a:t>Hab.dia</a:t>
            </a:r>
            <a:r>
              <a:rPr lang="pt-BR" dirty="0" smtClean="0"/>
              <a:t>, recomendado pela OMS; e </a:t>
            </a:r>
          </a:p>
          <a:p>
            <a:pPr lvl="1"/>
            <a:r>
              <a:rPr lang="pt-BR" dirty="0" smtClean="0"/>
              <a:t>14L/</a:t>
            </a:r>
            <a:r>
              <a:rPr lang="pt-BR" dirty="0" err="1" smtClean="0"/>
              <a:t>hab.</a:t>
            </a:r>
            <a:r>
              <a:rPr lang="pt-BR" dirty="0" smtClean="0"/>
              <a:t>dia utilizado pela ASA e o P1MC.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2137</Words>
  <Application>Microsoft Office PowerPoint</Application>
  <PresentationFormat>On-screen Show (4:3)</PresentationFormat>
  <Paragraphs>676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Tema do Office</vt:lpstr>
      <vt:lpstr>Personalizar design</vt:lpstr>
      <vt:lpstr>CONDIÇÕES DE ABASTECIMENTO DE ÁGUA A PARTIR DA CAPTAÇÃO DE ÁGUAS DE CHUVA NAS CISTERNAS DO P1MC: UM ESTUDO NO MUNICÍPIO DE MACURURÉ-BA</vt:lpstr>
      <vt:lpstr>INTRODUÇÃO</vt:lpstr>
      <vt:lpstr>PowerPoint Presentation</vt:lpstr>
      <vt:lpstr>OBJETIVO</vt:lpstr>
      <vt:lpstr>PowerPoint Presentation</vt:lpstr>
      <vt:lpstr>ÁREA DE TRABALHO</vt:lpstr>
      <vt:lpstr>AMOSTRA</vt:lpstr>
      <vt:lpstr>METODOLOGIA</vt:lpstr>
      <vt:lpstr>METODOLOGIA</vt:lpstr>
      <vt:lpstr>PowerPoint Presentation</vt:lpstr>
      <vt:lpstr>BALANÇO HÍDRICO</vt:lpstr>
      <vt:lpstr>BALANÇO HÍDRICO</vt:lpstr>
      <vt:lpstr>VOLUME X DEMANDA</vt:lpstr>
      <vt:lpstr>AVALIAÇÃO DA CISTERNA NA PERSPECTIVA AMBIENTAL</vt:lpstr>
      <vt:lpstr>VOLUME ACUMULADO</vt:lpstr>
      <vt:lpstr>RESUMO DA DEMANDA E VOLUME</vt:lpstr>
      <vt:lpstr>CISTERNAS ADEQUADAS</vt:lpstr>
      <vt:lpstr>PowerPoint Presentation</vt:lpstr>
      <vt:lpstr>PowerPoint Presentation</vt:lpstr>
      <vt:lpstr>REFERÊNCIAS UTILIZADAS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CISTERNA – UMA TECNOLGIA SOCIAL COMO ALTERNATIVA PARA O ABASTECIMENTO DA ÁGUA</dc:title>
  <dc:creator>Ana &amp; Wellington</dc:creator>
  <cp:lastModifiedBy>PATRICIA</cp:lastModifiedBy>
  <cp:revision>130</cp:revision>
  <dcterms:created xsi:type="dcterms:W3CDTF">2015-03-27T14:12:20Z</dcterms:created>
  <dcterms:modified xsi:type="dcterms:W3CDTF">2016-05-17T02:42:15Z</dcterms:modified>
</cp:coreProperties>
</file>