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6" r:id="rId2"/>
    <p:sldId id="315" r:id="rId3"/>
    <p:sldId id="310" r:id="rId4"/>
    <p:sldId id="321" r:id="rId5"/>
    <p:sldId id="322" r:id="rId6"/>
    <p:sldId id="323" r:id="rId7"/>
    <p:sldId id="320" r:id="rId8"/>
    <p:sldId id="257" r:id="rId9"/>
    <p:sldId id="258" r:id="rId10"/>
    <p:sldId id="311" r:id="rId11"/>
    <p:sldId id="302" r:id="rId12"/>
    <p:sldId id="259" r:id="rId13"/>
    <p:sldId id="260" r:id="rId14"/>
    <p:sldId id="303" r:id="rId15"/>
    <p:sldId id="261" r:id="rId16"/>
    <p:sldId id="333" r:id="rId17"/>
    <p:sldId id="334" r:id="rId18"/>
    <p:sldId id="262" r:id="rId19"/>
    <p:sldId id="263" r:id="rId20"/>
    <p:sldId id="267" r:id="rId21"/>
    <p:sldId id="266" r:id="rId22"/>
    <p:sldId id="265" r:id="rId23"/>
    <p:sldId id="264" r:id="rId24"/>
    <p:sldId id="324" r:id="rId25"/>
    <p:sldId id="325" r:id="rId26"/>
    <p:sldId id="268" r:id="rId27"/>
    <p:sldId id="269" r:id="rId28"/>
    <p:sldId id="335" r:id="rId29"/>
    <p:sldId id="270" r:id="rId30"/>
    <p:sldId id="271" r:id="rId31"/>
    <p:sldId id="326" r:id="rId32"/>
    <p:sldId id="327" r:id="rId33"/>
    <p:sldId id="312" r:id="rId34"/>
    <p:sldId id="276" r:id="rId35"/>
    <p:sldId id="277" r:id="rId36"/>
    <p:sldId id="278" r:id="rId37"/>
    <p:sldId id="280" r:id="rId38"/>
    <p:sldId id="281" r:id="rId39"/>
    <p:sldId id="282" r:id="rId40"/>
    <p:sldId id="283" r:id="rId41"/>
    <p:sldId id="305" r:id="rId42"/>
    <p:sldId id="287" r:id="rId43"/>
    <p:sldId id="336" r:id="rId44"/>
    <p:sldId id="288" r:id="rId45"/>
    <p:sldId id="337" r:id="rId46"/>
    <p:sldId id="290" r:id="rId47"/>
    <p:sldId id="338" r:id="rId48"/>
    <p:sldId id="289" r:id="rId49"/>
    <p:sldId id="339" r:id="rId50"/>
    <p:sldId id="291" r:id="rId51"/>
    <p:sldId id="328" r:id="rId52"/>
    <p:sldId id="329" r:id="rId53"/>
    <p:sldId id="330" r:id="rId54"/>
    <p:sldId id="292" r:id="rId55"/>
    <p:sldId id="293" r:id="rId56"/>
    <p:sldId id="308" r:id="rId57"/>
    <p:sldId id="297" r:id="rId58"/>
    <p:sldId id="298" r:id="rId59"/>
    <p:sldId id="340" r:id="rId60"/>
    <p:sldId id="299" r:id="rId61"/>
    <p:sldId id="341" r:id="rId62"/>
    <p:sldId id="300" r:id="rId63"/>
    <p:sldId id="313" r:id="rId64"/>
    <p:sldId id="331" r:id="rId65"/>
    <p:sldId id="332" r:id="rId66"/>
    <p:sldId id="316" r:id="rId67"/>
    <p:sldId id="318" r:id="rId68"/>
    <p:sldId id="319" r:id="rId69"/>
    <p:sldId id="309" r:id="rId7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8" autoAdjust="0"/>
  </p:normalViewPr>
  <p:slideViewPr>
    <p:cSldViewPr>
      <p:cViewPr varScale="1">
        <p:scale>
          <a:sx n="81" d="100"/>
          <a:sy n="81" d="100"/>
        </p:scale>
        <p:origin x="-414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D6DD-8BB8-4F72-9E30-CE2D6B6D9727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D889-709F-435D-A52F-E5F9F0EB6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D889-709F-435D-A52F-E5F9F0EB6A1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5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D889-709F-435D-A52F-E5F9F0EB6A1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5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D889-709F-435D-A52F-E5F9F0EB6A1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5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D889-709F-435D-A52F-E5F9F0EB6A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85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406275"/>
            <a:ext cx="6779110" cy="923330"/>
            <a:chOff x="1172584" y="1381459"/>
            <a:chExt cx="6779110" cy="110799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66165"/>
            <a:ext cx="1678193" cy="46389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708212"/>
            <a:ext cx="5507917" cy="418651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365730" y="2323742"/>
            <a:ext cx="4566795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59357" y="1381459"/>
              <a:ext cx="10525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406316"/>
            <a:ext cx="6779110" cy="923330"/>
            <a:chOff x="1172584" y="1381459"/>
            <a:chExt cx="6779110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004048"/>
            <a:ext cx="7754713" cy="1592263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25015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66900"/>
            <a:ext cx="3803904" cy="32308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66900"/>
            <a:ext cx="3803904" cy="32308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866900"/>
            <a:ext cx="3442446" cy="548640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456329"/>
            <a:ext cx="3803904" cy="2644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866900"/>
            <a:ext cx="3447288" cy="548640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3640"/>
            <a:ext cx="3799728" cy="2644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398496"/>
            <a:ext cx="3422483" cy="157243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66165"/>
            <a:ext cx="4116667" cy="463897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003177"/>
            <a:ext cx="3411725" cy="2097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890682"/>
            <a:ext cx="7767021" cy="537274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55804"/>
            <a:ext cx="4772156" cy="29983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36922"/>
            <a:ext cx="7756264" cy="67071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873623"/>
            <a:ext cx="7745505" cy="323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46286A-D385-4240-8DF3-B09593DF4CA5}" type="datetimeFigureOut">
              <a:rPr lang="pt-BR" smtClean="0"/>
              <a:t>14/05/2016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8A2D83-D9BA-47C1-8C7E-AE104C17A70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17240"/>
            <a:ext cx="8064895" cy="2082526"/>
          </a:xfrm>
        </p:spPr>
        <p:txBody>
          <a:bodyPr/>
          <a:lstStyle/>
          <a:p>
            <a:r>
              <a:rPr lang="pt-BR" sz="3600" dirty="0"/>
              <a:t>PROPOSIÇÃO DE </a:t>
            </a:r>
            <a:r>
              <a:rPr lang="pt-BR" sz="3600" dirty="0" smtClean="0"/>
              <a:t>MODELO PARA CÁLCULO DO ÍNDICE </a:t>
            </a:r>
            <a:r>
              <a:rPr lang="pt-BR" sz="3600" dirty="0"/>
              <a:t>DE </a:t>
            </a:r>
            <a:r>
              <a:rPr lang="pt-BR" sz="3600" dirty="0" smtClean="0"/>
              <a:t>CARÊNCIA EM SANEAMENTO BÁSICO – ICSB DE </a:t>
            </a:r>
            <a:r>
              <a:rPr lang="pt-BR" sz="3600" dirty="0"/>
              <a:t>UMA REGIÃO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Alisson </a:t>
            </a:r>
            <a:r>
              <a:rPr lang="pt-BR" dirty="0"/>
              <a:t>Rodrigues </a:t>
            </a:r>
            <a:r>
              <a:rPr lang="pt-BR" dirty="0" smtClean="0"/>
              <a:t>Castro</a:t>
            </a:r>
          </a:p>
          <a:p>
            <a:r>
              <a:rPr lang="pt-BR" dirty="0" smtClean="0"/>
              <a:t>Humberto </a:t>
            </a:r>
            <a:r>
              <a:rPr lang="pt-BR" dirty="0"/>
              <a:t>Carlos </a:t>
            </a:r>
            <a:r>
              <a:rPr lang="pt-BR" dirty="0" err="1"/>
              <a:t>Ruggeri</a:t>
            </a:r>
            <a:r>
              <a:rPr lang="pt-BR" dirty="0"/>
              <a:t> Jr.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4000"/>
              </a:lnSpc>
            </a:pPr>
            <a:r>
              <a:rPr lang="pt-BR" u="sng" dirty="0" smtClean="0"/>
              <a:t>ESPECÍFICOS:</a:t>
            </a:r>
            <a:r>
              <a:rPr lang="pt-BR" dirty="0" smtClean="0"/>
              <a:t> </a:t>
            </a:r>
          </a:p>
          <a:p>
            <a:pPr lvl="1">
              <a:lnSpc>
                <a:spcPct val="134000"/>
              </a:lnSpc>
            </a:pPr>
            <a:r>
              <a:rPr lang="pt-BR" sz="2400" dirty="0" smtClean="0"/>
              <a:t>Possibilitar </a:t>
            </a:r>
            <a:r>
              <a:rPr lang="pt-BR" sz="2400" dirty="0"/>
              <a:t>a </a:t>
            </a:r>
            <a:r>
              <a:rPr lang="pt-BR" sz="2400" dirty="0">
                <a:solidFill>
                  <a:srgbClr val="1107DB"/>
                </a:solidFill>
              </a:rPr>
              <a:t>criação de um </a:t>
            </a:r>
            <a:r>
              <a:rPr lang="pt-BR" sz="2400" dirty="0">
                <a:solidFill>
                  <a:schemeClr val="tx1"/>
                </a:solidFill>
              </a:rPr>
              <a:t>Índice de Carência em Saneamento Básico – </a:t>
            </a:r>
            <a:r>
              <a:rPr lang="pt-BR" sz="2400" dirty="0" smtClean="0">
                <a:solidFill>
                  <a:srgbClr val="1107DB"/>
                </a:solidFill>
              </a:rPr>
              <a:t>ICSB </a:t>
            </a:r>
            <a:r>
              <a:rPr lang="pt-BR" sz="2400" dirty="0" smtClean="0"/>
              <a:t>para </a:t>
            </a:r>
            <a:r>
              <a:rPr lang="pt-BR" sz="2400" dirty="0"/>
              <a:t>a(s) região(</a:t>
            </a:r>
            <a:r>
              <a:rPr lang="pt-BR" sz="2400" dirty="0" err="1"/>
              <a:t>ões</a:t>
            </a:r>
            <a:r>
              <a:rPr lang="pt-BR" sz="2400" dirty="0"/>
              <a:t>) a partir dos indicadores selecionados</a:t>
            </a:r>
            <a:r>
              <a:rPr lang="pt-BR" sz="2400" dirty="0" smtClean="0"/>
              <a:t>;</a:t>
            </a:r>
          </a:p>
          <a:p>
            <a:pPr lvl="1">
              <a:lnSpc>
                <a:spcPct val="134000"/>
              </a:lnSpc>
            </a:pPr>
            <a:r>
              <a:rPr lang="pt-BR" sz="2400" dirty="0"/>
              <a:t>Verificar </a:t>
            </a:r>
            <a:r>
              <a:rPr lang="pt-BR" sz="2400" dirty="0" smtClean="0"/>
              <a:t>se há </a:t>
            </a:r>
            <a:r>
              <a:rPr lang="pt-BR" sz="2400" dirty="0" smtClean="0">
                <a:solidFill>
                  <a:srgbClr val="1107DB"/>
                </a:solidFill>
              </a:rPr>
              <a:t>Correlação </a:t>
            </a:r>
            <a:r>
              <a:rPr lang="pt-BR" sz="2400" dirty="0">
                <a:solidFill>
                  <a:srgbClr val="1107DB"/>
                </a:solidFill>
              </a:rPr>
              <a:t>Linear </a:t>
            </a:r>
            <a:r>
              <a:rPr lang="pt-BR" sz="2400" dirty="0"/>
              <a:t>entre os indicadores propostos e as Doenças Relacionadas </a:t>
            </a:r>
            <a:r>
              <a:rPr lang="pt-BR" sz="2400" dirty="0" smtClean="0"/>
              <a:t>ao Saneamento </a:t>
            </a:r>
            <a:r>
              <a:rPr lang="pt-BR" sz="2400" dirty="0"/>
              <a:t>Ambiental Inadequado – </a:t>
            </a:r>
            <a:r>
              <a:rPr lang="pt-BR" sz="2400" dirty="0">
                <a:solidFill>
                  <a:srgbClr val="1107DB"/>
                </a:solidFill>
              </a:rPr>
              <a:t>DRSAI</a:t>
            </a:r>
            <a:r>
              <a:rPr lang="pt-BR" sz="2400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5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JUSTIFICATIVAS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4000"/>
              </a:lnSpc>
            </a:pPr>
            <a:r>
              <a:rPr lang="pt-BR" dirty="0" smtClean="0"/>
              <a:t> </a:t>
            </a:r>
            <a:r>
              <a:rPr lang="pt-BR" i="1" dirty="0" smtClean="0"/>
              <a:t>“A falta de saneamento encontra-se estreitamente ligada à propagação de morbidades.”</a:t>
            </a:r>
            <a:r>
              <a:rPr lang="pt-BR" dirty="0" smtClean="0"/>
              <a:t>(HELLER, et al., (1997);</a:t>
            </a:r>
          </a:p>
          <a:p>
            <a:pPr>
              <a:lnSpc>
                <a:spcPct val="134000"/>
              </a:lnSpc>
            </a:pPr>
            <a:r>
              <a:rPr lang="pt-BR" i="1" dirty="0" smtClean="0"/>
              <a:t>“...a causa da alta taxa de incidência de algumas doenças no país são ocasionadas devido à precariedade do saneamento básico.” </a:t>
            </a:r>
            <a:r>
              <a:rPr lang="pt-BR" dirty="0" smtClean="0"/>
              <a:t>(GUIA DE VIGILÂNCIA EPIDEMIOLÓGICA 2009);</a:t>
            </a:r>
          </a:p>
          <a:p>
            <a:pPr>
              <a:lnSpc>
                <a:spcPct val="134000"/>
              </a:lnSpc>
            </a:pPr>
            <a:r>
              <a:rPr lang="pt-BR" i="1" dirty="0" smtClean="0"/>
              <a:t>“a </a:t>
            </a:r>
            <a:r>
              <a:rPr lang="pt-BR" i="1" dirty="0"/>
              <a:t>infraestrutura </a:t>
            </a:r>
            <a:r>
              <a:rPr lang="pt-BR" i="1" dirty="0" smtClean="0"/>
              <a:t>sanitária deficiente </a:t>
            </a:r>
            <a:r>
              <a:rPr lang="pt-BR" i="1" dirty="0"/>
              <a:t>desempenha uma nítida interface com a situação de saúde e com as condições </a:t>
            </a:r>
            <a:r>
              <a:rPr lang="pt-BR" i="1" dirty="0" smtClean="0"/>
              <a:t>de vida </a:t>
            </a:r>
            <a:r>
              <a:rPr lang="pt-BR" i="1" dirty="0"/>
              <a:t>das populações.” </a:t>
            </a:r>
            <a:r>
              <a:rPr lang="pt-BR" dirty="0" smtClean="0"/>
              <a:t>(CALIJURI </a:t>
            </a:r>
            <a:r>
              <a:rPr lang="pt-BR" dirty="0"/>
              <a:t>et al., </a:t>
            </a:r>
            <a:r>
              <a:rPr lang="pt-BR" dirty="0" smtClean="0"/>
              <a:t>2009);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JUSTIFICATIVAS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4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pt-BR" sz="2300" dirty="0"/>
              <a:t> </a:t>
            </a:r>
            <a:r>
              <a:rPr lang="pt-BR" sz="2300" i="1" dirty="0" smtClean="0"/>
              <a:t>“as </a:t>
            </a:r>
            <a:r>
              <a:rPr lang="pt-BR" sz="2300" i="1" dirty="0"/>
              <a:t>doenças infecciosas continuam sendo uma </a:t>
            </a:r>
            <a:r>
              <a:rPr lang="pt-BR" sz="2300" i="1" dirty="0" smtClean="0"/>
              <a:t>importante causa </a:t>
            </a:r>
            <a:r>
              <a:rPr lang="pt-BR" sz="2300" i="1" dirty="0"/>
              <a:t>de morbidade e </a:t>
            </a:r>
            <a:r>
              <a:rPr lang="pt-BR" sz="2300" i="1" dirty="0" smtClean="0"/>
              <a:t>mortalidade.”</a:t>
            </a:r>
            <a:r>
              <a:rPr lang="pt-BR" sz="2300" dirty="0" smtClean="0"/>
              <a:t> </a:t>
            </a:r>
            <a:r>
              <a:rPr lang="pt-BR" sz="2300" dirty="0"/>
              <a:t>(CALIJURI et al., 2009</a:t>
            </a:r>
            <a:r>
              <a:rPr lang="pt-BR" sz="2300" dirty="0" smtClean="0"/>
              <a:t>);</a:t>
            </a:r>
          </a:p>
          <a:p>
            <a:pPr>
              <a:lnSpc>
                <a:spcPct val="114000"/>
              </a:lnSpc>
            </a:pPr>
            <a:r>
              <a:rPr lang="pt-BR" sz="2300" i="1" dirty="0"/>
              <a:t>“</a:t>
            </a:r>
            <a:r>
              <a:rPr lang="pt-BR" sz="2300" i="1" dirty="0" smtClean="0"/>
              <a:t>indicadores representam </a:t>
            </a:r>
            <a:r>
              <a:rPr lang="pt-BR" sz="2300" i="1" dirty="0"/>
              <a:t>ferramentas de alerta para situações de risco, assim como instrumentos </a:t>
            </a:r>
            <a:r>
              <a:rPr lang="pt-BR" sz="2300" i="1" dirty="0" smtClean="0"/>
              <a:t>auxiliares para </a:t>
            </a:r>
            <a:r>
              <a:rPr lang="pt-BR" sz="2300" i="1" dirty="0"/>
              <a:t>monitoramento e definição de estratégias para prevenção de riscos.” </a:t>
            </a:r>
            <a:r>
              <a:rPr lang="pt-BR" sz="2300" dirty="0"/>
              <a:t>(VIANA, HACON </a:t>
            </a:r>
            <a:r>
              <a:rPr lang="pt-BR" sz="2300" dirty="0" smtClean="0"/>
              <a:t>e MOURÃO</a:t>
            </a:r>
            <a:r>
              <a:rPr lang="pt-BR" sz="2300" dirty="0"/>
              <a:t>, 2008</a:t>
            </a:r>
            <a:r>
              <a:rPr lang="pt-BR" sz="2300" dirty="0" smtClean="0"/>
              <a:t>).</a:t>
            </a:r>
          </a:p>
          <a:p>
            <a:pPr>
              <a:lnSpc>
                <a:spcPct val="114000"/>
              </a:lnSpc>
            </a:pPr>
            <a:r>
              <a:rPr lang="pt-BR" sz="2300" dirty="0" smtClean="0"/>
              <a:t>Ganhos </a:t>
            </a:r>
            <a:r>
              <a:rPr lang="pt-BR" sz="2300" dirty="0"/>
              <a:t>na área da saúde </a:t>
            </a:r>
            <a:r>
              <a:rPr lang="pt-BR" sz="2300" dirty="0" smtClean="0"/>
              <a:t>pública.</a:t>
            </a:r>
            <a:endParaRPr lang="pt-BR" sz="2300" dirty="0"/>
          </a:p>
          <a:p>
            <a:pPr>
              <a:lnSpc>
                <a:spcPct val="114000"/>
              </a:lnSpc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JUSTIFICATIVAS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7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99249" y="3211438"/>
            <a:ext cx="7734747" cy="1302246"/>
          </a:xfrm>
        </p:spPr>
        <p:txBody>
          <a:bodyPr numCol="2">
            <a:normAutofit fontScale="92500" lnSpcReduction="20000"/>
          </a:bodyPr>
          <a:lstStyle/>
          <a:p>
            <a:pPr marL="906463" indent="-342900" algn="l">
              <a:buFont typeface="Wingdings" pitchFamily="2" charset="2"/>
              <a:buChar char="v"/>
            </a:pPr>
            <a:r>
              <a:rPr lang="pt-BR" dirty="0" smtClean="0"/>
              <a:t>Matriz FPEEEA</a:t>
            </a:r>
          </a:p>
          <a:p>
            <a:pPr marL="906463" indent="-342900" algn="l">
              <a:buFont typeface="Wingdings" pitchFamily="2" charset="2"/>
              <a:buChar char="v"/>
            </a:pPr>
            <a:r>
              <a:rPr lang="pt-BR" dirty="0" smtClean="0"/>
              <a:t>Indicadores</a:t>
            </a:r>
          </a:p>
          <a:p>
            <a:pPr marL="906463" indent="-342900" algn="l">
              <a:buFont typeface="Wingdings" pitchFamily="2" charset="2"/>
              <a:buChar char="v"/>
            </a:pPr>
            <a:r>
              <a:rPr lang="pt-BR" dirty="0" smtClean="0"/>
              <a:t>ICSB – Parcial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/>
              <a:t>ICSB – Global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/>
              <a:t>Teste de Correlação Linear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/>
              <a:t>DRSAI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MATRIZ FPEEEA</a:t>
            </a:r>
          </a:p>
          <a:p>
            <a:pPr lvl="1"/>
            <a:r>
              <a:rPr lang="pt-BR" dirty="0"/>
              <a:t>Para determinação d</a:t>
            </a:r>
            <a:r>
              <a:rPr lang="pt-BR" dirty="0" smtClean="0"/>
              <a:t>o Índice de Carência em Saneamento Básico </a:t>
            </a:r>
            <a:r>
              <a:rPr lang="pt-BR" dirty="0"/>
              <a:t>(ICSB) primeiramente </a:t>
            </a:r>
            <a:r>
              <a:rPr lang="pt-BR" dirty="0" smtClean="0"/>
              <a:t>devem ser </a:t>
            </a:r>
            <a:r>
              <a:rPr lang="pt-BR" dirty="0"/>
              <a:t>definidos </a:t>
            </a:r>
            <a:r>
              <a:rPr lang="pt-BR" dirty="0" smtClean="0"/>
              <a:t>indicadores;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Os indicadores </a:t>
            </a:r>
            <a:r>
              <a:rPr lang="pt-BR" dirty="0" smtClean="0"/>
              <a:t>determinados </a:t>
            </a:r>
            <a:r>
              <a:rPr lang="pt-BR" dirty="0"/>
              <a:t>através do modelo </a:t>
            </a:r>
            <a:r>
              <a:rPr lang="pt-BR" dirty="0" smtClean="0"/>
              <a:t>FPEEEA;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5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5372"/>
            <a:ext cx="6192688" cy="39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MATRIZ FPEEEA</a:t>
            </a:r>
          </a:p>
          <a:p>
            <a:pPr lvl="1"/>
            <a:r>
              <a:rPr lang="pt-BR" dirty="0"/>
              <a:t>Para determinação d</a:t>
            </a:r>
            <a:r>
              <a:rPr lang="pt-BR" dirty="0" smtClean="0"/>
              <a:t>o Índice de Carência em Saneamento Básico </a:t>
            </a:r>
            <a:r>
              <a:rPr lang="pt-BR" dirty="0"/>
              <a:t>(ICSB) primeiramente </a:t>
            </a:r>
            <a:r>
              <a:rPr lang="pt-BR" dirty="0" smtClean="0"/>
              <a:t>devem ser </a:t>
            </a:r>
            <a:r>
              <a:rPr lang="pt-BR" dirty="0"/>
              <a:t>definidos </a:t>
            </a:r>
            <a:r>
              <a:rPr lang="pt-BR" dirty="0" smtClean="0"/>
              <a:t>indicadores;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Os indicadores </a:t>
            </a:r>
            <a:r>
              <a:rPr lang="pt-BR" dirty="0" smtClean="0"/>
              <a:t>determinados </a:t>
            </a:r>
            <a:r>
              <a:rPr lang="pt-BR" dirty="0"/>
              <a:t>através do modelo </a:t>
            </a:r>
            <a:r>
              <a:rPr lang="pt-BR" dirty="0" smtClean="0"/>
              <a:t>FPEEEA;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Para </a:t>
            </a:r>
            <a:r>
              <a:rPr lang="pt-BR" dirty="0">
                <a:solidFill>
                  <a:srgbClr val="1107DB"/>
                </a:solidFill>
              </a:rPr>
              <a:t>cada vertente </a:t>
            </a:r>
            <a:r>
              <a:rPr lang="pt-BR" dirty="0" smtClean="0">
                <a:solidFill>
                  <a:srgbClr val="1107DB"/>
                </a:solidFill>
              </a:rPr>
              <a:t>da matriz </a:t>
            </a:r>
            <a:r>
              <a:rPr lang="pt-BR" dirty="0"/>
              <a:t>FPEEEA são </a:t>
            </a:r>
            <a:r>
              <a:rPr lang="pt-BR" dirty="0" smtClean="0"/>
              <a:t>definidos indicadores.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8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73180"/>
            <a:ext cx="7344816" cy="24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70877"/>
            <a:ext cx="7344816" cy="16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99249" y="3211438"/>
            <a:ext cx="7734747" cy="1950318"/>
          </a:xfrm>
        </p:spPr>
        <p:txBody>
          <a:bodyPr numCol="2">
            <a:noAutofit/>
          </a:bodyPr>
          <a:lstStyle/>
          <a:p>
            <a:pPr marL="906463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OBJETIVOS</a:t>
            </a:r>
          </a:p>
          <a:p>
            <a:pPr marL="906463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JUSTIFICATIVAS</a:t>
            </a:r>
          </a:p>
          <a:p>
            <a:pPr marL="906463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METODOLOGIA</a:t>
            </a:r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v"/>
            </a:pPr>
            <a:endParaRPr lang="pt-BR" sz="1800" dirty="0" smtClean="0"/>
          </a:p>
          <a:p>
            <a:pPr marL="342900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RESULTADOS</a:t>
            </a:r>
            <a:endParaRPr lang="pt-BR" sz="1800" dirty="0"/>
          </a:p>
          <a:p>
            <a:pPr marL="342900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DISCUSSÕES</a:t>
            </a:r>
            <a:endParaRPr lang="pt-BR" sz="1800" dirty="0"/>
          </a:p>
          <a:p>
            <a:pPr marL="342900" indent="-3429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pt-BR" sz="1800" dirty="0" smtClean="0"/>
              <a:t>CONCLUSÃO</a:t>
            </a:r>
            <a:endParaRPr lang="pt-BR" sz="1800" dirty="0"/>
          </a:p>
          <a:p>
            <a:pPr marL="342900" indent="-342900">
              <a:buFont typeface="Wingdings" pitchFamily="2" charset="2"/>
              <a:buChar char="v"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677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620966"/>
            <a:ext cx="7344816" cy="19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828156"/>
            <a:ext cx="7344816" cy="154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548403"/>
            <a:ext cx="7344816" cy="21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65077"/>
            <a:ext cx="7344816" cy="227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39752" y="49844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1107DB"/>
                </a:solidFill>
              </a:rPr>
              <a:t>Totalizando  31  Indicadores!</a:t>
            </a:r>
            <a:endParaRPr lang="pt-BR" b="1" dirty="0">
              <a:solidFill>
                <a:srgbClr val="1107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pt-BR" u="sng" dirty="0" smtClean="0"/>
              <a:t>PROBLEMA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1107DB"/>
                </a:solidFill>
              </a:rPr>
              <a:t>Ausência </a:t>
            </a:r>
            <a:r>
              <a:rPr lang="pt-BR" dirty="0">
                <a:solidFill>
                  <a:srgbClr val="1107DB"/>
                </a:solidFill>
              </a:rPr>
              <a:t>de dados</a:t>
            </a:r>
            <a:r>
              <a:rPr lang="pt-BR" dirty="0"/>
              <a:t> </a:t>
            </a:r>
            <a:r>
              <a:rPr lang="pt-BR" dirty="0">
                <a:solidFill>
                  <a:srgbClr val="1107DB"/>
                </a:solidFill>
              </a:rPr>
              <a:t>secundários</a:t>
            </a:r>
            <a:r>
              <a:rPr lang="pt-BR" dirty="0"/>
              <a:t> a nível </a:t>
            </a:r>
            <a:r>
              <a:rPr lang="pt-BR" dirty="0">
                <a:solidFill>
                  <a:srgbClr val="1107DB"/>
                </a:solidFill>
              </a:rPr>
              <a:t>municipal</a:t>
            </a:r>
            <a:r>
              <a:rPr lang="pt-BR" dirty="0"/>
              <a:t> para aplicação do Teste </a:t>
            </a:r>
            <a:r>
              <a:rPr lang="pt-BR" dirty="0" smtClean="0"/>
              <a:t>de Correlação Linear;</a:t>
            </a:r>
          </a:p>
          <a:p>
            <a:pPr>
              <a:lnSpc>
                <a:spcPct val="124000"/>
              </a:lnSpc>
            </a:pPr>
            <a:r>
              <a:rPr lang="pt-BR" u="sng" dirty="0" smtClean="0"/>
              <a:t>ALTERNATIVA</a:t>
            </a:r>
            <a:r>
              <a:rPr lang="pt-BR" dirty="0" smtClean="0"/>
              <a:t>: Utilização de </a:t>
            </a:r>
            <a:r>
              <a:rPr lang="pt-BR" dirty="0"/>
              <a:t>dados </a:t>
            </a:r>
            <a:r>
              <a:rPr lang="pt-BR" dirty="0">
                <a:solidFill>
                  <a:srgbClr val="1107DB"/>
                </a:solidFill>
              </a:rPr>
              <a:t>secundários estaduais </a:t>
            </a:r>
            <a:r>
              <a:rPr lang="pt-BR" dirty="0"/>
              <a:t>para alimentar os </a:t>
            </a:r>
            <a:r>
              <a:rPr lang="pt-BR" dirty="0" smtClean="0"/>
              <a:t>indicadores da </a:t>
            </a:r>
            <a:r>
              <a:rPr lang="pt-BR" dirty="0"/>
              <a:t>Matriz </a:t>
            </a:r>
            <a:r>
              <a:rPr lang="pt-BR" dirty="0" smtClean="0"/>
              <a:t>FPEEEA;</a:t>
            </a:r>
          </a:p>
          <a:p>
            <a:pPr>
              <a:lnSpc>
                <a:spcPct val="124000"/>
              </a:lnSpc>
            </a:pPr>
            <a:r>
              <a:rPr lang="pt-BR" dirty="0" smtClean="0"/>
              <a:t>Fonte: </a:t>
            </a:r>
            <a:r>
              <a:rPr lang="pt-BR" dirty="0" smtClean="0">
                <a:solidFill>
                  <a:srgbClr val="FF0000"/>
                </a:solidFill>
              </a:rPr>
              <a:t>Folders</a:t>
            </a:r>
            <a:r>
              <a:rPr lang="pt-BR" dirty="0" smtClean="0"/>
              <a:t> </a:t>
            </a:r>
            <a:r>
              <a:rPr lang="pt-BR" dirty="0"/>
              <a:t>de “Vigilância em Saúde Ambiental – Dados </a:t>
            </a:r>
            <a:r>
              <a:rPr lang="pt-BR" dirty="0" smtClean="0"/>
              <a:t>e Indicadores selecionados”, </a:t>
            </a:r>
            <a:r>
              <a:rPr lang="pt-BR" dirty="0"/>
              <a:t>dos anos de 2009 a 2013</a:t>
            </a:r>
            <a:r>
              <a:rPr lang="pt-BR" dirty="0" smtClean="0"/>
              <a:t>.</a:t>
            </a:r>
          </a:p>
          <a:p>
            <a:pPr>
              <a:lnSpc>
                <a:spcPct val="124000"/>
              </a:lnSpc>
            </a:pPr>
            <a:r>
              <a:rPr lang="pt-BR" dirty="0"/>
              <a:t>Correlacionados com </a:t>
            </a:r>
            <a:r>
              <a:rPr lang="pt-BR" dirty="0" smtClean="0"/>
              <a:t>DRSAI a nível estadual – também de 2009 a 2013.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8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utilizados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353444"/>
            <a:ext cx="82809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CÁLCULO DOS ICSB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225652"/>
            <a:ext cx="4657305" cy="122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1" y="2371328"/>
            <a:ext cx="5487505" cy="18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63286"/>
            <a:ext cx="7365829" cy="20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CÁLCULO DOS ICSB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CÁLCULO DOS ICSB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Valores </a:t>
            </a:r>
            <a:r>
              <a:rPr lang="pt-BR" dirty="0" smtClean="0">
                <a:solidFill>
                  <a:srgbClr val="1107DB"/>
                </a:solidFill>
              </a:rPr>
              <a:t>sempre</a:t>
            </a:r>
            <a:r>
              <a:rPr lang="pt-BR" dirty="0" smtClean="0"/>
              <a:t> compreendidos entre 0 e 1.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983" y="2391744"/>
            <a:ext cx="5608329" cy="215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pt-BR" dirty="0" smtClean="0"/>
              <a:t>TESTE DE CORRELAÇÃO LINEAR</a:t>
            </a:r>
          </a:p>
          <a:p>
            <a:pPr lvl="1">
              <a:lnSpc>
                <a:spcPct val="114000"/>
              </a:lnSpc>
            </a:pPr>
            <a:r>
              <a:rPr lang="pt-BR" dirty="0" smtClean="0"/>
              <a:t>Coeficiente </a:t>
            </a:r>
            <a:r>
              <a:rPr lang="pt-BR" dirty="0"/>
              <a:t>de Correlação de Postos de </a:t>
            </a:r>
            <a:r>
              <a:rPr lang="pt-BR" dirty="0" smtClean="0"/>
              <a:t>Spearman;</a:t>
            </a:r>
          </a:p>
          <a:p>
            <a:pPr lvl="1">
              <a:lnSpc>
                <a:spcPct val="114000"/>
              </a:lnSpc>
            </a:pPr>
            <a:r>
              <a:rPr lang="pt-BR" dirty="0" smtClean="0"/>
              <a:t>Mais </a:t>
            </a:r>
            <a:r>
              <a:rPr lang="pt-BR" dirty="0"/>
              <a:t>indicado </a:t>
            </a:r>
            <a:r>
              <a:rPr lang="pt-BR" dirty="0" smtClean="0"/>
              <a:t>por </a:t>
            </a:r>
            <a:r>
              <a:rPr lang="pt-BR" dirty="0" smtClean="0">
                <a:solidFill>
                  <a:srgbClr val="1107DB"/>
                </a:solidFill>
              </a:rPr>
              <a:t>levar </a:t>
            </a:r>
            <a:r>
              <a:rPr lang="pt-BR" dirty="0">
                <a:solidFill>
                  <a:srgbClr val="1107DB"/>
                </a:solidFill>
              </a:rPr>
              <a:t>em consideração a ordem dos dados</a:t>
            </a:r>
            <a:r>
              <a:rPr lang="pt-BR" dirty="0"/>
              <a:t> e não somente seu valor </a:t>
            </a:r>
            <a:r>
              <a:rPr lang="pt-BR" dirty="0" smtClean="0"/>
              <a:t>intrínseco;</a:t>
            </a:r>
          </a:p>
          <a:p>
            <a:pPr lvl="1">
              <a:lnSpc>
                <a:spcPct val="114000"/>
              </a:lnSpc>
            </a:pPr>
            <a:r>
              <a:rPr lang="pt-BR" dirty="0"/>
              <a:t>Este </a:t>
            </a:r>
            <a:r>
              <a:rPr lang="pt-BR" dirty="0" smtClean="0"/>
              <a:t>coeficiente não </a:t>
            </a:r>
            <a:r>
              <a:rPr lang="pt-BR" dirty="0"/>
              <a:t>é sensível a assimetrias na distribuição, nem à presença de </a:t>
            </a:r>
            <a:r>
              <a:rPr lang="pt-BR" dirty="0" err="1" smtClean="0"/>
              <a:t>outliers</a:t>
            </a:r>
            <a:r>
              <a:rPr lang="pt-BR" dirty="0"/>
              <a:t>;</a:t>
            </a:r>
            <a:endParaRPr lang="pt-BR" dirty="0" smtClean="0"/>
          </a:p>
          <a:p>
            <a:pPr lvl="1">
              <a:lnSpc>
                <a:spcPct val="114000"/>
              </a:lnSpc>
            </a:pPr>
            <a:r>
              <a:rPr lang="pt-BR" dirty="0" smtClean="0"/>
              <a:t>O </a:t>
            </a:r>
            <a:r>
              <a:rPr lang="pt-BR" dirty="0"/>
              <a:t>coeficiente </a:t>
            </a:r>
            <a:r>
              <a:rPr lang="el-GR" dirty="0" smtClean="0"/>
              <a:t>ρ</a:t>
            </a:r>
            <a:r>
              <a:rPr lang="pt-BR" dirty="0"/>
              <a:t> de Spearman </a:t>
            </a:r>
            <a:r>
              <a:rPr lang="pt-BR" dirty="0">
                <a:solidFill>
                  <a:srgbClr val="1107DB"/>
                </a:solidFill>
              </a:rPr>
              <a:t>varia entre -1 e </a:t>
            </a:r>
            <a:r>
              <a:rPr lang="pt-BR" dirty="0" smtClean="0">
                <a:solidFill>
                  <a:srgbClr val="1107DB"/>
                </a:solidFill>
              </a:rPr>
              <a:t>1</a:t>
            </a:r>
            <a:r>
              <a:rPr lang="pt-BR" dirty="0"/>
              <a:t>;</a:t>
            </a:r>
            <a:endParaRPr lang="pt-BR" dirty="0" smtClean="0"/>
          </a:p>
          <a:p>
            <a:pPr lvl="1">
              <a:lnSpc>
                <a:spcPct val="114000"/>
              </a:lnSpc>
            </a:pPr>
            <a:r>
              <a:rPr lang="pt-BR" dirty="0" smtClean="0"/>
              <a:t>Portanto</a:t>
            </a:r>
            <a:r>
              <a:rPr lang="pt-BR" dirty="0"/>
              <a:t>, quanto mais próximo estiver destes extremos, </a:t>
            </a:r>
            <a:r>
              <a:rPr lang="pt-BR" dirty="0" smtClean="0"/>
              <a:t>maior será </a:t>
            </a:r>
            <a:r>
              <a:rPr lang="pt-BR" dirty="0"/>
              <a:t>a associação entre as </a:t>
            </a:r>
            <a:r>
              <a:rPr lang="pt-BR" dirty="0" smtClean="0"/>
              <a:t>variáveis;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5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488"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TESTE DE CORRELAÇÃO LINEAR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A </a:t>
            </a:r>
            <a:r>
              <a:rPr lang="pt-BR" dirty="0">
                <a:solidFill>
                  <a:srgbClr val="1107DB"/>
                </a:solidFill>
              </a:rPr>
              <a:t>correlação negativa </a:t>
            </a:r>
            <a:r>
              <a:rPr lang="pt-BR" dirty="0"/>
              <a:t>ocorre quando há uma inversão dos valores dos postos da variável Y </a:t>
            </a:r>
            <a:r>
              <a:rPr lang="pt-BR" dirty="0" smtClean="0"/>
              <a:t>em relação </a:t>
            </a:r>
            <a:r>
              <a:rPr lang="pt-BR" dirty="0"/>
              <a:t>à variável </a:t>
            </a:r>
            <a:r>
              <a:rPr lang="pt-BR" dirty="0" smtClean="0"/>
              <a:t>X</a:t>
            </a:r>
            <a:r>
              <a:rPr lang="pt-BR" dirty="0"/>
              <a:t>;</a:t>
            </a:r>
            <a:endParaRPr lang="pt-BR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A </a:t>
            </a:r>
            <a:r>
              <a:rPr lang="pt-BR" dirty="0">
                <a:solidFill>
                  <a:srgbClr val="1107DB"/>
                </a:solidFill>
              </a:rPr>
              <a:t>correlação positiva </a:t>
            </a:r>
            <a:r>
              <a:rPr lang="pt-BR" dirty="0"/>
              <a:t>ocorre se os postos das duas variáveis </a:t>
            </a:r>
            <a:r>
              <a:rPr lang="pt-BR" dirty="0" smtClean="0"/>
              <a:t>seguem aproximadamente </a:t>
            </a:r>
            <a:r>
              <a:rPr lang="pt-BR" dirty="0"/>
              <a:t>o mesmo </a:t>
            </a:r>
            <a:r>
              <a:rPr lang="pt-BR" dirty="0" smtClean="0"/>
              <a:t>padrão;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A </a:t>
            </a:r>
            <a:r>
              <a:rPr lang="pt-BR" dirty="0"/>
              <a:t>obtenção de coeficientes de correlação de postos </a:t>
            </a:r>
            <a:r>
              <a:rPr lang="pt-BR" dirty="0" smtClean="0"/>
              <a:t>com valores </a:t>
            </a:r>
            <a:r>
              <a:rPr lang="pt-BR" dirty="0"/>
              <a:t>próximos de zero sugerem a </a:t>
            </a:r>
            <a:r>
              <a:rPr lang="pt-BR" dirty="0">
                <a:solidFill>
                  <a:srgbClr val="1107DB"/>
                </a:solidFill>
              </a:rPr>
              <a:t>não existência de correlação linear</a:t>
            </a:r>
            <a:r>
              <a:rPr lang="pt-BR" dirty="0"/>
              <a:t> entre as duas </a:t>
            </a:r>
            <a:r>
              <a:rPr lang="pt-BR" dirty="0" smtClean="0"/>
              <a:t>variáveis;</a:t>
            </a:r>
            <a:endParaRPr lang="pt-BR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(PONTES, 2010).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6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</a:pPr>
            <a:r>
              <a:rPr lang="pt-BR" dirty="0" smtClean="0"/>
              <a:t>DRSAI</a:t>
            </a:r>
          </a:p>
          <a:p>
            <a:pPr lvl="1">
              <a:lnSpc>
                <a:spcPct val="124000"/>
              </a:lnSpc>
            </a:pPr>
            <a:r>
              <a:rPr lang="pt-BR" dirty="0"/>
              <a:t>Doenças Relacionadas ao Saneamento Ambiental </a:t>
            </a:r>
            <a:r>
              <a:rPr lang="pt-BR" dirty="0" smtClean="0"/>
              <a:t>Inadequado;</a:t>
            </a:r>
          </a:p>
          <a:p>
            <a:pPr lvl="1">
              <a:lnSpc>
                <a:spcPct val="124000"/>
              </a:lnSpc>
            </a:pPr>
            <a:r>
              <a:rPr lang="pt-BR" dirty="0"/>
              <a:t>“</a:t>
            </a:r>
            <a:r>
              <a:rPr lang="pt-BR" i="1" dirty="0"/>
              <a:t>doenças que podem estar associadas ao abastecimento de água deficiente, ao </a:t>
            </a:r>
            <a:r>
              <a:rPr lang="pt-BR" i="1" dirty="0" smtClean="0"/>
              <a:t>esgotamento sanitário </a:t>
            </a:r>
            <a:r>
              <a:rPr lang="pt-BR" i="1" dirty="0"/>
              <a:t>inadequado, a contaminação por resíduos sólidos ou as condições precárias </a:t>
            </a:r>
            <a:r>
              <a:rPr lang="pt-BR" i="1" dirty="0" smtClean="0"/>
              <a:t>de moradia.</a:t>
            </a:r>
            <a:r>
              <a:rPr lang="pt-BR" dirty="0" smtClean="0"/>
              <a:t>” (IBGE).</a:t>
            </a:r>
          </a:p>
          <a:p>
            <a:pPr lvl="1">
              <a:lnSpc>
                <a:spcPct val="124000"/>
              </a:lnSpc>
            </a:pPr>
            <a:r>
              <a:rPr lang="pt-BR" dirty="0" smtClean="0"/>
              <a:t>Obtidos do Banco </a:t>
            </a:r>
            <a:r>
              <a:rPr lang="pt-BR" dirty="0"/>
              <a:t>de Dados Agregados do Sistema IBGE de Recuperação Automática – SIDRA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5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utilizados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569468"/>
            <a:ext cx="5904656" cy="227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99249" y="3211438"/>
            <a:ext cx="7734747" cy="1302246"/>
          </a:xfrm>
        </p:spPr>
        <p:txBody>
          <a:bodyPr numCol="2">
            <a:normAutofit/>
          </a:bodyPr>
          <a:lstStyle/>
          <a:p>
            <a:pPr marL="906463" indent="-342900" algn="l">
              <a:buFont typeface="Wingdings" pitchFamily="2" charset="2"/>
              <a:buChar char="v"/>
            </a:pPr>
            <a:r>
              <a:rPr lang="pt-BR" dirty="0" smtClean="0"/>
              <a:t>ICSB </a:t>
            </a:r>
            <a:r>
              <a:rPr lang="pt-BR" dirty="0" smtClean="0"/>
              <a:t>– </a:t>
            </a:r>
            <a:r>
              <a:rPr lang="pt-BR" dirty="0" smtClean="0"/>
              <a:t>Parcial</a:t>
            </a:r>
            <a:endParaRPr lang="pt-BR" dirty="0" smtClean="0"/>
          </a:p>
          <a:p>
            <a:pPr marL="906463" indent="-342900" algn="l">
              <a:buFont typeface="Wingdings" pitchFamily="2" charset="2"/>
              <a:buChar char="v"/>
            </a:pPr>
            <a:r>
              <a:rPr lang="pt-BR" sz="2100" dirty="0"/>
              <a:t>ICSB – </a:t>
            </a:r>
            <a:r>
              <a:rPr lang="pt-BR" sz="2100" dirty="0" smtClean="0"/>
              <a:t>Global</a:t>
            </a:r>
          </a:p>
          <a:p>
            <a:pPr marL="906463" indent="-342900" algn="l">
              <a:buFont typeface="Wingdings" pitchFamily="2" charset="2"/>
              <a:buChar char="v"/>
            </a:pPr>
            <a:endParaRPr lang="pt-BR" sz="21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/>
              <a:t>Teste de Correlação Linear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/>
              <a:t>DRSAI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3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</a:t>
            </a:r>
            <a:r>
              <a:rPr lang="pt-BR" dirty="0" smtClean="0"/>
              <a:t>obtidos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975" y="1659390"/>
            <a:ext cx="4076426" cy="39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40" y="2411718"/>
            <a:ext cx="3898128" cy="21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Dados </a:t>
            </a:r>
            <a:r>
              <a:rPr lang="pt-BR" dirty="0" smtClean="0"/>
              <a:t>obtidos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258899"/>
            <a:ext cx="6757572" cy="33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Realizado então </a:t>
            </a:r>
            <a:r>
              <a:rPr lang="pt-BR" dirty="0"/>
              <a:t>Teste de </a:t>
            </a:r>
            <a:r>
              <a:rPr lang="pt-BR" dirty="0" smtClean="0"/>
              <a:t>Correlação Linear </a:t>
            </a:r>
            <a:r>
              <a:rPr lang="pt-BR" dirty="0"/>
              <a:t>através do Coeficiente de Correlação de Postos de </a:t>
            </a:r>
            <a:r>
              <a:rPr lang="pt-BR" dirty="0" smtClean="0"/>
              <a:t>Spearman; </a:t>
            </a:r>
          </a:p>
          <a:p>
            <a:endParaRPr lang="pt-BR" dirty="0" smtClean="0"/>
          </a:p>
          <a:p>
            <a:r>
              <a:rPr lang="pt-BR" dirty="0" smtClean="0"/>
              <a:t>O software XLSAT oferece os seguintes resultados de saída:</a:t>
            </a:r>
          </a:p>
          <a:p>
            <a:pPr lvl="1"/>
            <a:r>
              <a:rPr lang="pt-BR" dirty="0" smtClean="0"/>
              <a:t>Estatísticas descritivas;</a:t>
            </a:r>
          </a:p>
          <a:p>
            <a:pPr lvl="1"/>
            <a:r>
              <a:rPr lang="pt-BR" dirty="0" smtClean="0"/>
              <a:t>Matriz de Correlação (Spearman);</a:t>
            </a:r>
          </a:p>
          <a:p>
            <a:pPr lvl="1"/>
            <a:r>
              <a:rPr lang="pt-BR" dirty="0" smtClean="0"/>
              <a:t>p-Valores;</a:t>
            </a:r>
          </a:p>
          <a:p>
            <a:pPr lvl="1"/>
            <a:r>
              <a:rPr lang="pt-BR" dirty="0" smtClean="0"/>
              <a:t>Coeficientes de determinação </a:t>
            </a:r>
            <a:r>
              <a:rPr lang="pt-BR" dirty="0"/>
              <a:t>(Spearman</a:t>
            </a:r>
            <a:r>
              <a:rPr lang="pt-BR" dirty="0" smtClean="0"/>
              <a:t>);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05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Estatísticas descritivas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063" y="2294731"/>
            <a:ext cx="715837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Matriz de Correlação (Spearman)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368" y="2452092"/>
            <a:ext cx="7165203" cy="22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2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p-Valores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224" y="2242729"/>
            <a:ext cx="4605056" cy="30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000" dirty="0"/>
              <a:t>O saneamento contempla cinco grandes aspectos: abastecimento de </a:t>
            </a:r>
            <a:r>
              <a:rPr lang="pt-BR" sz="2000" dirty="0">
                <a:solidFill>
                  <a:srgbClr val="1107DB"/>
                </a:solidFill>
              </a:rPr>
              <a:t>água</a:t>
            </a:r>
            <a:r>
              <a:rPr lang="pt-BR" sz="2000" dirty="0"/>
              <a:t>; coleta e </a:t>
            </a:r>
            <a:r>
              <a:rPr lang="pt-BR" sz="2000" dirty="0" smtClean="0"/>
              <a:t>tratamento de </a:t>
            </a:r>
            <a:r>
              <a:rPr lang="pt-BR" sz="2000" dirty="0">
                <a:solidFill>
                  <a:srgbClr val="1107DB"/>
                </a:solidFill>
              </a:rPr>
              <a:t>esgotos</a:t>
            </a:r>
            <a:r>
              <a:rPr lang="pt-BR" sz="2000" dirty="0"/>
              <a:t>; controle de </a:t>
            </a:r>
            <a:r>
              <a:rPr lang="pt-BR" sz="2000" dirty="0">
                <a:solidFill>
                  <a:srgbClr val="1107DB"/>
                </a:solidFill>
              </a:rPr>
              <a:t>vetores de doenças</a:t>
            </a:r>
            <a:r>
              <a:rPr lang="pt-BR" sz="2000" dirty="0"/>
              <a:t>; disposição ambientalmente adequada de </a:t>
            </a:r>
            <a:r>
              <a:rPr lang="pt-BR" sz="2000" dirty="0" smtClean="0">
                <a:solidFill>
                  <a:srgbClr val="1107DB"/>
                </a:solidFill>
              </a:rPr>
              <a:t>resíduos sólidos</a:t>
            </a:r>
            <a:r>
              <a:rPr lang="pt-BR" sz="2000" dirty="0" smtClean="0"/>
              <a:t> </a:t>
            </a:r>
            <a:r>
              <a:rPr lang="pt-BR" sz="2000" dirty="0">
                <a:solidFill>
                  <a:srgbClr val="1107DB"/>
                </a:solidFill>
              </a:rPr>
              <a:t>urbanos</a:t>
            </a:r>
            <a:r>
              <a:rPr lang="pt-BR" sz="2000" dirty="0"/>
              <a:t>; e </a:t>
            </a:r>
            <a:r>
              <a:rPr lang="pt-BR" sz="2000" dirty="0">
                <a:solidFill>
                  <a:srgbClr val="1107DB"/>
                </a:solidFill>
              </a:rPr>
              <a:t>drenagem</a:t>
            </a:r>
            <a:r>
              <a:rPr lang="pt-BR" sz="2000" dirty="0"/>
              <a:t>. </a:t>
            </a:r>
            <a:endParaRPr lang="pt-BR" sz="2000" dirty="0" smtClean="0"/>
          </a:p>
          <a:p>
            <a:pPr>
              <a:lnSpc>
                <a:spcPct val="114000"/>
              </a:lnSpc>
            </a:pPr>
            <a:r>
              <a:rPr lang="pt-BR" sz="2000" dirty="0" smtClean="0"/>
              <a:t>Ausência </a:t>
            </a:r>
            <a:r>
              <a:rPr lang="pt-BR" sz="2000" dirty="0"/>
              <a:t>desses serviços </a:t>
            </a:r>
            <a:r>
              <a:rPr lang="pt-BR" sz="2000" dirty="0" smtClean="0"/>
              <a:t>tem resultado </a:t>
            </a:r>
            <a:r>
              <a:rPr lang="pt-BR" sz="2000" dirty="0"/>
              <a:t>em </a:t>
            </a:r>
            <a:r>
              <a:rPr lang="pt-BR" sz="2000" dirty="0">
                <a:solidFill>
                  <a:srgbClr val="1107DB"/>
                </a:solidFill>
              </a:rPr>
              <a:t>precárias condições de saúde</a:t>
            </a:r>
            <a:r>
              <a:rPr lang="pt-BR" sz="2000" dirty="0"/>
              <a:t> de uma </a:t>
            </a:r>
            <a:r>
              <a:rPr lang="pt-BR" sz="2000" dirty="0" smtClean="0"/>
              <a:t>parcela significativa </a:t>
            </a:r>
            <a:r>
              <a:rPr lang="pt-BR" sz="2000" dirty="0"/>
              <a:t>da população brasileira, como a incidência de doenças, </a:t>
            </a:r>
            <a:r>
              <a:rPr lang="pt-BR" sz="2000" dirty="0">
                <a:solidFill>
                  <a:srgbClr val="1107DB"/>
                </a:solidFill>
              </a:rPr>
              <a:t>principalmente </a:t>
            </a:r>
            <a:r>
              <a:rPr lang="pt-BR" sz="2000" dirty="0" smtClean="0">
                <a:solidFill>
                  <a:srgbClr val="1107DB"/>
                </a:solidFill>
              </a:rPr>
              <a:t>a veiculação hídrica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Coeficientes de determinação </a:t>
            </a:r>
            <a:r>
              <a:rPr lang="pt-BR" dirty="0"/>
              <a:t>(Spearman</a:t>
            </a:r>
            <a:r>
              <a:rPr lang="pt-BR" dirty="0" smtClean="0"/>
              <a:t>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667" y="2364244"/>
            <a:ext cx="4511162" cy="314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dirty="0" smtClean="0"/>
              <a:t>Resultados </a:t>
            </a:r>
            <a:r>
              <a:rPr lang="pt-BR" dirty="0" smtClean="0"/>
              <a:t>Encontrados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Piores </a:t>
            </a:r>
            <a:r>
              <a:rPr lang="pt-BR" dirty="0"/>
              <a:t>ICSB Parciais </a:t>
            </a:r>
            <a:r>
              <a:rPr lang="pt-BR" dirty="0" smtClean="0"/>
              <a:t>encontrados:</a:t>
            </a:r>
          </a:p>
          <a:p>
            <a:pPr lvl="1"/>
            <a:r>
              <a:rPr lang="pt-BR" dirty="0" smtClean="0"/>
              <a:t>Categoria Estado: MT;</a:t>
            </a:r>
          </a:p>
          <a:p>
            <a:pPr lvl="1"/>
            <a:r>
              <a:rPr lang="pt-BR" dirty="0" smtClean="0"/>
              <a:t>Categoria Exposição: MT;</a:t>
            </a:r>
          </a:p>
          <a:p>
            <a:pPr lvl="1"/>
            <a:r>
              <a:rPr lang="pt-BR" dirty="0" smtClean="0"/>
              <a:t>Categoria Efeito: GO.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5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1537"/>
            <a:ext cx="5276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8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acordo com os resultados obtidos na etapa </a:t>
            </a:r>
            <a:r>
              <a:rPr lang="pt-BR" dirty="0" smtClean="0"/>
              <a:t>dos </a:t>
            </a:r>
            <a:r>
              <a:rPr lang="pt-BR" dirty="0"/>
              <a:t>ICSB Global, o </a:t>
            </a:r>
            <a:r>
              <a:rPr lang="pt-BR" dirty="0">
                <a:solidFill>
                  <a:srgbClr val="1107DB"/>
                </a:solidFill>
              </a:rPr>
              <a:t>objetivo foi claramente atingido</a:t>
            </a:r>
            <a:r>
              <a:rPr lang="pt-BR" dirty="0"/>
              <a:t>, pois </a:t>
            </a:r>
            <a:r>
              <a:rPr lang="pt-BR" dirty="0" smtClean="0"/>
              <a:t>as U.F </a:t>
            </a:r>
            <a:r>
              <a:rPr lang="pt-BR" dirty="0"/>
              <a:t>que apresentavam </a:t>
            </a:r>
            <a:r>
              <a:rPr lang="pt-BR" dirty="0" smtClean="0">
                <a:solidFill>
                  <a:srgbClr val="1107DB"/>
                </a:solidFill>
              </a:rPr>
              <a:t>piores valores </a:t>
            </a:r>
            <a:r>
              <a:rPr lang="pt-BR" dirty="0"/>
              <a:t>nos indicadores selecionados pela Matriz FPEEEA foram os que obtiveram </a:t>
            </a:r>
            <a:r>
              <a:rPr lang="pt-BR" dirty="0" smtClean="0">
                <a:solidFill>
                  <a:srgbClr val="1107DB"/>
                </a:solidFill>
              </a:rPr>
              <a:t>maior ICSB </a:t>
            </a:r>
            <a:r>
              <a:rPr lang="pt-BR" dirty="0">
                <a:solidFill>
                  <a:srgbClr val="1107DB"/>
                </a:solidFill>
              </a:rPr>
              <a:t>Global</a:t>
            </a:r>
            <a:r>
              <a:rPr lang="pt-BR" dirty="0"/>
              <a:t>, ou seja, </a:t>
            </a:r>
            <a:r>
              <a:rPr lang="pt-BR" dirty="0">
                <a:solidFill>
                  <a:srgbClr val="1107DB"/>
                </a:solidFill>
              </a:rPr>
              <a:t>maior índice de </a:t>
            </a:r>
            <a:r>
              <a:rPr lang="pt-BR" dirty="0" smtClean="0">
                <a:solidFill>
                  <a:srgbClr val="1107DB"/>
                </a:solidFill>
              </a:rPr>
              <a:t>carência</a:t>
            </a:r>
            <a:r>
              <a:rPr lang="pt-BR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6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1396"/>
            <a:ext cx="5524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8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DF possui </a:t>
            </a:r>
            <a:r>
              <a:rPr lang="pt-BR" dirty="0"/>
              <a:t>as </a:t>
            </a:r>
            <a:r>
              <a:rPr lang="pt-BR" dirty="0">
                <a:solidFill>
                  <a:srgbClr val="1107DB"/>
                </a:solidFill>
              </a:rPr>
              <a:t>melhores condições de saneamento </a:t>
            </a:r>
            <a:r>
              <a:rPr lang="pt-BR" dirty="0"/>
              <a:t>da Região Centro Oeste do </a:t>
            </a:r>
            <a:r>
              <a:rPr lang="pt-BR" dirty="0" smtClean="0"/>
              <a:t>país e </a:t>
            </a:r>
            <a:r>
              <a:rPr lang="pt-BR" dirty="0"/>
              <a:t>o </a:t>
            </a:r>
            <a:r>
              <a:rPr lang="pt-BR" dirty="0" smtClean="0"/>
              <a:t>MT as </a:t>
            </a:r>
            <a:r>
              <a:rPr lang="pt-BR" dirty="0" smtClean="0">
                <a:solidFill>
                  <a:srgbClr val="1107DB"/>
                </a:solidFill>
              </a:rPr>
              <a:t>piores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GO em </a:t>
            </a:r>
            <a:r>
              <a:rPr lang="pt-BR" dirty="0"/>
              <a:t>2009 possuía o </a:t>
            </a:r>
            <a:r>
              <a:rPr lang="pt-BR" dirty="0" smtClean="0">
                <a:solidFill>
                  <a:srgbClr val="1107DB"/>
                </a:solidFill>
              </a:rPr>
              <a:t>segundo pior </a:t>
            </a:r>
            <a:r>
              <a:rPr lang="pt-BR" dirty="0">
                <a:solidFill>
                  <a:srgbClr val="1107DB"/>
                </a:solidFill>
              </a:rPr>
              <a:t>índice de saneamento </a:t>
            </a:r>
            <a:r>
              <a:rPr lang="pt-BR" dirty="0" smtClean="0"/>
              <a:t>(do CO). </a:t>
            </a:r>
            <a:r>
              <a:rPr lang="pt-BR" dirty="0"/>
              <a:t>Entretanto, </a:t>
            </a:r>
            <a:r>
              <a:rPr lang="pt-BR" dirty="0" smtClean="0"/>
              <a:t>de </a:t>
            </a:r>
            <a:r>
              <a:rPr lang="pt-BR" dirty="0"/>
              <a:t>2010 </a:t>
            </a:r>
            <a:r>
              <a:rPr lang="pt-BR" dirty="0" smtClean="0"/>
              <a:t>em diante</a:t>
            </a:r>
            <a:r>
              <a:rPr lang="pt-BR" dirty="0"/>
              <a:t>, </a:t>
            </a:r>
            <a:r>
              <a:rPr lang="pt-BR" dirty="0" smtClean="0"/>
              <a:t>juntamente </a:t>
            </a:r>
            <a:r>
              <a:rPr lang="pt-BR" dirty="0"/>
              <a:t>com o </a:t>
            </a:r>
            <a:r>
              <a:rPr lang="pt-BR" dirty="0" smtClean="0"/>
              <a:t>MS passam </a:t>
            </a:r>
            <a:r>
              <a:rPr lang="pt-BR" dirty="0"/>
              <a:t>a ter </a:t>
            </a:r>
            <a:r>
              <a:rPr lang="pt-BR" dirty="0">
                <a:solidFill>
                  <a:srgbClr val="1107DB"/>
                </a:solidFill>
              </a:rPr>
              <a:t>condições </a:t>
            </a:r>
            <a:r>
              <a:rPr lang="pt-BR" dirty="0" smtClean="0">
                <a:solidFill>
                  <a:srgbClr val="1107DB"/>
                </a:solidFill>
              </a:rPr>
              <a:t>de saneamento</a:t>
            </a:r>
            <a:r>
              <a:rPr lang="pt-BR" dirty="0" smtClean="0"/>
              <a:t> </a:t>
            </a:r>
            <a:r>
              <a:rPr lang="pt-BR" dirty="0"/>
              <a:t>– quando se analisa o contexto do saneamento como um todo – </a:t>
            </a:r>
            <a:r>
              <a:rPr lang="pt-BR" dirty="0">
                <a:solidFill>
                  <a:srgbClr val="1107DB"/>
                </a:solidFill>
              </a:rPr>
              <a:t>equivalentes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2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1396"/>
            <a:ext cx="5524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8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1873623"/>
            <a:ext cx="7745505" cy="350415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Para efeito de análise, foi realizada uma </a:t>
            </a:r>
            <a:r>
              <a:rPr lang="pt-BR" dirty="0" smtClean="0">
                <a:solidFill>
                  <a:srgbClr val="1107DB"/>
                </a:solidFill>
              </a:rPr>
              <a:t>média aritmética</a:t>
            </a:r>
            <a:r>
              <a:rPr lang="pt-BR" dirty="0" smtClean="0"/>
              <a:t> dos valores de ICSB Global obtidos:</a:t>
            </a:r>
          </a:p>
          <a:p>
            <a:pPr lvl="1"/>
            <a:r>
              <a:rPr lang="pt-BR" dirty="0" smtClean="0"/>
              <a:t>DF </a:t>
            </a:r>
            <a:r>
              <a:rPr lang="pt-BR" dirty="0" smtClean="0">
                <a:solidFill>
                  <a:srgbClr val="1107DB"/>
                </a:solidFill>
              </a:rPr>
              <a:t>menor </a:t>
            </a:r>
            <a:r>
              <a:rPr lang="pt-BR" dirty="0">
                <a:solidFill>
                  <a:srgbClr val="1107DB"/>
                </a:solidFill>
              </a:rPr>
              <a:t>carência em saneamento básico</a:t>
            </a:r>
            <a:r>
              <a:rPr lang="pt-BR" dirty="0"/>
              <a:t> do Centro Oeste (0,17</a:t>
            </a:r>
            <a:r>
              <a:rPr lang="pt-BR" dirty="0" smtClean="0"/>
              <a:t>);</a:t>
            </a:r>
          </a:p>
          <a:p>
            <a:pPr lvl="1"/>
            <a:r>
              <a:rPr lang="pt-BR" dirty="0"/>
              <a:t>MT </a:t>
            </a:r>
            <a:r>
              <a:rPr lang="pt-BR" dirty="0" smtClean="0">
                <a:solidFill>
                  <a:srgbClr val="1107DB"/>
                </a:solidFill>
              </a:rPr>
              <a:t>maior carência </a:t>
            </a:r>
            <a:r>
              <a:rPr lang="pt-BR" dirty="0"/>
              <a:t>(0,80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MS e GO – média </a:t>
            </a:r>
            <a:r>
              <a:rPr lang="pt-BR" dirty="0"/>
              <a:t>muito </a:t>
            </a:r>
            <a:r>
              <a:rPr lang="pt-BR" dirty="0" smtClean="0"/>
              <a:t>próxima – 0,46 e 0,44 respectivamente;</a:t>
            </a:r>
          </a:p>
          <a:p>
            <a:pPr lvl="1"/>
            <a:r>
              <a:rPr lang="pt-BR" dirty="0"/>
              <a:t>MS</a:t>
            </a:r>
            <a:r>
              <a:rPr lang="pt-BR" dirty="0" smtClean="0"/>
              <a:t> </a:t>
            </a:r>
            <a:r>
              <a:rPr lang="pt-BR" dirty="0"/>
              <a:t>obteve </a:t>
            </a:r>
            <a:r>
              <a:rPr lang="pt-BR" dirty="0" smtClean="0">
                <a:solidFill>
                  <a:srgbClr val="1107DB"/>
                </a:solidFill>
              </a:rPr>
              <a:t>queda no </a:t>
            </a:r>
            <a:r>
              <a:rPr lang="pt-BR" dirty="0">
                <a:solidFill>
                  <a:srgbClr val="1107DB"/>
                </a:solidFill>
              </a:rPr>
              <a:t>índice </a:t>
            </a:r>
            <a:r>
              <a:rPr lang="pt-BR" dirty="0"/>
              <a:t>de saneamento </a:t>
            </a:r>
            <a:r>
              <a:rPr lang="pt-BR" dirty="0" smtClean="0"/>
              <a:t>em relação a GO.</a:t>
            </a:r>
          </a:p>
          <a:p>
            <a:pPr lvl="1"/>
            <a:r>
              <a:rPr lang="pt-BR" dirty="0" smtClean="0"/>
              <a:t>Condições do saneamento de MS piorou?!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0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9387"/>
            <a:ext cx="6231692" cy="382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prática </a:t>
            </a:r>
            <a:r>
              <a:rPr lang="pt-BR" sz="2000" dirty="0" smtClean="0"/>
              <a:t>da saúde </a:t>
            </a:r>
            <a:r>
              <a:rPr lang="pt-BR" sz="2000" dirty="0"/>
              <a:t>pública necessita do </a:t>
            </a:r>
            <a:r>
              <a:rPr lang="pt-BR" sz="2000" dirty="0">
                <a:solidFill>
                  <a:srgbClr val="1107DB"/>
                </a:solidFill>
              </a:rPr>
              <a:t>conhecimento científico de diversos </a:t>
            </a:r>
            <a:r>
              <a:rPr lang="pt-BR" sz="2000" dirty="0" smtClean="0">
                <a:solidFill>
                  <a:srgbClr val="1107DB"/>
                </a:solidFill>
              </a:rPr>
              <a:t>campos </a:t>
            </a:r>
            <a:r>
              <a:rPr lang="pt-BR" sz="2000" dirty="0" smtClean="0">
                <a:solidFill>
                  <a:schemeClr val="tx1"/>
                </a:solidFill>
              </a:rPr>
              <a:t>(áreas de pesquisa)</a:t>
            </a:r>
            <a:r>
              <a:rPr lang="pt-BR" sz="2000" dirty="0" smtClean="0"/>
              <a:t>.</a:t>
            </a:r>
          </a:p>
          <a:p>
            <a:pPr>
              <a:lnSpc>
                <a:spcPct val="114000"/>
              </a:lnSpc>
            </a:pPr>
            <a:r>
              <a:rPr lang="pt-BR" sz="2000" dirty="0"/>
              <a:t>Para </a:t>
            </a:r>
            <a:r>
              <a:rPr lang="pt-BR" sz="2000" dirty="0">
                <a:solidFill>
                  <a:srgbClr val="1107DB"/>
                </a:solidFill>
              </a:rPr>
              <a:t>conciliar </a:t>
            </a:r>
            <a:r>
              <a:rPr lang="pt-BR" sz="2000" dirty="0"/>
              <a:t>ambas as áreas, </a:t>
            </a:r>
            <a:r>
              <a:rPr lang="pt-BR" sz="2000" dirty="0">
                <a:solidFill>
                  <a:srgbClr val="1107DB"/>
                </a:solidFill>
              </a:rPr>
              <a:t>saúde e saneamento</a:t>
            </a:r>
            <a:r>
              <a:rPr lang="pt-BR" sz="2000" dirty="0"/>
              <a:t>, </a:t>
            </a:r>
            <a:r>
              <a:rPr lang="pt-BR" sz="2000" dirty="0" smtClean="0"/>
              <a:t>devemos nos </a:t>
            </a:r>
            <a:r>
              <a:rPr lang="pt-BR" sz="2000" dirty="0"/>
              <a:t>atentar ao ramo da </a:t>
            </a:r>
            <a:r>
              <a:rPr lang="pt-BR" sz="2000" dirty="0" smtClean="0">
                <a:solidFill>
                  <a:srgbClr val="1107DB"/>
                </a:solidFill>
              </a:rPr>
              <a:t>epidemiologia</a:t>
            </a:r>
            <a:r>
              <a:rPr lang="pt-BR" sz="2000" dirty="0"/>
              <a:t>.</a:t>
            </a:r>
            <a:endParaRPr lang="pt-BR" sz="2000" dirty="0" smtClean="0"/>
          </a:p>
          <a:p>
            <a:pPr>
              <a:lnSpc>
                <a:spcPct val="114000"/>
              </a:lnSpc>
            </a:pPr>
            <a:r>
              <a:rPr lang="pt-BR" sz="2000" dirty="0" smtClean="0"/>
              <a:t>Parte </a:t>
            </a:r>
            <a:r>
              <a:rPr lang="pt-BR" sz="2000" dirty="0"/>
              <a:t>das </a:t>
            </a:r>
            <a:r>
              <a:rPr lang="pt-BR" sz="2000" dirty="0">
                <a:solidFill>
                  <a:srgbClr val="1107DB"/>
                </a:solidFill>
              </a:rPr>
              <a:t>doenças mundiais é evitável </a:t>
            </a:r>
            <a:r>
              <a:rPr lang="pt-BR" sz="2000" dirty="0"/>
              <a:t>melhorando a gestão dos recursos hídricos</a:t>
            </a:r>
            <a:r>
              <a:rPr lang="pt-BR" sz="2000" dirty="0" smtClean="0"/>
              <a:t>, abastecimento </a:t>
            </a:r>
            <a:r>
              <a:rPr lang="pt-BR" sz="2000" dirty="0"/>
              <a:t>de água potável, saneamento e higiene.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MT </a:t>
            </a:r>
            <a:r>
              <a:rPr lang="pt-BR" dirty="0" smtClean="0">
                <a:solidFill>
                  <a:srgbClr val="1107DB"/>
                </a:solidFill>
              </a:rPr>
              <a:t>correlação linear forte  </a:t>
            </a:r>
            <a:r>
              <a:rPr lang="pt-BR" dirty="0" smtClean="0"/>
              <a:t>(-0,9);</a:t>
            </a:r>
          </a:p>
          <a:p>
            <a:r>
              <a:rPr lang="pt-BR" dirty="0" smtClean="0"/>
              <a:t>DF e GO </a:t>
            </a:r>
            <a:r>
              <a:rPr lang="pt-BR" dirty="0" smtClean="0">
                <a:solidFill>
                  <a:srgbClr val="1107DB"/>
                </a:solidFill>
              </a:rPr>
              <a:t>concordância leve </a:t>
            </a:r>
            <a:r>
              <a:rPr lang="pt-BR" dirty="0" smtClean="0"/>
              <a:t>(0,3); </a:t>
            </a:r>
          </a:p>
          <a:p>
            <a:r>
              <a:rPr lang="pt-BR" dirty="0" smtClean="0"/>
              <a:t>MS </a:t>
            </a:r>
            <a:r>
              <a:rPr lang="pt-BR" dirty="0" smtClean="0">
                <a:solidFill>
                  <a:srgbClr val="1107DB"/>
                </a:solidFill>
              </a:rPr>
              <a:t>concordância pobre </a:t>
            </a:r>
            <a:r>
              <a:rPr lang="pt-BR" dirty="0" smtClean="0"/>
              <a:t>(0,1);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DISCUSSÕES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7861" r="11424"/>
          <a:stretch/>
        </p:blipFill>
        <p:spPr bwMode="auto">
          <a:xfrm>
            <a:off x="4499992" y="3217540"/>
            <a:ext cx="4176464" cy="22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80112" y="25712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ANÁLISE DA CORRELAÇÃO LINEAR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Foram realizados também testes de Correlação Linear </a:t>
            </a:r>
            <a:r>
              <a:rPr lang="pt-BR" sz="2200" dirty="0">
                <a:solidFill>
                  <a:srgbClr val="1107DB"/>
                </a:solidFill>
              </a:rPr>
              <a:t>variando-se os pesos </a:t>
            </a:r>
            <a:r>
              <a:rPr lang="pt-BR" sz="2200" dirty="0"/>
              <a:t>para cálculo do </a:t>
            </a:r>
            <a:r>
              <a:rPr lang="pt-BR" sz="2200" dirty="0" smtClean="0"/>
              <a:t>ICSB Global</a:t>
            </a:r>
            <a:r>
              <a:rPr lang="pt-BR" sz="2200" dirty="0"/>
              <a:t>. </a:t>
            </a:r>
            <a:endParaRPr lang="pt-BR" sz="2200" dirty="0" smtClean="0"/>
          </a:p>
          <a:p>
            <a:r>
              <a:rPr lang="pt-BR" sz="2200" dirty="0" smtClean="0"/>
              <a:t>Para </a:t>
            </a:r>
            <a:r>
              <a:rPr lang="pt-BR" sz="2200" dirty="0"/>
              <a:t>todos os casos de novas distribuições de peso, no geral </a:t>
            </a:r>
            <a:r>
              <a:rPr lang="pt-BR" sz="2200" dirty="0">
                <a:solidFill>
                  <a:srgbClr val="1107DB"/>
                </a:solidFill>
              </a:rPr>
              <a:t>os valores de </a:t>
            </a:r>
            <a:r>
              <a:rPr lang="pt-BR" sz="2200" dirty="0" smtClean="0">
                <a:solidFill>
                  <a:srgbClr val="1107DB"/>
                </a:solidFill>
              </a:rPr>
              <a:t>Correlação Linear </a:t>
            </a:r>
            <a:r>
              <a:rPr lang="pt-BR" sz="2200" dirty="0">
                <a:solidFill>
                  <a:srgbClr val="1107DB"/>
                </a:solidFill>
              </a:rPr>
              <a:t>foram bem abaixo </a:t>
            </a:r>
            <a:r>
              <a:rPr lang="pt-BR" sz="2200" dirty="0"/>
              <a:t>daqueles aqui apresentados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r>
              <a:rPr lang="pt-BR" sz="2200" b="1" dirty="0"/>
              <a:t>Contudo, um fato curioso se apresentou diante </a:t>
            </a:r>
            <a:r>
              <a:rPr lang="pt-BR" sz="2200" b="1" dirty="0" smtClean="0"/>
              <a:t>dessas variações de pesos!</a:t>
            </a:r>
            <a:endParaRPr lang="pt-BR" sz="22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19142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Valores </a:t>
            </a:r>
            <a:r>
              <a:rPr lang="pt-BR" dirty="0"/>
              <a:t>de ICSB Global obtidos foram </a:t>
            </a:r>
            <a:r>
              <a:rPr lang="pt-BR" dirty="0" smtClean="0">
                <a:solidFill>
                  <a:srgbClr val="1107DB"/>
                </a:solidFill>
              </a:rPr>
              <a:t>numericamente inferiores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O que </a:t>
            </a:r>
            <a:r>
              <a:rPr lang="pt-BR" dirty="0"/>
              <a:t>implicaria declarar que as Unidades Federativas apresentam uma </a:t>
            </a:r>
            <a:r>
              <a:rPr lang="pt-BR" dirty="0" smtClean="0">
                <a:solidFill>
                  <a:srgbClr val="1107DB"/>
                </a:solidFill>
              </a:rPr>
              <a:t>menor carência</a:t>
            </a:r>
            <a:r>
              <a:rPr lang="pt-BR" dirty="0" smtClean="0"/>
              <a:t>;</a:t>
            </a:r>
          </a:p>
          <a:p>
            <a:endParaRPr lang="pt-BR" sz="22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14543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Acredita-se </a:t>
            </a:r>
            <a:r>
              <a:rPr lang="pt-BR" sz="2200" dirty="0" smtClean="0"/>
              <a:t> então que: </a:t>
            </a:r>
          </a:p>
          <a:p>
            <a:endParaRPr lang="pt-BR" sz="2200" dirty="0"/>
          </a:p>
          <a:p>
            <a:pPr lvl="1"/>
            <a:r>
              <a:rPr lang="pt-BR" sz="2000" dirty="0" smtClean="0"/>
              <a:t>a </a:t>
            </a:r>
            <a:r>
              <a:rPr lang="pt-BR" sz="2000" dirty="0"/>
              <a:t>utilização de pesos seja </a:t>
            </a:r>
            <a:r>
              <a:rPr lang="pt-BR" sz="2000" dirty="0">
                <a:solidFill>
                  <a:schemeClr val="tx1"/>
                </a:solidFill>
              </a:rPr>
              <a:t>realmente</a:t>
            </a:r>
            <a:r>
              <a:rPr lang="pt-BR" sz="2000" dirty="0">
                <a:solidFill>
                  <a:srgbClr val="1107DB"/>
                </a:solidFill>
              </a:rPr>
              <a:t> necessária</a:t>
            </a:r>
            <a:r>
              <a:rPr lang="pt-BR" sz="2000" dirty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e </a:t>
            </a:r>
            <a:r>
              <a:rPr lang="pt-BR" sz="2000" dirty="0"/>
              <a:t>que os </a:t>
            </a:r>
            <a:r>
              <a:rPr lang="pt-BR" sz="2000" dirty="0" smtClean="0"/>
              <a:t>valores iniciais </a:t>
            </a:r>
            <a:r>
              <a:rPr lang="pt-BR" sz="2000" dirty="0"/>
              <a:t>(3, 2 e 1) adotados para o teste condizem com o que seria o “</a:t>
            </a:r>
            <a:r>
              <a:rPr lang="pt-BR" sz="2000" dirty="0">
                <a:solidFill>
                  <a:srgbClr val="1107DB"/>
                </a:solidFill>
              </a:rPr>
              <a:t>pior cenário possível</a:t>
            </a:r>
            <a:r>
              <a:rPr lang="pt-BR" sz="2000" dirty="0"/>
              <a:t>”, 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2"/>
            <a:r>
              <a:rPr lang="pt-BR" sz="1800" b="1" dirty="0" smtClean="0"/>
              <a:t>o qual se </a:t>
            </a:r>
            <a:r>
              <a:rPr lang="pt-BR" sz="1800" b="1" dirty="0"/>
              <a:t>pressupõe ser o mais apropriado para este tipo de </a:t>
            </a:r>
            <a:r>
              <a:rPr lang="pt-BR" sz="1800" b="1" dirty="0" smtClean="0"/>
              <a:t>estudo!</a:t>
            </a:r>
            <a:endParaRPr lang="pt-BR" sz="1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32858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 smtClean="0"/>
              <a:t>Vale </a:t>
            </a:r>
            <a:r>
              <a:rPr lang="pt-BR" sz="2200" dirty="0"/>
              <a:t>ressaltar que os dados utilizados para o teste (dados estaduais) </a:t>
            </a:r>
            <a:r>
              <a:rPr lang="pt-BR" sz="2200" dirty="0">
                <a:solidFill>
                  <a:srgbClr val="1107DB"/>
                </a:solidFill>
              </a:rPr>
              <a:t>não foram </a:t>
            </a:r>
            <a:r>
              <a:rPr lang="pt-BR" sz="2200" dirty="0" smtClean="0">
                <a:solidFill>
                  <a:srgbClr val="1107DB"/>
                </a:solidFill>
              </a:rPr>
              <a:t>os dados </a:t>
            </a:r>
            <a:r>
              <a:rPr lang="pt-BR" sz="2200" dirty="0">
                <a:solidFill>
                  <a:srgbClr val="1107DB"/>
                </a:solidFill>
              </a:rPr>
              <a:t>propostos para o estudo</a:t>
            </a:r>
            <a:r>
              <a:rPr lang="pt-BR" sz="2200" dirty="0"/>
              <a:t> (dados municipais</a:t>
            </a:r>
            <a:r>
              <a:rPr lang="pt-BR" sz="2200" dirty="0" smtClean="0"/>
              <a:t>);</a:t>
            </a:r>
          </a:p>
          <a:p>
            <a:r>
              <a:rPr lang="pt-BR" sz="2200" dirty="0"/>
              <a:t>É sabido que as características de </a:t>
            </a:r>
            <a:r>
              <a:rPr lang="pt-BR" sz="2200" dirty="0" smtClean="0"/>
              <a:t>um determinado </a:t>
            </a:r>
            <a:r>
              <a:rPr lang="pt-BR" sz="2200" dirty="0"/>
              <a:t>espaço amostral (conjunto) </a:t>
            </a:r>
            <a:r>
              <a:rPr lang="pt-BR" sz="2200" dirty="0">
                <a:solidFill>
                  <a:srgbClr val="1107DB"/>
                </a:solidFill>
              </a:rPr>
              <a:t>não reflete a realidade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de todos os seus </a:t>
            </a:r>
            <a:r>
              <a:rPr lang="pt-BR" sz="2200" dirty="0" smtClean="0"/>
              <a:t>elementos;</a:t>
            </a:r>
          </a:p>
          <a:p>
            <a:r>
              <a:rPr lang="pt-BR" sz="2200" dirty="0"/>
              <a:t>O</a:t>
            </a:r>
            <a:r>
              <a:rPr lang="pt-BR" sz="2200" dirty="0" smtClean="0"/>
              <a:t>u seja</a:t>
            </a:r>
            <a:r>
              <a:rPr lang="pt-BR" sz="2200" dirty="0"/>
              <a:t>, que a qualidade do saneamento básico de um estado </a:t>
            </a:r>
            <a:r>
              <a:rPr lang="pt-BR" sz="2200" dirty="0">
                <a:solidFill>
                  <a:srgbClr val="1107DB"/>
                </a:solidFill>
              </a:rPr>
              <a:t>não reflete</a:t>
            </a:r>
            <a:r>
              <a:rPr lang="pt-BR" sz="2200" dirty="0"/>
              <a:t> a realidade da </a:t>
            </a:r>
            <a:r>
              <a:rPr lang="pt-BR" sz="2200" dirty="0" smtClean="0"/>
              <a:t>qualidade do </a:t>
            </a:r>
            <a:r>
              <a:rPr lang="pt-BR" sz="2200" dirty="0"/>
              <a:t>saneamento de </a:t>
            </a:r>
            <a:r>
              <a:rPr lang="pt-BR" sz="2200" dirty="0">
                <a:solidFill>
                  <a:srgbClr val="1107DB"/>
                </a:solidFill>
              </a:rPr>
              <a:t>todos os seus </a:t>
            </a:r>
            <a:r>
              <a:rPr lang="pt-BR" sz="2200" dirty="0" smtClean="0">
                <a:solidFill>
                  <a:srgbClr val="1107DB"/>
                </a:solidFill>
              </a:rPr>
              <a:t>municípios</a:t>
            </a:r>
            <a:r>
              <a:rPr lang="pt-BR" sz="2200" dirty="0" smtClean="0"/>
              <a:t>!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5286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u="sng" dirty="0" smtClean="0"/>
              <a:t>POSSIBILIDADE</a:t>
            </a:r>
            <a:r>
              <a:rPr lang="pt-BR" dirty="0" smtClean="0"/>
              <a:t>: uma </a:t>
            </a:r>
            <a:r>
              <a:rPr lang="pt-BR" dirty="0"/>
              <a:t>maior quantidade de </a:t>
            </a:r>
            <a:r>
              <a:rPr lang="pt-BR" dirty="0" smtClean="0"/>
              <a:t>dados resulta em uma maior </a:t>
            </a:r>
            <a:r>
              <a:rPr lang="pt-BR" dirty="0"/>
              <a:t>“sensibilidade” à </a:t>
            </a:r>
            <a:r>
              <a:rPr lang="pt-BR" dirty="0" smtClean="0"/>
              <a:t>correlação.</a:t>
            </a:r>
          </a:p>
          <a:p>
            <a:endParaRPr lang="pt-BR" dirty="0" smtClean="0"/>
          </a:p>
          <a:p>
            <a:r>
              <a:rPr lang="pt-BR" dirty="0" smtClean="0"/>
              <a:t>Correlação Linear </a:t>
            </a:r>
            <a:r>
              <a:rPr lang="pt-BR" dirty="0" smtClean="0">
                <a:solidFill>
                  <a:srgbClr val="1107DB"/>
                </a:solidFill>
              </a:rPr>
              <a:t>busca </a:t>
            </a:r>
            <a:r>
              <a:rPr lang="pt-BR" dirty="0">
                <a:solidFill>
                  <a:srgbClr val="1107DB"/>
                </a:solidFill>
              </a:rPr>
              <a:t>uma tendência </a:t>
            </a:r>
            <a:r>
              <a:rPr lang="pt-BR" dirty="0"/>
              <a:t>nos dados </a:t>
            </a:r>
            <a:r>
              <a:rPr lang="pt-BR" dirty="0" smtClean="0"/>
              <a:t>analisados!</a:t>
            </a:r>
          </a:p>
          <a:p>
            <a:endParaRPr lang="pt-BR" dirty="0" smtClean="0"/>
          </a:p>
          <a:p>
            <a:r>
              <a:rPr lang="pt-BR" dirty="0"/>
              <a:t>Para que </a:t>
            </a:r>
            <a:r>
              <a:rPr lang="pt-BR" dirty="0">
                <a:solidFill>
                  <a:srgbClr val="1107DB"/>
                </a:solidFill>
              </a:rPr>
              <a:t>haja uma </a:t>
            </a:r>
            <a:r>
              <a:rPr lang="pt-BR" dirty="0" smtClean="0">
                <a:solidFill>
                  <a:srgbClr val="1107DB"/>
                </a:solidFill>
              </a:rPr>
              <a:t>tendência </a:t>
            </a:r>
            <a:r>
              <a:rPr lang="pt-BR" dirty="0" smtClean="0"/>
              <a:t>(ou atestada ausência), </a:t>
            </a:r>
            <a:r>
              <a:rPr lang="pt-BR" dirty="0"/>
              <a:t>necessita-se de </a:t>
            </a:r>
            <a:r>
              <a:rPr lang="pt-BR" dirty="0" smtClean="0"/>
              <a:t>um </a:t>
            </a:r>
            <a:r>
              <a:rPr lang="pt-BR" dirty="0" smtClean="0">
                <a:solidFill>
                  <a:srgbClr val="1107DB"/>
                </a:solidFill>
              </a:rPr>
              <a:t>maior </a:t>
            </a:r>
            <a:r>
              <a:rPr lang="pt-BR" dirty="0">
                <a:solidFill>
                  <a:srgbClr val="1107DB"/>
                </a:solidFill>
              </a:rPr>
              <a:t>espaço </a:t>
            </a:r>
            <a:r>
              <a:rPr lang="pt-BR" dirty="0" smtClean="0">
                <a:solidFill>
                  <a:srgbClr val="1107DB"/>
                </a:solidFill>
              </a:rPr>
              <a:t>amostral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DISCUSSÕES</a:t>
            </a:r>
          </a:p>
        </p:txBody>
      </p:sp>
    </p:spTree>
    <p:extLst>
      <p:ext uri="{BB962C8B-B14F-4D97-AF65-F5344CB8AC3E}">
        <p14:creationId xmlns:p14="http://schemas.microsoft.com/office/powerpoint/2010/main" val="22354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806302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PARTE I</a:t>
            </a:r>
          </a:p>
          <a:p>
            <a:pPr marL="2871788" indent="269875" algn="l"/>
            <a:endParaRPr lang="pt-BR" sz="2800" dirty="0" smtClean="0"/>
          </a:p>
          <a:p>
            <a:pPr marL="2871788" indent="269875" algn="l">
              <a:buFont typeface="Wingdings" pitchFamily="2" charset="2"/>
              <a:buChar char="v"/>
            </a:pPr>
            <a:r>
              <a:rPr lang="pt-BR" sz="2300" dirty="0" smtClean="0"/>
              <a:t>Resultados </a:t>
            </a:r>
            <a:r>
              <a:rPr lang="pt-BR" sz="2300" dirty="0" smtClean="0"/>
              <a:t>obtidos</a:t>
            </a:r>
          </a:p>
          <a:p>
            <a:pPr marL="2871788" indent="269875" algn="l">
              <a:buFont typeface="Wingdings" pitchFamily="2" charset="2"/>
              <a:buChar char="v"/>
            </a:pPr>
            <a:r>
              <a:rPr lang="pt-BR" sz="2300" dirty="0" smtClean="0"/>
              <a:t>Pontos fortes </a:t>
            </a:r>
            <a:endParaRPr lang="pt-BR" sz="2300" dirty="0"/>
          </a:p>
          <a:p>
            <a:pPr marL="2871788" indent="269875" algn="l">
              <a:buFont typeface="Wingdings" pitchFamily="2" charset="2"/>
              <a:buChar char="v"/>
            </a:pPr>
            <a:r>
              <a:rPr lang="pt-BR" sz="2300" dirty="0" smtClean="0"/>
              <a:t>Pontos negativos</a:t>
            </a:r>
          </a:p>
        </p:txBody>
      </p:sp>
    </p:spTree>
    <p:extLst>
      <p:ext uri="{BB962C8B-B14F-4D97-AF65-F5344CB8AC3E}">
        <p14:creationId xmlns:p14="http://schemas.microsoft.com/office/powerpoint/2010/main" val="133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Todo </a:t>
            </a:r>
            <a:r>
              <a:rPr lang="pt-BR" dirty="0"/>
              <a:t>e qualquer </a:t>
            </a:r>
            <a:r>
              <a:rPr lang="pt-BR" dirty="0" smtClean="0"/>
              <a:t>modelo possui limitações</a:t>
            </a:r>
          </a:p>
          <a:p>
            <a:pPr lvl="1">
              <a:lnSpc>
                <a:spcPct val="12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S</a:t>
            </a:r>
            <a:r>
              <a:rPr lang="pt-BR" dirty="0" smtClean="0"/>
              <a:t>e constituem de uma </a:t>
            </a:r>
            <a:r>
              <a:rPr lang="pt-BR" dirty="0" smtClean="0">
                <a:solidFill>
                  <a:srgbClr val="1107DB"/>
                </a:solidFill>
              </a:rPr>
              <a:t>tentativa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>
                <a:solidFill>
                  <a:srgbClr val="1107DB"/>
                </a:solidFill>
              </a:rPr>
              <a:t>aproximação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1107DB"/>
                </a:solidFill>
              </a:rPr>
              <a:t>quantificação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>
                <a:solidFill>
                  <a:srgbClr val="1107DB"/>
                </a:solidFill>
              </a:rPr>
              <a:t>explicação</a:t>
            </a:r>
            <a:r>
              <a:rPr lang="pt-BR" dirty="0"/>
              <a:t> da </a:t>
            </a:r>
            <a:r>
              <a:rPr lang="pt-BR" dirty="0" smtClean="0"/>
              <a:t>realidade;</a:t>
            </a:r>
          </a:p>
          <a:p>
            <a:pPr lvl="1">
              <a:lnSpc>
                <a:spcPct val="12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Realidade é </a:t>
            </a:r>
            <a:r>
              <a:rPr lang="pt-BR" dirty="0"/>
              <a:t>produto de um </a:t>
            </a:r>
            <a:r>
              <a:rPr lang="pt-BR" dirty="0" smtClean="0"/>
              <a:t>processo histórico</a:t>
            </a:r>
            <a:r>
              <a:rPr lang="pt-BR" dirty="0"/>
              <a:t>, econômico e social complexos.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9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Sobre os ICSB...</a:t>
            </a:r>
          </a:p>
          <a:p>
            <a:pPr lvl="1"/>
            <a:r>
              <a:rPr lang="pt-BR" dirty="0" smtClean="0"/>
              <a:t>DF – dentre </a:t>
            </a:r>
            <a:r>
              <a:rPr lang="pt-BR" dirty="0"/>
              <a:t>os </a:t>
            </a:r>
            <a:r>
              <a:rPr lang="pt-BR" dirty="0" smtClean="0"/>
              <a:t>4 – possui </a:t>
            </a:r>
            <a:r>
              <a:rPr lang="pt-BR" dirty="0">
                <a:solidFill>
                  <a:srgbClr val="1107DB"/>
                </a:solidFill>
              </a:rPr>
              <a:t>melhores condições </a:t>
            </a:r>
            <a:r>
              <a:rPr lang="pt-BR" dirty="0" smtClean="0"/>
              <a:t>de saneamento básico;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MT – </a:t>
            </a:r>
            <a:r>
              <a:rPr lang="pt-BR" dirty="0" smtClean="0">
                <a:solidFill>
                  <a:srgbClr val="1107DB"/>
                </a:solidFill>
              </a:rPr>
              <a:t>piores </a:t>
            </a:r>
            <a:r>
              <a:rPr lang="pt-BR" dirty="0">
                <a:solidFill>
                  <a:srgbClr val="1107DB"/>
                </a:solidFill>
              </a:rPr>
              <a:t>ICSB Parciais </a:t>
            </a:r>
            <a:r>
              <a:rPr lang="pt-BR" dirty="0"/>
              <a:t>para </a:t>
            </a:r>
            <a:r>
              <a:rPr lang="pt-BR" dirty="0" smtClean="0"/>
              <a:t>2/3 categorias </a:t>
            </a:r>
            <a:r>
              <a:rPr lang="pt-BR" dirty="0"/>
              <a:t>analisadas e segundo pior resultado da </a:t>
            </a:r>
            <a:r>
              <a:rPr lang="pt-BR" dirty="0" smtClean="0"/>
              <a:t>terceira;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MS – comparado com GO – melhores resultados em Exposição e Efeito (GO pior dentre os 4 nessa categoria</a:t>
            </a:r>
            <a:r>
              <a:rPr lang="pt-BR" dirty="0" smtClean="0"/>
              <a:t>);</a:t>
            </a:r>
          </a:p>
          <a:p>
            <a:endParaRPr lang="pt-BR" dirty="0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4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30" y="1941536"/>
            <a:ext cx="5276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4211960" y="249746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915816" y="2800999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724128" y="3089031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6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000" dirty="0" smtClean="0"/>
              <a:t>Propagação </a:t>
            </a:r>
            <a:r>
              <a:rPr lang="pt-BR" sz="2000" dirty="0"/>
              <a:t>de </a:t>
            </a:r>
            <a:r>
              <a:rPr lang="pt-BR" sz="2000" dirty="0" smtClean="0"/>
              <a:t>morbidades está ligada à </a:t>
            </a:r>
            <a:r>
              <a:rPr lang="pt-BR" sz="2000" dirty="0" smtClean="0">
                <a:solidFill>
                  <a:srgbClr val="1107DB"/>
                </a:solidFill>
              </a:rPr>
              <a:t>ineficácia </a:t>
            </a:r>
            <a:r>
              <a:rPr lang="pt-BR" sz="2000" dirty="0">
                <a:solidFill>
                  <a:srgbClr val="1107DB"/>
                </a:solidFill>
              </a:rPr>
              <a:t>ou ausência </a:t>
            </a:r>
            <a:r>
              <a:rPr lang="pt-BR" sz="2000" dirty="0" smtClean="0"/>
              <a:t>de sistemas </a:t>
            </a:r>
            <a:r>
              <a:rPr lang="pt-BR" sz="2000" dirty="0"/>
              <a:t>de distribuição e tratamento de água, coleta e tratamento de esgotos, </a:t>
            </a:r>
            <a:r>
              <a:rPr lang="pt-BR" sz="2000" dirty="0" smtClean="0"/>
              <a:t>drenagem urbana</a:t>
            </a:r>
            <a:r>
              <a:rPr lang="pt-BR" sz="2000" dirty="0"/>
              <a:t>, destino de lixo adequado e controle da poluição </a:t>
            </a:r>
            <a:r>
              <a:rPr lang="pt-BR" sz="2000" dirty="0" smtClean="0"/>
              <a:t>ambiental.</a:t>
            </a:r>
          </a:p>
          <a:p>
            <a:pPr>
              <a:lnSpc>
                <a:spcPct val="114000"/>
              </a:lnSpc>
            </a:pPr>
            <a:r>
              <a:rPr lang="pt-BR" sz="2000" dirty="0" smtClean="0"/>
              <a:t>Diversos </a:t>
            </a:r>
            <a:r>
              <a:rPr lang="pt-BR" sz="2000" dirty="0"/>
              <a:t>pesquisadores </a:t>
            </a:r>
            <a:r>
              <a:rPr lang="pt-BR" sz="2000" dirty="0" smtClean="0"/>
              <a:t>se utilizam </a:t>
            </a:r>
            <a:r>
              <a:rPr lang="pt-BR" sz="2000" dirty="0">
                <a:solidFill>
                  <a:srgbClr val="1107DB"/>
                </a:solidFill>
              </a:rPr>
              <a:t>de indicadores de saneamento e de saúde</a:t>
            </a:r>
            <a:r>
              <a:rPr lang="pt-BR" sz="2000" dirty="0"/>
              <a:t>, os quais também podem ser operados </a:t>
            </a:r>
            <a:r>
              <a:rPr lang="pt-BR" sz="2000" dirty="0" smtClean="0"/>
              <a:t>na tentativa </a:t>
            </a:r>
            <a:r>
              <a:rPr lang="pt-BR" sz="2000" dirty="0"/>
              <a:t>de </a:t>
            </a:r>
            <a:r>
              <a:rPr lang="pt-BR" sz="2000" dirty="0">
                <a:solidFill>
                  <a:srgbClr val="1107DB"/>
                </a:solidFill>
              </a:rPr>
              <a:t>quantificar um índice de saneamento </a:t>
            </a:r>
            <a:r>
              <a:rPr lang="pt-BR" sz="2000" dirty="0"/>
              <a:t>ou mesmo índices de saúde ambiental </a:t>
            </a:r>
            <a:r>
              <a:rPr lang="pt-BR" sz="2000" dirty="0" smtClean="0"/>
              <a:t>de determinada </a:t>
            </a:r>
            <a:r>
              <a:rPr lang="pt-BR" sz="2000" dirty="0"/>
              <a:t>área de estudo.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6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Ainda sobre </a:t>
            </a:r>
            <a:r>
              <a:rPr lang="pt-BR" dirty="0"/>
              <a:t>os ICSB...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No ICSB Global, MS atrás de GO 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devido </a:t>
            </a:r>
            <a:r>
              <a:rPr lang="pt-BR" dirty="0"/>
              <a:t>aos </a:t>
            </a:r>
            <a:r>
              <a:rPr lang="pt-BR" dirty="0">
                <a:solidFill>
                  <a:srgbClr val="1107DB"/>
                </a:solidFill>
              </a:rPr>
              <a:t>pesos atribuídos </a:t>
            </a:r>
            <a:r>
              <a:rPr lang="pt-BR" dirty="0"/>
              <a:t>para cálculo do ICSB Global.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2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7608"/>
            <a:ext cx="6120680" cy="37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3203848" y="336155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932040" y="357758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6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índices demonstraram </a:t>
            </a:r>
            <a:r>
              <a:rPr lang="pt-BR" dirty="0">
                <a:solidFill>
                  <a:srgbClr val="1107DB"/>
                </a:solidFill>
              </a:rPr>
              <a:t>forte dependência</a:t>
            </a:r>
            <a:r>
              <a:rPr lang="pt-BR" dirty="0"/>
              <a:t> dos dados de </a:t>
            </a:r>
            <a:r>
              <a:rPr lang="pt-BR" dirty="0" smtClean="0"/>
              <a:t>entrada;</a:t>
            </a:r>
          </a:p>
          <a:p>
            <a:endParaRPr lang="pt-BR" u="sng" dirty="0" smtClean="0"/>
          </a:p>
          <a:p>
            <a:r>
              <a:rPr lang="pt-BR" dirty="0" smtClean="0"/>
              <a:t> Índices </a:t>
            </a:r>
            <a:r>
              <a:rPr lang="pt-BR" dirty="0" smtClean="0">
                <a:solidFill>
                  <a:srgbClr val="1107DB"/>
                </a:solidFill>
              </a:rPr>
              <a:t>sensíveis aos </a:t>
            </a:r>
            <a:r>
              <a:rPr lang="pt-BR" dirty="0">
                <a:solidFill>
                  <a:srgbClr val="1107DB"/>
                </a:solidFill>
              </a:rPr>
              <a:t>pesos </a:t>
            </a:r>
            <a:r>
              <a:rPr lang="pt-BR" dirty="0"/>
              <a:t>atribuídos </a:t>
            </a:r>
            <a:r>
              <a:rPr lang="pt-BR" dirty="0" smtClean="0"/>
              <a:t>(aspecto positivo)</a:t>
            </a:r>
          </a:p>
          <a:p>
            <a:pPr lvl="1"/>
            <a:r>
              <a:rPr lang="pt-BR" dirty="0"/>
              <a:t>a</a:t>
            </a:r>
            <a:r>
              <a:rPr lang="pt-BR" dirty="0" smtClean="0"/>
              <a:t>tribuição de maiores pesos às particularidades que sejam </a:t>
            </a:r>
            <a:r>
              <a:rPr lang="pt-BR" dirty="0" smtClean="0">
                <a:solidFill>
                  <a:srgbClr val="1107DB"/>
                </a:solidFill>
              </a:rPr>
              <a:t>mais relevantes </a:t>
            </a:r>
            <a:r>
              <a:rPr lang="pt-BR" dirty="0" smtClean="0"/>
              <a:t>a uma determinada análise.</a:t>
            </a: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POSSIBILIDADE</a:t>
            </a:r>
            <a:r>
              <a:rPr lang="pt-BR" dirty="0" smtClean="0"/>
              <a:t>: </a:t>
            </a:r>
          </a:p>
          <a:p>
            <a:endParaRPr lang="pt-BR" dirty="0"/>
          </a:p>
          <a:p>
            <a:pPr lvl="1"/>
            <a:r>
              <a:rPr lang="pt-BR" dirty="0" smtClean="0"/>
              <a:t>Acesso a </a:t>
            </a:r>
            <a:r>
              <a:rPr lang="pt-BR" dirty="0"/>
              <a:t>uma base de dados mais consistente – e de fácil acesso – poderia resultar em uma </a:t>
            </a:r>
            <a:r>
              <a:rPr lang="pt-BR" dirty="0" smtClean="0"/>
              <a:t>forte correlação </a:t>
            </a:r>
            <a:r>
              <a:rPr lang="pt-BR" dirty="0"/>
              <a:t>linear entre os ICSB e a DRSAI</a:t>
            </a:r>
            <a:r>
              <a:rPr lang="pt-BR" dirty="0" smtClean="0"/>
              <a:t>.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5537" y="475130"/>
            <a:ext cx="8208912" cy="878542"/>
          </a:xfrm>
        </p:spPr>
        <p:txBody>
          <a:bodyPr/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1107DB"/>
                </a:solidFill>
              </a:rPr>
              <a:t>Variedade de </a:t>
            </a:r>
            <a:r>
              <a:rPr lang="pt-BR" dirty="0">
                <a:solidFill>
                  <a:srgbClr val="1107DB"/>
                </a:solidFill>
              </a:rPr>
              <a:t>indicadores </a:t>
            </a:r>
            <a:r>
              <a:rPr lang="pt-BR" dirty="0"/>
              <a:t>utilizados, que permitem </a:t>
            </a:r>
            <a:r>
              <a:rPr lang="pt-BR" dirty="0" smtClean="0"/>
              <a:t>uma caracterização </a:t>
            </a:r>
            <a:r>
              <a:rPr lang="pt-BR" dirty="0"/>
              <a:t>do cenário do saneamento básico </a:t>
            </a:r>
            <a:r>
              <a:rPr lang="pt-BR" dirty="0">
                <a:solidFill>
                  <a:srgbClr val="1107DB"/>
                </a:solidFill>
              </a:rPr>
              <a:t>mais próximo da realidade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Possibilidade de atribuição </a:t>
            </a:r>
            <a:r>
              <a:rPr lang="pt-BR" dirty="0"/>
              <a:t>de </a:t>
            </a:r>
            <a:r>
              <a:rPr lang="pt-BR" dirty="0">
                <a:solidFill>
                  <a:srgbClr val="1107DB"/>
                </a:solidFill>
              </a:rPr>
              <a:t>maiores pesos às particularidades que sejam mais relevantes </a:t>
            </a:r>
            <a:r>
              <a:rPr lang="pt-BR" dirty="0"/>
              <a:t>a uma </a:t>
            </a:r>
            <a:r>
              <a:rPr lang="pt-BR" dirty="0" smtClean="0"/>
              <a:t>determinada análise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Carência do </a:t>
            </a:r>
            <a:r>
              <a:rPr lang="pt-BR" dirty="0"/>
              <a:t>saneamento básico da região analisada pode ser obtida por meio de </a:t>
            </a:r>
            <a:r>
              <a:rPr lang="pt-BR" dirty="0" smtClean="0"/>
              <a:t>um </a:t>
            </a:r>
            <a:r>
              <a:rPr lang="pt-BR" dirty="0" smtClean="0">
                <a:solidFill>
                  <a:srgbClr val="1107DB"/>
                </a:solidFill>
              </a:rPr>
              <a:t>único </a:t>
            </a:r>
            <a:r>
              <a:rPr lang="pt-BR" dirty="0">
                <a:solidFill>
                  <a:srgbClr val="1107DB"/>
                </a:solidFill>
              </a:rPr>
              <a:t>valor </a:t>
            </a:r>
            <a:r>
              <a:rPr lang="pt-BR" dirty="0"/>
              <a:t>(o ICSB Global) ou por cada uma das seis </a:t>
            </a:r>
            <a:r>
              <a:rPr lang="pt-BR" dirty="0">
                <a:solidFill>
                  <a:srgbClr val="1107DB"/>
                </a:solidFill>
              </a:rPr>
              <a:t>categorias</a:t>
            </a:r>
            <a:r>
              <a:rPr lang="pt-BR" dirty="0"/>
              <a:t> da Matriz FPEEEA.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FORTES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Carência de </a:t>
            </a:r>
            <a:r>
              <a:rPr lang="pt-BR" dirty="0"/>
              <a:t>um </a:t>
            </a:r>
            <a:r>
              <a:rPr lang="pt-BR" dirty="0">
                <a:solidFill>
                  <a:srgbClr val="1107DB"/>
                </a:solidFill>
              </a:rPr>
              <a:t>maior espaço amostral de informações</a:t>
            </a:r>
            <a:r>
              <a:rPr lang="pt-BR" dirty="0"/>
              <a:t>, </a:t>
            </a:r>
            <a:r>
              <a:rPr lang="pt-BR" dirty="0" smtClean="0"/>
              <a:t>para que </a:t>
            </a:r>
            <a:r>
              <a:rPr lang="pt-BR" dirty="0"/>
              <a:t>se tenha mais sensibilidade dos dados na análise da </a:t>
            </a:r>
            <a:r>
              <a:rPr lang="pt-BR" dirty="0" smtClean="0"/>
              <a:t>Correlação Linear;</a:t>
            </a:r>
          </a:p>
          <a:p>
            <a:r>
              <a:rPr lang="pt-BR" dirty="0" smtClean="0"/>
              <a:t>Indisponibilidade (ou inacessibilidade</a:t>
            </a:r>
            <a:r>
              <a:rPr lang="pt-BR" dirty="0"/>
              <a:t>) de todos os dados secundários </a:t>
            </a:r>
            <a:r>
              <a:rPr lang="pt-BR" dirty="0" smtClean="0"/>
              <a:t>necessários;</a:t>
            </a:r>
          </a:p>
          <a:p>
            <a:pPr lvl="1"/>
            <a:r>
              <a:rPr lang="pt-BR" dirty="0"/>
              <a:t>Dados muito </a:t>
            </a:r>
            <a:r>
              <a:rPr lang="pt-BR" dirty="0">
                <a:solidFill>
                  <a:srgbClr val="1107DB"/>
                </a:solidFill>
              </a:rPr>
              <a:t>defasados</a:t>
            </a:r>
            <a:r>
              <a:rPr lang="pt-BR" dirty="0"/>
              <a:t> (inferiores ao ano de 2005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/>
              <a:t>“Servidor cadastrado em algum órgão da área de saúde.”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FRACOS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950318"/>
          </a:xfrm>
        </p:spPr>
        <p:txBody>
          <a:bodyPr/>
          <a:lstStyle/>
          <a:p>
            <a:r>
              <a:rPr lang="pt-BR" sz="2800" dirty="0"/>
              <a:t>PARTE </a:t>
            </a:r>
            <a:r>
              <a:rPr lang="pt-BR" sz="2800" dirty="0" smtClean="0"/>
              <a:t>II</a:t>
            </a:r>
            <a:endParaRPr lang="pt-BR" sz="2800" dirty="0"/>
          </a:p>
          <a:p>
            <a:pPr marL="342900" indent="-342900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t-BR" dirty="0" smtClean="0"/>
              <a:t>Sugestões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Disponibilização dos dados </a:t>
            </a:r>
            <a:r>
              <a:rPr lang="pt-BR" dirty="0"/>
              <a:t>para </a:t>
            </a:r>
            <a:r>
              <a:rPr lang="pt-BR" dirty="0">
                <a:solidFill>
                  <a:srgbClr val="1107DB"/>
                </a:solidFill>
              </a:rPr>
              <a:t>livre acesso </a:t>
            </a:r>
            <a:r>
              <a:rPr lang="pt-BR" dirty="0"/>
              <a:t>da </a:t>
            </a:r>
            <a:r>
              <a:rPr lang="pt-BR" dirty="0" smtClean="0"/>
              <a:t>comunidade:</a:t>
            </a:r>
          </a:p>
          <a:p>
            <a:pPr lvl="1"/>
            <a:r>
              <a:rPr lang="pt-BR" dirty="0"/>
              <a:t>S</a:t>
            </a:r>
            <a:r>
              <a:rPr lang="pt-BR" dirty="0" smtClean="0"/>
              <a:t>ão de interesse coletivo;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Instituições públicas</a:t>
            </a:r>
            <a:r>
              <a:rPr lang="pt-BR" dirty="0"/>
              <a:t> </a:t>
            </a:r>
            <a:r>
              <a:rPr lang="pt-BR" dirty="0" smtClean="0"/>
              <a:t>(realização de </a:t>
            </a:r>
            <a:r>
              <a:rPr lang="pt-BR" dirty="0"/>
              <a:t>estudos e </a:t>
            </a:r>
            <a:r>
              <a:rPr lang="pt-BR" dirty="0" smtClean="0"/>
              <a:t>pesquisas).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Evidentemente existem financiadores também..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6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cautela:</a:t>
            </a:r>
          </a:p>
          <a:p>
            <a:pPr lvl="1"/>
            <a:r>
              <a:rPr lang="pt-BR" dirty="0" smtClean="0"/>
              <a:t>na </a:t>
            </a:r>
            <a:r>
              <a:rPr lang="pt-BR" dirty="0"/>
              <a:t>coleta </a:t>
            </a:r>
            <a:r>
              <a:rPr lang="pt-BR" dirty="0" smtClean="0"/>
              <a:t>de dados </a:t>
            </a:r>
            <a:r>
              <a:rPr lang="pt-BR" i="1" dirty="0" smtClean="0"/>
              <a:t>in loco;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 </a:t>
            </a:r>
            <a:r>
              <a:rPr lang="pt-BR" dirty="0" smtClean="0">
                <a:solidFill>
                  <a:srgbClr val="1107DB"/>
                </a:solidFill>
              </a:rPr>
              <a:t>processamento</a:t>
            </a:r>
            <a:r>
              <a:rPr lang="pt-BR" dirty="0" smtClean="0"/>
              <a:t> dessas informações</a:t>
            </a:r>
            <a:r>
              <a:rPr lang="pt-BR" dirty="0"/>
              <a:t>;</a:t>
            </a:r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Algumas bases </a:t>
            </a:r>
            <a:r>
              <a:rPr lang="pt-BR" dirty="0"/>
              <a:t>de dados apresentam informações </a:t>
            </a:r>
            <a:r>
              <a:rPr lang="pt-BR" dirty="0" smtClean="0"/>
              <a:t>incoerentes (vão </a:t>
            </a:r>
            <a:r>
              <a:rPr lang="pt-BR" dirty="0"/>
              <a:t>de encontro à realidade da região de </a:t>
            </a:r>
            <a:r>
              <a:rPr lang="pt-BR" dirty="0" smtClean="0"/>
              <a:t>estudo).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</p:spTree>
    <p:extLst>
      <p:ext uri="{BB962C8B-B14F-4D97-AF65-F5344CB8AC3E}">
        <p14:creationId xmlns:p14="http://schemas.microsoft.com/office/powerpoint/2010/main" val="24165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27388" indent="-342900" algn="l">
              <a:buFont typeface="Wingdings" pitchFamily="2" charset="2"/>
              <a:buChar char="v"/>
            </a:pPr>
            <a:r>
              <a:rPr lang="pt-BR" dirty="0" smtClean="0"/>
              <a:t>Geral</a:t>
            </a:r>
          </a:p>
          <a:p>
            <a:pPr marL="3227388" indent="-342900" algn="l">
              <a:buFont typeface="Wingdings" pitchFamily="2" charset="2"/>
              <a:buChar char="v"/>
            </a:pPr>
            <a:r>
              <a:rPr lang="pt-BR" dirty="0" smtClean="0"/>
              <a:t>Específico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70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4000"/>
              </a:lnSpc>
            </a:pPr>
            <a:r>
              <a:rPr lang="pt-BR" u="sng" dirty="0" smtClean="0"/>
              <a:t>GERAL</a:t>
            </a:r>
            <a:r>
              <a:rPr lang="pt-BR" dirty="0" smtClean="0"/>
              <a:t>: </a:t>
            </a:r>
            <a:r>
              <a:rPr lang="pt-BR" dirty="0"/>
              <a:t>Propor um conjunto de indicadores que permitam a criação de um </a:t>
            </a:r>
            <a:r>
              <a:rPr lang="pt-BR" dirty="0">
                <a:solidFill>
                  <a:srgbClr val="1107DB"/>
                </a:solidFill>
              </a:rPr>
              <a:t>Índice de Carência </a:t>
            </a:r>
            <a:r>
              <a:rPr lang="pt-BR" dirty="0" smtClean="0">
                <a:solidFill>
                  <a:srgbClr val="1107DB"/>
                </a:solidFill>
              </a:rPr>
              <a:t>em Saneamento </a:t>
            </a:r>
            <a:r>
              <a:rPr lang="pt-BR" dirty="0">
                <a:solidFill>
                  <a:srgbClr val="1107DB"/>
                </a:solidFill>
              </a:rPr>
              <a:t>Básico – ICSB </a:t>
            </a:r>
            <a:r>
              <a:rPr lang="pt-BR" dirty="0"/>
              <a:t>possibilitando a exposição mais fundamentada do </a:t>
            </a:r>
            <a:r>
              <a:rPr lang="pt-BR" dirty="0">
                <a:solidFill>
                  <a:srgbClr val="1107DB"/>
                </a:solidFill>
              </a:rPr>
              <a:t>cenário </a:t>
            </a:r>
            <a:r>
              <a:rPr lang="pt-BR" dirty="0" smtClean="0">
                <a:solidFill>
                  <a:srgbClr val="1107DB"/>
                </a:solidFill>
              </a:rPr>
              <a:t>do saneamento </a:t>
            </a:r>
            <a:r>
              <a:rPr lang="pt-BR" dirty="0">
                <a:solidFill>
                  <a:srgbClr val="1107DB"/>
                </a:solidFill>
              </a:rPr>
              <a:t>básico e da saúde ambiental </a:t>
            </a:r>
            <a:r>
              <a:rPr lang="pt-BR" dirty="0"/>
              <a:t>para </a:t>
            </a:r>
            <a:r>
              <a:rPr lang="pt-BR" dirty="0" smtClean="0">
                <a:solidFill>
                  <a:schemeClr val="tx1"/>
                </a:solidFill>
              </a:rPr>
              <a:t>qualquer¹ região²</a:t>
            </a:r>
            <a:r>
              <a:rPr lang="pt-BR" dirty="0" smtClean="0"/>
              <a:t>.</a:t>
            </a:r>
          </a:p>
          <a:p>
            <a:pPr>
              <a:lnSpc>
                <a:spcPct val="114000"/>
              </a:lnSpc>
            </a:pPr>
            <a:endParaRPr lang="pt-BR" dirty="0"/>
          </a:p>
          <a:p>
            <a:pPr lvl="1">
              <a:lnSpc>
                <a:spcPct val="114000"/>
              </a:lnSpc>
            </a:pPr>
            <a:r>
              <a:rPr lang="pt-BR" dirty="0"/>
              <a:t>1. Desde que a região de estudo escolhida disponha de dados que alimentem os indicadores</a:t>
            </a:r>
            <a:r>
              <a:rPr lang="pt-BR" dirty="0" smtClean="0"/>
              <a:t>.</a:t>
            </a:r>
          </a:p>
          <a:p>
            <a:pPr lvl="1">
              <a:lnSpc>
                <a:spcPct val="114000"/>
              </a:lnSpc>
            </a:pPr>
            <a:endParaRPr lang="pt-BR" dirty="0" smtClean="0"/>
          </a:p>
          <a:p>
            <a:pPr lvl="1">
              <a:lnSpc>
                <a:spcPct val="114000"/>
              </a:lnSpc>
            </a:pPr>
            <a:r>
              <a:rPr lang="pt-BR" dirty="0" smtClean="0"/>
              <a:t>2</a:t>
            </a:r>
            <a:r>
              <a:rPr lang="pt-BR" dirty="0"/>
              <a:t>. Município, Microrregião, Mesorregião, Estados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4000"/>
              </a:lnSpc>
            </a:pPr>
            <a:r>
              <a:rPr lang="pt-BR" u="sng" dirty="0" smtClean="0"/>
              <a:t>ESPECÍFICOS:</a:t>
            </a:r>
            <a:r>
              <a:rPr lang="pt-BR" dirty="0" smtClean="0"/>
              <a:t> </a:t>
            </a:r>
          </a:p>
          <a:p>
            <a:pPr lvl="1">
              <a:lnSpc>
                <a:spcPct val="134000"/>
              </a:lnSpc>
            </a:pPr>
            <a:r>
              <a:rPr lang="pt-BR" sz="2400" dirty="0"/>
              <a:t>Levantar indicadores utilizados em estudos que </a:t>
            </a:r>
            <a:r>
              <a:rPr lang="pt-BR" sz="2400" dirty="0">
                <a:solidFill>
                  <a:srgbClr val="1107DB"/>
                </a:solidFill>
              </a:rPr>
              <a:t>relacionam saneamento e </a:t>
            </a:r>
            <a:r>
              <a:rPr lang="pt-BR" sz="2400" dirty="0" smtClean="0">
                <a:solidFill>
                  <a:srgbClr val="1107DB"/>
                </a:solidFill>
              </a:rPr>
              <a:t>saúde</a:t>
            </a:r>
            <a:r>
              <a:rPr lang="pt-BR" sz="2400" dirty="0" smtClean="0"/>
              <a:t>;</a:t>
            </a:r>
          </a:p>
          <a:p>
            <a:pPr lvl="1">
              <a:lnSpc>
                <a:spcPct val="134000"/>
              </a:lnSpc>
            </a:pPr>
            <a:r>
              <a:rPr lang="pt-BR" sz="2400" dirty="0"/>
              <a:t>A partir dos </a:t>
            </a:r>
            <a:r>
              <a:rPr lang="pt-BR" sz="2400" dirty="0">
                <a:solidFill>
                  <a:srgbClr val="1107DB"/>
                </a:solidFill>
              </a:rPr>
              <a:t>indicadores que são recorrentes </a:t>
            </a:r>
            <a:r>
              <a:rPr lang="pt-BR" sz="2400" dirty="0"/>
              <a:t>em grande parte dos </a:t>
            </a:r>
            <a:r>
              <a:rPr lang="pt-BR" sz="2400" dirty="0" smtClean="0"/>
              <a:t>estudos analisados</a:t>
            </a:r>
            <a:r>
              <a:rPr lang="pt-BR" sz="2400" dirty="0"/>
              <a:t>, </a:t>
            </a:r>
            <a:r>
              <a:rPr lang="pt-BR" sz="2400" dirty="0">
                <a:solidFill>
                  <a:srgbClr val="1107DB"/>
                </a:solidFill>
              </a:rPr>
              <a:t>utilizar a matriz FPEEEA</a:t>
            </a:r>
            <a:r>
              <a:rPr lang="pt-BR" sz="2400" dirty="0"/>
              <a:t> para definir o </a:t>
            </a:r>
            <a:r>
              <a:rPr lang="pt-BR" sz="2400" dirty="0">
                <a:solidFill>
                  <a:srgbClr val="1107DB"/>
                </a:solidFill>
              </a:rPr>
              <a:t>conjunto final </a:t>
            </a:r>
            <a:r>
              <a:rPr lang="pt-BR" sz="2400" dirty="0" smtClean="0">
                <a:solidFill>
                  <a:srgbClr val="1107DB"/>
                </a:solidFill>
              </a:rPr>
              <a:t>de indicadores</a:t>
            </a:r>
            <a:r>
              <a:rPr lang="pt-BR" sz="2400" dirty="0" smtClean="0"/>
              <a:t>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9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854</TotalTime>
  <Words>1896</Words>
  <Application>Microsoft Office PowerPoint</Application>
  <PresentationFormat>Apresentação na tela (16:10)</PresentationFormat>
  <Paragraphs>277</Paragraphs>
  <Slides>69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Capa Dura</vt:lpstr>
      <vt:lpstr>PROPOSIÇÃO DE MODELO PARA CÁLCULO DO ÍNDICE DE CARÊNCIA EM SANEAMENTO BÁSICO – ICSB DE UMA REGIÃO</vt:lpstr>
      <vt:lpstr>APRESENTAÇÃO</vt:lpstr>
      <vt:lpstr>INTRODUÇÃO</vt:lpstr>
      <vt:lpstr>INTRODUÇÃO</vt:lpstr>
      <vt:lpstr>INTRODUÇÃO</vt:lpstr>
      <vt:lpstr>INTRODUÇÃO</vt:lpstr>
      <vt:lpstr>OBJETIVOS</vt:lpstr>
      <vt:lpstr>OBJETIVOS</vt:lpstr>
      <vt:lpstr>OBJETIVOS</vt:lpstr>
      <vt:lpstr>OBJETIVOS</vt:lpstr>
      <vt:lpstr>JUSTIFICATIVAS</vt:lpstr>
      <vt:lpstr>JUSTIFICATIVAS</vt:lpstr>
      <vt:lpstr>JUSTIFICATIVAS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DISCUSSÕES</vt:lpstr>
      <vt:lpstr>CONCLUSÃO</vt:lpstr>
      <vt:lpstr>RESULTADOS OBTIDOS</vt:lpstr>
      <vt:lpstr>RESULTADOS OBTIDOS</vt:lpstr>
      <vt:lpstr>RESULTADOS OBTIDOS</vt:lpstr>
      <vt:lpstr>RESULTADOS OBTIDOS</vt:lpstr>
      <vt:lpstr>RESULTADOS OBTIDOS</vt:lpstr>
      <vt:lpstr>RESULTADOS OBTIDOS</vt:lpstr>
      <vt:lpstr>RESULTADOS OBTIDOS</vt:lpstr>
      <vt:lpstr>PONTOS FORTES</vt:lpstr>
      <vt:lpstr>PONTOS FRACOS</vt:lpstr>
      <vt:lpstr>CONCLUSÃO</vt:lpstr>
      <vt:lpstr>SUGESTÕES</vt:lpstr>
      <vt:lpstr>SUGESTÕES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</dc:creator>
  <cp:lastModifiedBy>Alisson</cp:lastModifiedBy>
  <cp:revision>209</cp:revision>
  <dcterms:created xsi:type="dcterms:W3CDTF">2016-03-01T22:53:07Z</dcterms:created>
  <dcterms:modified xsi:type="dcterms:W3CDTF">2016-05-14T21:52:04Z</dcterms:modified>
</cp:coreProperties>
</file>